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0.xml" ContentType="application/vnd.openxmlformats-officedocument.presentationml.notesSlide+xml"/>
  <Override PartName="/ppt/charts/chart19.xml" ContentType="application/vnd.openxmlformats-officedocument.drawingml.chart+xml"/>
  <Override PartName="/ppt/notesSlides/notesSlide31.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2.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4.xml" ContentType="application/vnd.openxmlformats-officedocument.themeOverride+xml"/>
  <Override PartName="/ppt/notesSlides/notesSlide33.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5.xml" ContentType="application/vnd.openxmlformats-officedocument.themeOverride+xml"/>
  <Override PartName="/ppt/notesSlides/notesSlide34.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6.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7.xml" ContentType="application/vnd.openxmlformats-officedocument.themeOverride+xml"/>
  <Override PartName="/ppt/notesSlides/notesSlide40.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8.xml" ContentType="application/vnd.openxmlformats-officedocument.themeOverride+xml"/>
  <Override PartName="/ppt/notesSlides/notesSlide41.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9.xml" ContentType="application/vnd.openxmlformats-officedocument.themeOverride+xml"/>
  <Override PartName="/ppt/notesSlides/notesSlide42.xml" ContentType="application/vnd.openxmlformats-officedocument.presentationml.notesSl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0.xml" ContentType="application/vnd.openxmlformats-officedocument.themeOverr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5.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6.xml" ContentType="application/vnd.openxmlformats-officedocument.presentationml.notesSlid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7.xml" ContentType="application/vnd.openxmlformats-officedocument.presentationml.notesSlid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1.xml" ContentType="application/vnd.openxmlformats-officedocument.themeOverride+xml"/>
  <Override PartName="/ppt/notesSlides/notesSlide48.xml" ContentType="application/vnd.openxmlformats-officedocument.presentationml.notesSlid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9.xml" ContentType="application/vnd.openxmlformats-officedocument.presentationml.notesSlid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0.xml" ContentType="application/vnd.openxmlformats-officedocument.presentationml.notesSlid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1.xml" ContentType="application/vnd.openxmlformats-officedocument.presentationml.notesSlid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2.xml" ContentType="application/vnd.openxmlformats-officedocument.presentationml.notesSlid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3.xml" ContentType="application/vnd.openxmlformats-officedocument.presentationml.notesSlid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4.xml" ContentType="application/vnd.openxmlformats-officedocument.presentationml.notesSlid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5.xml" ContentType="application/vnd.openxmlformats-officedocument.presentationml.notesSlid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6.xml" ContentType="application/vnd.openxmlformats-officedocument.presentationml.notesSlid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12.xml" ContentType="application/vnd.openxmlformats-officedocument.themeOverride+xml"/>
  <Override PartName="/ppt/notesSlides/notesSlide57.xml" ContentType="application/vnd.openxmlformats-officedocument.presentationml.notesSlide+xml"/>
  <Override PartName="/ppt/charts/chart45.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13.xml" ContentType="application/vnd.openxmlformats-officedocument.themeOverride+xml"/>
  <Override PartName="/ppt/notesSlides/notesSlide58.xml" ContentType="application/vnd.openxmlformats-officedocument.presentationml.notesSlide+xml"/>
  <Override PartName="/ppt/charts/chart46.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9.xml" ContentType="application/vnd.openxmlformats-officedocument.presentationml.notesSlide+xml"/>
  <Override PartName="/ppt/charts/chart47.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0.xml" ContentType="application/vnd.openxmlformats-officedocument.presentationml.notesSlide+xml"/>
  <Override PartName="/ppt/charts/chart48.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1.xml" ContentType="application/vnd.openxmlformats-officedocument.presentationml.notesSlide+xml"/>
  <Override PartName="/ppt/charts/chart49.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2.xml" ContentType="application/vnd.openxmlformats-officedocument.presentationml.notesSlide+xml"/>
  <Override PartName="/ppt/charts/chart50.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3.xml" ContentType="application/vnd.openxmlformats-officedocument.presentationml.notesSlide+xml"/>
  <Override PartName="/ppt/charts/chart51.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656" r:id="rId5"/>
    <p:sldMasterId id="2147483674" r:id="rId6"/>
    <p:sldMasterId id="2147483682" r:id="rId7"/>
    <p:sldMasterId id="2147483708" r:id="rId8"/>
    <p:sldMasterId id="2147484029" r:id="rId9"/>
    <p:sldMasterId id="2147484048" r:id="rId10"/>
    <p:sldMasterId id="2147484072" r:id="rId11"/>
    <p:sldMasterId id="2147484084" r:id="rId12"/>
  </p:sldMasterIdLst>
  <p:notesMasterIdLst>
    <p:notesMasterId r:id="rId83"/>
  </p:notesMasterIdLst>
  <p:sldIdLst>
    <p:sldId id="29777" r:id="rId13"/>
    <p:sldId id="30217" r:id="rId14"/>
    <p:sldId id="29868" r:id="rId15"/>
    <p:sldId id="29974" r:id="rId16"/>
    <p:sldId id="29869" r:id="rId17"/>
    <p:sldId id="30245" r:id="rId18"/>
    <p:sldId id="30215" r:id="rId19"/>
    <p:sldId id="30249" r:id="rId20"/>
    <p:sldId id="30250" r:id="rId21"/>
    <p:sldId id="30239" r:id="rId22"/>
    <p:sldId id="271" r:id="rId23"/>
    <p:sldId id="319" r:id="rId24"/>
    <p:sldId id="29771" r:id="rId25"/>
    <p:sldId id="29772" r:id="rId26"/>
    <p:sldId id="276" r:id="rId27"/>
    <p:sldId id="29780" r:id="rId28"/>
    <p:sldId id="29781" r:id="rId29"/>
    <p:sldId id="29782" r:id="rId30"/>
    <p:sldId id="29783" r:id="rId31"/>
    <p:sldId id="29784" r:id="rId32"/>
    <p:sldId id="29793" r:id="rId33"/>
    <p:sldId id="29786" r:id="rId34"/>
    <p:sldId id="29818" r:id="rId35"/>
    <p:sldId id="29825" r:id="rId36"/>
    <p:sldId id="29827" r:id="rId37"/>
    <p:sldId id="29816" r:id="rId38"/>
    <p:sldId id="30240" r:id="rId39"/>
    <p:sldId id="29773" r:id="rId40"/>
    <p:sldId id="29774" r:id="rId41"/>
    <p:sldId id="29776" r:id="rId42"/>
    <p:sldId id="29775" r:id="rId43"/>
    <p:sldId id="29791" r:id="rId44"/>
    <p:sldId id="29792" r:id="rId45"/>
    <p:sldId id="29778" r:id="rId46"/>
    <p:sldId id="29779" r:id="rId47"/>
    <p:sldId id="30241" r:id="rId48"/>
    <p:sldId id="29852" r:id="rId49"/>
    <p:sldId id="29821" r:id="rId50"/>
    <p:sldId id="30242" r:id="rId51"/>
    <p:sldId id="5304" r:id="rId52"/>
    <p:sldId id="29955" r:id="rId53"/>
    <p:sldId id="30228" r:id="rId54"/>
    <p:sldId id="29873" r:id="rId55"/>
    <p:sldId id="266" r:id="rId56"/>
    <p:sldId id="29746" r:id="rId57"/>
    <p:sldId id="30227" r:id="rId58"/>
    <p:sldId id="30218" r:id="rId59"/>
    <p:sldId id="30235" r:id="rId60"/>
    <p:sldId id="30219" r:id="rId61"/>
    <p:sldId id="30236" r:id="rId62"/>
    <p:sldId id="30222" r:id="rId63"/>
    <p:sldId id="30238" r:id="rId64"/>
    <p:sldId id="30221" r:id="rId65"/>
    <p:sldId id="30237" r:id="rId66"/>
    <p:sldId id="30223" r:id="rId67"/>
    <p:sldId id="30247" r:id="rId68"/>
    <p:sldId id="30248" r:id="rId69"/>
    <p:sldId id="30224" r:id="rId70"/>
    <p:sldId id="30225" r:id="rId71"/>
    <p:sldId id="30229" r:id="rId72"/>
    <p:sldId id="30230" r:id="rId73"/>
    <p:sldId id="30234" r:id="rId74"/>
    <p:sldId id="30231" r:id="rId75"/>
    <p:sldId id="30232" r:id="rId76"/>
    <p:sldId id="30233" r:id="rId77"/>
    <p:sldId id="30002" r:id="rId78"/>
    <p:sldId id="30243" r:id="rId79"/>
    <p:sldId id="4856" r:id="rId80"/>
    <p:sldId id="29844" r:id="rId81"/>
    <p:sldId id="313" r:id="rId82"/>
  </p:sldIdLst>
  <p:sldSz cx="12192000" cy="6858000"/>
  <p:notesSz cx="6858000" cy="9144000"/>
  <p:embeddedFontLst>
    <p:embeddedFont>
      <p:font typeface="Arial Black" panose="020B0A04020102020204" pitchFamily="34" charset="0"/>
      <p:bold r:id="rId84"/>
    </p:embeddedFont>
    <p:embeddedFont>
      <p:font typeface="Avenir Next LT Pro" panose="020B0504020202020204" pitchFamily="34" charset="0"/>
      <p:regular r:id="rId85"/>
      <p:bold r:id="rId86"/>
      <p:italic r:id="rId87"/>
      <p:boldItalic r:id="rId88"/>
    </p:embeddedFont>
    <p:embeddedFont>
      <p:font typeface="Calibri" panose="020F0502020204030204" pitchFamily="34" charset="0"/>
      <p:regular r:id="rId89"/>
      <p:bold r:id="rId90"/>
      <p:italic r:id="rId91"/>
      <p:boldItalic r:id="rId92"/>
    </p:embeddedFont>
    <p:embeddedFont>
      <p:font typeface="Calibri Light" panose="020F0302020204030204" pitchFamily="34" charset="0"/>
      <p:regular r:id="rId93"/>
      <p:italic r:id="rId94"/>
    </p:embeddedFont>
    <p:embeddedFont>
      <p:font typeface="Gill Sans" panose="020B0502020104020203" charset="0"/>
      <p:regular r:id="rId95"/>
    </p:embeddedFont>
    <p:embeddedFont>
      <p:font typeface="GT America Extended Regular" charset="0"/>
      <p:bold r:id="rId96"/>
      <p:italic r:id="rId97"/>
      <p:boldItalic r:id="rId98"/>
    </p:embeddedFont>
    <p:embeddedFont>
      <p:font typeface="GT America Medium" panose="020B0604020202020204" charset="0"/>
      <p:regular r:id="rId99"/>
    </p:embeddedFont>
    <p:embeddedFont>
      <p:font typeface="GT America Regular" panose="020B0604020202020204" charset="0"/>
      <p:regular r:id="rId100"/>
      <p:italic r:id="rId101"/>
      <p:boldItalic r:id="rId102"/>
    </p:embeddedFont>
    <p:embeddedFont>
      <p:font typeface="Tw Cen MT" panose="020B0602020104020603" pitchFamily="34" charset="0"/>
      <p:regular r:id="rId103"/>
      <p:bold r:id="rId104"/>
      <p:italic r:id="rId105"/>
      <p:boldItalic r:id="rId10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97DF1E-D697-D5CA-A3CA-5B77C68A22CE}" name="Beth Vande Griend" initials="" userId="c41658ec1974f21a" providerId="Windows Live"/>
  <p188:author id="{ED769468-B674-3648-9300-E85CD0A3C076}" name="Erin Francis-Cummings" initials="EF" userId="S::Erin@futurepartners.com::87c2b7bf-cd37-483c-b726-a32d3757a7bf" providerId="AD"/>
  <p188:author id="{64EDD0A8-6563-486F-2C70-5D2FEC7373DF}" name="Irene Leung" initials="IL" userId="S::irene@futurepartners.com::1dd5d05f-7d2e-494e-aeb9-7f2951cc9ea4" providerId="AD"/>
  <p188:author id="{1F5DF2B3-0C81-852A-3744-4A7D7ECACC88}" name="Myha Gallagher" initials="MG" userId="S::Myha@futurepartners.com::4e4b2ac3-1274-4ef1-80ad-092209cf43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FF"/>
    <a:srgbClr val="92F7FF"/>
    <a:srgbClr val="6ED4FF"/>
    <a:srgbClr val="D6DAFF"/>
    <a:srgbClr val="AFB7FF"/>
    <a:srgbClr val="8894FF"/>
    <a:srgbClr val="FCFFEE"/>
    <a:srgbClr val="F1FEF0"/>
    <a:srgbClr val="E4D6BB"/>
    <a:srgbClr val="E2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0" autoAdjust="0"/>
    <p:restoredTop sz="87484" autoAdjust="0"/>
  </p:normalViewPr>
  <p:slideViewPr>
    <p:cSldViewPr snapToGrid="0">
      <p:cViewPr varScale="1">
        <p:scale>
          <a:sx n="99" d="100"/>
          <a:sy n="99" d="100"/>
        </p:scale>
        <p:origin x="1182" y="72"/>
      </p:cViewPr>
      <p:guideLst/>
    </p:cSldViewPr>
  </p:slideViewPr>
  <p:outlineViewPr>
    <p:cViewPr>
      <p:scale>
        <a:sx n="33" d="100"/>
        <a:sy n="33" d="100"/>
      </p:scale>
      <p:origin x="0" y="0"/>
    </p:cViewPr>
  </p:outlineViewPr>
  <p:notesTextViewPr>
    <p:cViewPr>
      <p:scale>
        <a:sx n="1" d="1"/>
        <a:sy n="1" d="1"/>
      </p:scale>
      <p:origin x="0" y="0"/>
    </p:cViewPr>
  </p:notesTextViewPr>
  <p:gridSpacing cx="228600" cy="2286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4.xml"/><Relationship Id="rId107" Type="http://schemas.openxmlformats.org/officeDocument/2006/relationships/presProps" Target="presProps.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font" Target="fonts/font19.fntdata"/><Relationship Id="rId5" Type="http://schemas.openxmlformats.org/officeDocument/2006/relationships/slideMaster" Target="slideMasters/slideMaster2.xml"/><Relationship Id="rId90" Type="http://schemas.openxmlformats.org/officeDocument/2006/relationships/font" Target="fonts/font7.fntdata"/><Relationship Id="rId95" Type="http://schemas.openxmlformats.org/officeDocument/2006/relationships/font" Target="fonts/font12.fntdata"/><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font" Target="fonts/font2.fntdata"/><Relationship Id="rId12" Type="http://schemas.openxmlformats.org/officeDocument/2006/relationships/slideMaster" Target="slideMasters/slideMaster9.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font" Target="fonts/font20.fntdata"/><Relationship Id="rId108" Type="http://schemas.openxmlformats.org/officeDocument/2006/relationships/viewProps" Target="viewProps.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font" Target="fonts/font8.fntdata"/><Relationship Id="rId96"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font" Target="fonts/font23.fntdata"/><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font" Target="fonts/font16.fntdata"/><Relationship Id="rId101"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theme" Target="theme/theme1.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font" Target="fonts/font14.fntdata"/><Relationship Id="rId104" Type="http://schemas.openxmlformats.org/officeDocument/2006/relationships/font" Target="fonts/font21.fntdata"/><Relationship Id="rId7" Type="http://schemas.openxmlformats.org/officeDocument/2006/relationships/slideMaster" Target="slideMasters/slideMaster4.xml"/><Relationship Id="rId71" Type="http://schemas.openxmlformats.org/officeDocument/2006/relationships/slide" Target="slides/slide59.xml"/><Relationship Id="rId92"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font" Target="fonts/font4.fntdata"/><Relationship Id="rId110" Type="http://schemas.openxmlformats.org/officeDocument/2006/relationships/tableStyles" Target="tableStyle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font" Target="fonts/font17.fntdata"/><Relationship Id="rId105" Type="http://schemas.openxmlformats.org/officeDocument/2006/relationships/font" Target="fonts/font22.fntdata"/><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font" Target="fonts/font10.fntdata"/><Relationship Id="rId98" Type="http://schemas.openxmlformats.org/officeDocument/2006/relationships/font" Target="fonts/font15.fntdata"/><Relationship Id="rId3" Type="http://schemas.openxmlformats.org/officeDocument/2006/relationships/customXml" Target="../customXml/item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notesMaster" Target="notesMasters/notesMaster1.xml"/><Relationship Id="rId88" Type="http://schemas.openxmlformats.org/officeDocument/2006/relationships/font" Target="fonts/font5.fntdata"/><Relationship Id="rId111"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veBratton\Desktop\SATS%20NOV%202023\SATS%20-%20November%20Internal%2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oleObject" Target="file:///C:\Users\DaveBratton\Downloads\SATS%20-%20September%20Crosstab%20Internal.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DaveBratton\Downloads\SATS%20-%20September%20Crosstab%20Internal.xlsx" TargetMode="Externa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3" Type="http://schemas.openxmlformats.org/officeDocument/2006/relationships/oleObject" Target="file:///C:\Users\DaveBratton\Downloads\SATS%20Crosstab%20August%202023%20(1).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DaveBratton\Downloads\SATS%20Crosstab%20August%202023%20(1).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0.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1.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2.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28.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41.xml"/><Relationship Id="rId1" Type="http://schemas.microsoft.com/office/2011/relationships/chartStyle" Target="style41.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42.xml"/><Relationship Id="rId1" Type="http://schemas.microsoft.com/office/2011/relationships/chartStyle" Target="style42.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38.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39.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5.xml"/><Relationship Id="rId1" Type="http://schemas.microsoft.com/office/2011/relationships/chartStyle" Target="style45.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6.xml"/><Relationship Id="rId1" Type="http://schemas.microsoft.com/office/2011/relationships/chartStyle" Target="style46.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7.xml"/><Relationship Id="rId1" Type="http://schemas.microsoft.com/office/2011/relationships/chartStyle" Target="style47.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8.xml"/><Relationship Id="rId1" Type="http://schemas.microsoft.com/office/2011/relationships/chartStyle" Target="style4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9.xml"/><Relationship Id="rId1" Type="http://schemas.microsoft.com/office/2011/relationships/chartStyle" Target="style49.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50.xml"/><Relationship Id="rId1" Type="http://schemas.microsoft.com/office/2011/relationships/chartStyle" Target="style50.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'[SATS - November Internal (1).xlsx]Sheet1'!$F$46:$F$56</c:f>
              <c:strCache>
                <c:ptCount val="11"/>
                <c:pt idx="0">
                  <c:v>Q1 2021</c:v>
                </c:pt>
                <c:pt idx="1">
                  <c:v>Q2 2021</c:v>
                </c:pt>
                <c:pt idx="2">
                  <c:v>Q3 2021</c:v>
                </c:pt>
                <c:pt idx="3">
                  <c:v>Q4 2021</c:v>
                </c:pt>
                <c:pt idx="4">
                  <c:v>Q1 2022</c:v>
                </c:pt>
                <c:pt idx="5">
                  <c:v>Q2 2022</c:v>
                </c:pt>
                <c:pt idx="6">
                  <c:v>Q3 2022</c:v>
                </c:pt>
                <c:pt idx="7">
                  <c:v>Q4 2022</c:v>
                </c:pt>
                <c:pt idx="8">
                  <c:v>Q1 2023</c:v>
                </c:pt>
                <c:pt idx="9">
                  <c:v>Q2 2023</c:v>
                </c:pt>
                <c:pt idx="10">
                  <c:v>Q3 2023</c:v>
                </c:pt>
              </c:strCache>
            </c:strRef>
          </c:cat>
          <c:val>
            <c:numRef>
              <c:f>'[SATS - November Internal (1).xlsx]Sheet1'!$G$46:$G$56</c:f>
              <c:numCache>
                <c:formatCode>0.0</c:formatCode>
                <c:ptCount val="11"/>
                <c:pt idx="0">
                  <c:v>5.2</c:v>
                </c:pt>
                <c:pt idx="1">
                  <c:v>6.2</c:v>
                </c:pt>
                <c:pt idx="2">
                  <c:v>3.3</c:v>
                </c:pt>
                <c:pt idx="3">
                  <c:v>7</c:v>
                </c:pt>
                <c:pt idx="4">
                  <c:v>-2</c:v>
                </c:pt>
                <c:pt idx="5">
                  <c:v>-0.6</c:v>
                </c:pt>
                <c:pt idx="6">
                  <c:v>2.7</c:v>
                </c:pt>
                <c:pt idx="7">
                  <c:v>2.6</c:v>
                </c:pt>
                <c:pt idx="8">
                  <c:v>2.2000000000000002</c:v>
                </c:pt>
                <c:pt idx="9">
                  <c:v>2.1</c:v>
                </c:pt>
                <c:pt idx="10">
                  <c:v>5.2</c:v>
                </c:pt>
              </c:numCache>
            </c:numRef>
          </c:val>
          <c:extLst>
            <c:ext xmlns:c16="http://schemas.microsoft.com/office/drawing/2014/chart" uri="{C3380CC4-5D6E-409C-BE32-E72D297353CC}">
              <c16:uniqueId val="{00000000-B992-4B8F-A8B0-6FF37FF3C568}"/>
            </c:ext>
          </c:extLst>
        </c:ser>
        <c:dLbls>
          <c:showLegendKey val="0"/>
          <c:showVal val="0"/>
          <c:showCatName val="0"/>
          <c:showSerName val="0"/>
          <c:showPercent val="0"/>
          <c:showBubbleSize val="0"/>
        </c:dLbls>
        <c:gapWidth val="134"/>
        <c:overlap val="-27"/>
        <c:axId val="2037264255"/>
        <c:axId val="157976271"/>
      </c:barChart>
      <c:catAx>
        <c:axId val="203726425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157976271"/>
        <c:crosses val="autoZero"/>
        <c:auto val="1"/>
        <c:lblAlgn val="ctr"/>
        <c:lblOffset val="100"/>
        <c:noMultiLvlLbl val="0"/>
      </c:catAx>
      <c:valAx>
        <c:axId val="15797627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2037264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23634521043837"/>
          <c:y val="1.5569137535970458E-2"/>
          <c:w val="0.44373295853030764"/>
          <c:h val="0.96886183660332348"/>
        </c:manualLayout>
      </c:layout>
      <c:barChart>
        <c:barDir val="bar"/>
        <c:grouping val="clustered"/>
        <c:varyColors val="0"/>
        <c:ser>
          <c:idx val="0"/>
          <c:order val="0"/>
          <c:tx>
            <c:strRef>
              <c:f>Sheet1!$B$1</c:f>
              <c:strCache>
                <c:ptCount val="1"/>
                <c:pt idx="0">
                  <c:v>Series 1</c:v>
                </c:pt>
              </c:strCache>
            </c:strRef>
          </c:tx>
          <c:spPr>
            <a:solidFill>
              <a:srgbClr val="006AFF"/>
            </a:solidFill>
            <a:ln>
              <a:noFill/>
            </a:ln>
            <a:effectLst/>
          </c:spPr>
          <c:invertIfNegative val="0"/>
          <c:dPt>
            <c:idx val="0"/>
            <c:invertIfNegative val="0"/>
            <c:bubble3D val="0"/>
            <c:spPr>
              <a:solidFill>
                <a:srgbClr val="006AFF"/>
              </a:solidFill>
              <a:ln>
                <a:noFill/>
              </a:ln>
              <a:effectLst/>
            </c:spPr>
            <c:extLst>
              <c:ext xmlns:c16="http://schemas.microsoft.com/office/drawing/2014/chart" uri="{C3380CC4-5D6E-409C-BE32-E72D297353CC}">
                <c16:uniqueId val="{00000001-BFCC-4DAF-BBFA-4E302B3E1247}"/>
              </c:ext>
            </c:extLst>
          </c:dPt>
          <c:dPt>
            <c:idx val="1"/>
            <c:invertIfNegative val="0"/>
            <c:bubble3D val="0"/>
            <c:spPr>
              <a:solidFill>
                <a:srgbClr val="006AFF"/>
              </a:solidFill>
              <a:ln>
                <a:noFill/>
              </a:ln>
              <a:effectLst/>
            </c:spPr>
            <c:extLst>
              <c:ext xmlns:c16="http://schemas.microsoft.com/office/drawing/2014/chart" uri="{C3380CC4-5D6E-409C-BE32-E72D297353CC}">
                <c16:uniqueId val="{00000003-BFCC-4DAF-BBFA-4E302B3E1247}"/>
              </c:ext>
            </c:extLst>
          </c:dPt>
          <c:dPt>
            <c:idx val="2"/>
            <c:invertIfNegative val="0"/>
            <c:bubble3D val="0"/>
            <c:spPr>
              <a:solidFill>
                <a:srgbClr val="006AFF"/>
              </a:solidFill>
              <a:ln>
                <a:noFill/>
              </a:ln>
              <a:effectLst/>
            </c:spPr>
            <c:extLst>
              <c:ext xmlns:c16="http://schemas.microsoft.com/office/drawing/2014/chart" uri="{C3380CC4-5D6E-409C-BE32-E72D297353CC}">
                <c16:uniqueId val="{00000005-BFCC-4DAF-BBFA-4E302B3E1247}"/>
              </c:ext>
            </c:extLst>
          </c:dPt>
          <c:dPt>
            <c:idx val="3"/>
            <c:invertIfNegative val="0"/>
            <c:bubble3D val="0"/>
            <c:spPr>
              <a:solidFill>
                <a:srgbClr val="006AFF"/>
              </a:solidFill>
              <a:ln>
                <a:noFill/>
              </a:ln>
              <a:effectLst/>
            </c:spPr>
            <c:extLst>
              <c:ext xmlns:c16="http://schemas.microsoft.com/office/drawing/2014/chart" uri="{C3380CC4-5D6E-409C-BE32-E72D297353CC}">
                <c16:uniqueId val="{00000007-BFCC-4DAF-BBFA-4E302B3E1247}"/>
              </c:ext>
            </c:extLst>
          </c:dPt>
          <c:dPt>
            <c:idx val="4"/>
            <c:invertIfNegative val="0"/>
            <c:bubble3D val="0"/>
            <c:spPr>
              <a:solidFill>
                <a:srgbClr val="006AFF"/>
              </a:solidFill>
              <a:ln>
                <a:noFill/>
              </a:ln>
              <a:effectLst/>
            </c:spPr>
            <c:extLst>
              <c:ext xmlns:c16="http://schemas.microsoft.com/office/drawing/2014/chart" uri="{C3380CC4-5D6E-409C-BE32-E72D297353CC}">
                <c16:uniqueId val="{00000009-BFCC-4DAF-BBFA-4E302B3E1247}"/>
              </c:ext>
            </c:extLst>
          </c:dPt>
          <c:dLbls>
            <c:dLbl>
              <c:idx val="4"/>
              <c:tx>
                <c:rich>
                  <a:bodyPr/>
                  <a:lstStyle/>
                  <a:p>
                    <a:fld id="{DB7CDFC1-8329-4963-909A-1C8928B59D9C}"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FCC-4DAF-BBFA-4E302B3E1247}"/>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NONE OF THESE</c:v>
                </c:pt>
                <c:pt idx="1">
                  <c:v>Lack of availability (at hotels, golf courses, spas, etc.)</c:v>
                </c:pt>
                <c:pt idx="2">
                  <c:v>Sold out/No reservations available</c:v>
                </c:pt>
                <c:pt idx="3">
                  <c:v>The pandemic is not 100% over</c:v>
                </c:pt>
                <c:pt idx="4">
                  <c:v>Weather</c:v>
                </c:pt>
                <c:pt idx="5">
                  <c:v>The possibility of flight cancellations</c:v>
                </c:pt>
                <c:pt idx="6">
                  <c:v>Health/Illness</c:v>
                </c:pt>
                <c:pt idx="7">
                  <c:v>Safety concerns (other non-COVID related)</c:v>
                </c:pt>
                <c:pt idx="8">
                  <c:v>Not enough PTO/vacation time</c:v>
                </c:pt>
                <c:pt idx="9">
                  <c:v>Crowds - too many people traveling</c:v>
                </c:pt>
                <c:pt idx="10">
                  <c:v>Safety concerns - risk of contracting the COVID virus</c:v>
                </c:pt>
                <c:pt idx="11">
                  <c:v>I'm too busy at work</c:v>
                </c:pt>
                <c:pt idx="12">
                  <c:v>Airfare was too expensive</c:v>
                </c:pt>
                <c:pt idx="13">
                  <c:v>Gasoline was too expensive</c:v>
                </c:pt>
                <c:pt idx="14">
                  <c:v>Personal financial reasons</c:v>
                </c:pt>
                <c:pt idx="15">
                  <c:v>Travel is too expensive right now</c:v>
                </c:pt>
              </c:strCache>
            </c:strRef>
          </c:cat>
          <c:val>
            <c:numRef>
              <c:f>Sheet1!$B$2:$B$17</c:f>
              <c:numCache>
                <c:formatCode>0.0%</c:formatCode>
                <c:ptCount val="16"/>
                <c:pt idx="0">
                  <c:v>0.21581260603390001</c:v>
                </c:pt>
                <c:pt idx="1">
                  <c:v>3.027045767409E-2</c:v>
                </c:pt>
                <c:pt idx="2">
                  <c:v>3.9584956657250002E-2</c:v>
                </c:pt>
                <c:pt idx="3">
                  <c:v>5.692976057923E-2</c:v>
                </c:pt>
                <c:pt idx="4">
                  <c:v>9.2056006314369998E-2</c:v>
                </c:pt>
                <c:pt idx="5">
                  <c:v>9.4398876333320003E-2</c:v>
                </c:pt>
                <c:pt idx="6">
                  <c:v>9.5544258052949999E-2</c:v>
                </c:pt>
                <c:pt idx="7">
                  <c:v>0.10353748616980001</c:v>
                </c:pt>
                <c:pt idx="8">
                  <c:v>0.1168559235253</c:v>
                </c:pt>
                <c:pt idx="9">
                  <c:v>0.1234579856496</c:v>
                </c:pt>
                <c:pt idx="10">
                  <c:v>0.12800995372679999</c:v>
                </c:pt>
                <c:pt idx="11">
                  <c:v>0.18073350626740001</c:v>
                </c:pt>
                <c:pt idx="12">
                  <c:v>0.21430614815189999</c:v>
                </c:pt>
                <c:pt idx="13">
                  <c:v>0.28293015148430001</c:v>
                </c:pt>
                <c:pt idx="14">
                  <c:v>0.31966771443480002</c:v>
                </c:pt>
                <c:pt idx="15">
                  <c:v>0.3524269038226</c:v>
                </c:pt>
              </c:numCache>
            </c:numRef>
          </c:val>
          <c:extLst>
            <c:ext xmlns:c16="http://schemas.microsoft.com/office/drawing/2014/chart" uri="{C3380CC4-5D6E-409C-BE32-E72D297353CC}">
              <c16:uniqueId val="{0000000A-BFCC-4DAF-BBFA-4E302B3E1247}"/>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NONE OF THESE</c:v>
                </c:pt>
                <c:pt idx="1">
                  <c:v>Lack of availability (at hotels, golf courses, spas, etc.)</c:v>
                </c:pt>
                <c:pt idx="2">
                  <c:v>Sold out/No reservations available</c:v>
                </c:pt>
                <c:pt idx="3">
                  <c:v>The pandemic is not 100% over</c:v>
                </c:pt>
                <c:pt idx="4">
                  <c:v>Weather</c:v>
                </c:pt>
                <c:pt idx="5">
                  <c:v>The possibility of flight cancellations</c:v>
                </c:pt>
                <c:pt idx="6">
                  <c:v>Health/Illness</c:v>
                </c:pt>
                <c:pt idx="7">
                  <c:v>Safety concerns (other non-COVID related)</c:v>
                </c:pt>
                <c:pt idx="8">
                  <c:v>Not enough PTO/vacation time</c:v>
                </c:pt>
                <c:pt idx="9">
                  <c:v>Crowds - too many people traveling</c:v>
                </c:pt>
                <c:pt idx="10">
                  <c:v>Safety concerns - risk of contracting the COVID virus</c:v>
                </c:pt>
                <c:pt idx="11">
                  <c:v>I'm too busy at work</c:v>
                </c:pt>
                <c:pt idx="12">
                  <c:v>Airfare was too expensive</c:v>
                </c:pt>
                <c:pt idx="13">
                  <c:v>Gasoline was too expensive</c:v>
                </c:pt>
                <c:pt idx="14">
                  <c:v>Personal financial reasons</c:v>
                </c:pt>
                <c:pt idx="15">
                  <c:v>Travel is too expensive right now</c:v>
                </c:pt>
              </c:strCache>
            </c:strRef>
          </c:cat>
          <c:val>
            <c:numRef>
              <c:f>Sheet1!$C$2:$C$17</c:f>
              <c:numCache>
                <c:formatCode>General</c:formatCode>
                <c:ptCount val="16"/>
              </c:numCache>
            </c:numRef>
          </c:val>
          <c:extLst>
            <c:ext xmlns:c16="http://schemas.microsoft.com/office/drawing/2014/chart" uri="{C3380CC4-5D6E-409C-BE32-E72D297353CC}">
              <c16:uniqueId val="{0000000B-BFCC-4DAF-BBFA-4E302B3E1247}"/>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NONE OF THESE</c:v>
                </c:pt>
                <c:pt idx="1">
                  <c:v>Lack of availability (at hotels, golf courses, spas, etc.)</c:v>
                </c:pt>
                <c:pt idx="2">
                  <c:v>Sold out/No reservations available</c:v>
                </c:pt>
                <c:pt idx="3">
                  <c:v>The pandemic is not 100% over</c:v>
                </c:pt>
                <c:pt idx="4">
                  <c:v>Weather</c:v>
                </c:pt>
                <c:pt idx="5">
                  <c:v>The possibility of flight cancellations</c:v>
                </c:pt>
                <c:pt idx="6">
                  <c:v>Health/Illness</c:v>
                </c:pt>
                <c:pt idx="7">
                  <c:v>Safety concerns (other non-COVID related)</c:v>
                </c:pt>
                <c:pt idx="8">
                  <c:v>Not enough PTO/vacation time</c:v>
                </c:pt>
                <c:pt idx="9">
                  <c:v>Crowds - too many people traveling</c:v>
                </c:pt>
                <c:pt idx="10">
                  <c:v>Safety concerns - risk of contracting the COVID virus</c:v>
                </c:pt>
                <c:pt idx="11">
                  <c:v>I'm too busy at work</c:v>
                </c:pt>
                <c:pt idx="12">
                  <c:v>Airfare was too expensive</c:v>
                </c:pt>
                <c:pt idx="13">
                  <c:v>Gasoline was too expensive</c:v>
                </c:pt>
                <c:pt idx="14">
                  <c:v>Personal financial reasons</c:v>
                </c:pt>
                <c:pt idx="15">
                  <c:v>Travel is too expensive right now</c:v>
                </c:pt>
              </c:strCache>
            </c:strRef>
          </c:cat>
          <c:val>
            <c:numRef>
              <c:f>Sheet1!$D$2:$D$17</c:f>
              <c:numCache>
                <c:formatCode>General</c:formatCode>
                <c:ptCount val="16"/>
              </c:numCache>
            </c:numRef>
          </c:val>
          <c:extLst>
            <c:ext xmlns:c16="http://schemas.microsoft.com/office/drawing/2014/chart" uri="{C3380CC4-5D6E-409C-BE32-E72D297353CC}">
              <c16:uniqueId val="{0000000C-BFCC-4DAF-BBFA-4E302B3E1247}"/>
            </c:ext>
          </c:extLst>
        </c:ser>
        <c:dLbls>
          <c:dLblPos val="outEnd"/>
          <c:showLegendKey val="0"/>
          <c:showVal val="1"/>
          <c:showCatName val="0"/>
          <c:showSerName val="0"/>
          <c:showPercent val="0"/>
          <c:showBubbleSize val="0"/>
        </c:dLbls>
        <c:gapWidth val="102"/>
        <c:overlap val="100"/>
        <c:axId val="872996944"/>
        <c:axId val="873006456"/>
      </c:barChart>
      <c:catAx>
        <c:axId val="872996944"/>
        <c:scaling>
          <c:orientation val="minMax"/>
        </c:scaling>
        <c:delete val="0"/>
        <c:axPos val="l"/>
        <c:numFmt formatCode="General" sourceLinked="1"/>
        <c:majorTickMark val="out"/>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73006456"/>
        <c:crosses val="autoZero"/>
        <c:auto val="1"/>
        <c:lblAlgn val="ctr"/>
        <c:lblOffset val="100"/>
        <c:noMultiLvlLbl val="0"/>
      </c:catAx>
      <c:valAx>
        <c:axId val="873006456"/>
        <c:scaling>
          <c:orientation val="minMax"/>
        </c:scaling>
        <c:delete val="1"/>
        <c:axPos val="b"/>
        <c:numFmt formatCode="0.0%" sourceLinked="1"/>
        <c:majorTickMark val="out"/>
        <c:minorTickMark val="none"/>
        <c:tickLblPos val="nextTo"/>
        <c:crossAx val="87299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19073070138595E-2"/>
          <c:y val="3.6245240331292887E-2"/>
          <c:w val="0.87339996988111335"/>
          <c:h val="0.75065825351966675"/>
        </c:manualLayout>
      </c:layout>
      <c:lineChart>
        <c:grouping val="standard"/>
        <c:varyColors val="0"/>
        <c:ser>
          <c:idx val="0"/>
          <c:order val="0"/>
          <c:tx>
            <c:strRef>
              <c:f>Sheet1!$B$1</c:f>
              <c:strCache>
                <c:ptCount val="1"/>
                <c:pt idx="0">
                  <c:v> 2</c:v>
                </c:pt>
              </c:strCache>
            </c:strRef>
          </c:tx>
          <c:spPr>
            <a:ln w="57150" cap="rnd">
              <a:solidFill>
                <a:srgbClr val="006AFF"/>
              </a:solidFill>
              <a:round/>
            </a:ln>
            <a:effectLst/>
          </c:spPr>
          <c:marker>
            <c:symbol val="circle"/>
            <c:size val="6"/>
            <c:spPr>
              <a:solidFill>
                <a:srgbClr val="0872B4"/>
              </a:solidFill>
              <a:ln w="57150">
                <a:solidFill>
                  <a:srgbClr val="006AFF"/>
                </a:solidFill>
                <a:headEnd type="triangle"/>
              </a:ln>
              <a:effectLst/>
            </c:spPr>
          </c:marker>
          <c:dPt>
            <c:idx val="1"/>
            <c:marker>
              <c:symbol val="circle"/>
              <c:size val="6"/>
              <c:spPr>
                <a:solidFill>
                  <a:srgbClr val="0872B4"/>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1-7CEF-471F-9962-310949617E42}"/>
              </c:ext>
            </c:extLst>
          </c:dPt>
          <c:dPt>
            <c:idx val="2"/>
            <c:marker>
              <c:symbol val="circle"/>
              <c:size val="6"/>
              <c:spPr>
                <a:solidFill>
                  <a:srgbClr val="0872B4"/>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3-7CEF-471F-9962-310949617E42}"/>
              </c:ext>
            </c:extLst>
          </c:dPt>
          <c:dPt>
            <c:idx val="3"/>
            <c:marker>
              <c:symbol val="circle"/>
              <c:size val="6"/>
              <c:spPr>
                <a:solidFill>
                  <a:srgbClr val="0872B4"/>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5-7CEF-471F-9962-310949617E42}"/>
              </c:ext>
            </c:extLst>
          </c:dPt>
          <c:dLbls>
            <c:dLbl>
              <c:idx val="0"/>
              <c:layout>
                <c:manualLayout>
                  <c:x val="-2.5904977766499623E-2"/>
                  <c:y val="3.9310180346024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EF-471F-9962-310949617E42}"/>
                </c:ext>
              </c:extLst>
            </c:dLbl>
            <c:dLbl>
              <c:idx val="1"/>
              <c:layout>
                <c:manualLayout>
                  <c:x val="-3.9342952792504944E-2"/>
                  <c:y val="-4.6927494437556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EF-471F-9962-310949617E42}"/>
                </c:ext>
              </c:extLst>
            </c:dLbl>
            <c:dLbl>
              <c:idx val="2"/>
              <c:delete val="1"/>
              <c:extLst>
                <c:ext xmlns:c15="http://schemas.microsoft.com/office/drawing/2012/chart" uri="{CE6537A1-D6FC-4f65-9D91-7224C49458BB}"/>
                <c:ext xmlns:c16="http://schemas.microsoft.com/office/drawing/2014/chart" uri="{C3380CC4-5D6E-409C-BE32-E72D297353CC}">
                  <c16:uniqueId val="{00000003-7CEF-471F-9962-310949617E42}"/>
                </c:ext>
              </c:extLst>
            </c:dLbl>
            <c:dLbl>
              <c:idx val="3"/>
              <c:layout>
                <c:manualLayout>
                  <c:x val="-4.3472084330800548E-2"/>
                  <c:y val="-4.7846653279490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EF-471F-9962-310949617E42}"/>
                </c:ext>
              </c:extLst>
            </c:dLbl>
            <c:dLbl>
              <c:idx val="4"/>
              <c:layout>
                <c:manualLayout>
                  <c:x val="-3.6491500814347926E-2"/>
                  <c:y val="5.72053427958711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EF-471F-9962-310949617E42}"/>
                </c:ext>
              </c:extLst>
            </c:dLbl>
            <c:dLbl>
              <c:idx val="5"/>
              <c:layout>
                <c:manualLayout>
                  <c:x val="-4.6765885955744331E-2"/>
                  <c:y val="-3.3667734064449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EF-471F-9962-310949617E42}"/>
                </c:ext>
              </c:extLst>
            </c:dLbl>
            <c:dLbl>
              <c:idx val="6"/>
              <c:layout>
                <c:manualLayout>
                  <c:x val="-2.0324633296586059E-2"/>
                  <c:y val="-4.247614610956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EF-471F-9962-310949617E42}"/>
                </c:ext>
              </c:extLst>
            </c:dLbl>
            <c:dLbl>
              <c:idx val="7"/>
              <c:delete val="1"/>
              <c:extLst>
                <c:ext xmlns:c15="http://schemas.microsoft.com/office/drawing/2012/chart" uri="{CE6537A1-D6FC-4f65-9D91-7224C49458BB}"/>
                <c:ext xmlns:c16="http://schemas.microsoft.com/office/drawing/2014/chart" uri="{C3380CC4-5D6E-409C-BE32-E72D297353CC}">
                  <c16:uniqueId val="{0000000A-7CEF-471F-9962-310949617E42}"/>
                </c:ext>
              </c:extLst>
            </c:dLbl>
            <c:dLbl>
              <c:idx val="8"/>
              <c:layout>
                <c:manualLayout>
                  <c:x val="-3.4310114749250449E-2"/>
                  <c:y val="-5.8346614845738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CEF-471F-9962-310949617E42}"/>
                </c:ext>
              </c:extLst>
            </c:dLbl>
            <c:dLbl>
              <c:idx val="9"/>
              <c:delete val="1"/>
              <c:extLst>
                <c:ext xmlns:c15="http://schemas.microsoft.com/office/drawing/2012/chart" uri="{CE6537A1-D6FC-4f65-9D91-7224C49458BB}"/>
                <c:ext xmlns:c16="http://schemas.microsoft.com/office/drawing/2014/chart" uri="{C3380CC4-5D6E-409C-BE32-E72D297353CC}">
                  <c16:uniqueId val="{0000000C-7CEF-471F-9962-310949617E42}"/>
                </c:ext>
              </c:extLst>
            </c:dLbl>
            <c:dLbl>
              <c:idx val="10"/>
              <c:layout>
                <c:manualLayout>
                  <c:x val="-4.4840233280195423E-2"/>
                  <c:y val="-5.8448536610534875E-2"/>
                </c:manualLayout>
              </c:layout>
              <c:showLegendKey val="0"/>
              <c:showVal val="1"/>
              <c:showCatName val="0"/>
              <c:showSerName val="0"/>
              <c:showPercent val="0"/>
              <c:showBubbleSize val="0"/>
              <c:extLst>
                <c:ext xmlns:c15="http://schemas.microsoft.com/office/drawing/2012/chart" uri="{CE6537A1-D6FC-4f65-9D91-7224C49458BB}">
                  <c15:layout>
                    <c:manualLayout>
                      <c:w val="5.5911933912172862E-2"/>
                      <c:h val="4.5950046341118468E-2"/>
                    </c:manualLayout>
                  </c15:layout>
                </c:ext>
                <c:ext xmlns:c16="http://schemas.microsoft.com/office/drawing/2014/chart" uri="{C3380CC4-5D6E-409C-BE32-E72D297353CC}">
                  <c16:uniqueId val="{0000000D-7CEF-471F-9962-310949617E42}"/>
                </c:ext>
              </c:extLst>
            </c:dLbl>
            <c:dLbl>
              <c:idx val="11"/>
              <c:delete val="1"/>
              <c:extLst>
                <c:ext xmlns:c15="http://schemas.microsoft.com/office/drawing/2012/chart" uri="{CE6537A1-D6FC-4f65-9D91-7224C49458BB}"/>
                <c:ext xmlns:c16="http://schemas.microsoft.com/office/drawing/2014/chart" uri="{C3380CC4-5D6E-409C-BE32-E72D297353CC}">
                  <c16:uniqueId val="{0000000E-7CEF-471F-9962-310949617E42}"/>
                </c:ext>
              </c:extLst>
            </c:dLbl>
            <c:dLbl>
              <c:idx val="12"/>
              <c:layout>
                <c:manualLayout>
                  <c:x val="-4.6797235512185106E-2"/>
                  <c:y val="-2.7133764085505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CEF-471F-9962-310949617E42}"/>
                </c:ext>
              </c:extLst>
            </c:dLbl>
            <c:dLbl>
              <c:idx val="13"/>
              <c:layout>
                <c:manualLayout>
                  <c:x val="-4.4867880133119598E-2"/>
                  <c:y val="-5.93145123176888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CEF-471F-9962-310949617E42}"/>
                </c:ext>
              </c:extLst>
            </c:dLbl>
            <c:dLbl>
              <c:idx val="14"/>
              <c:layout>
                <c:manualLayout>
                  <c:x val="-2.8613381965464143E-2"/>
                  <c:y val="-7.22047487857479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CEF-471F-9962-310949617E42}"/>
                </c:ext>
              </c:extLst>
            </c:dLbl>
            <c:dLbl>
              <c:idx val="15"/>
              <c:layout>
                <c:manualLayout>
                  <c:x val="-1.6086518851450991E-2"/>
                  <c:y val="-5.04403479425136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CEF-471F-9962-310949617E42}"/>
                </c:ext>
              </c:extLst>
            </c:dLbl>
            <c:dLbl>
              <c:idx val="16"/>
              <c:layout>
                <c:manualLayout>
                  <c:x val="-7.8466458689924259E-3"/>
                  <c:y val="-3.1264637627780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CEF-471F-9962-310949617E42}"/>
                </c:ext>
              </c:extLst>
            </c:dLbl>
            <c:dLbl>
              <c:idx val="17"/>
              <c:layout>
                <c:manualLayout>
                  <c:x val="-3.6538525149009189E-2"/>
                  <c:y val="4.8586532023907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CEF-471F-9962-310949617E42}"/>
                </c:ext>
              </c:extLst>
            </c:dLbl>
            <c:dLbl>
              <c:idx val="18"/>
              <c:layout>
                <c:manualLayout>
                  <c:x val="-5.4861723771405947E-2"/>
                  <c:y val="-1.9306051330307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CEF-471F-9962-310949617E42}"/>
                </c:ext>
              </c:extLst>
            </c:dLbl>
            <c:dLbl>
              <c:idx val="19"/>
              <c:layout>
                <c:manualLayout>
                  <c:x val="-3.8806677899846313E-2"/>
                  <c:y val="3.3301974798141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CEF-471F-9962-310949617E42}"/>
                </c:ext>
              </c:extLst>
            </c:dLbl>
            <c:dLbl>
              <c:idx val="20"/>
              <c:layout>
                <c:manualLayout>
                  <c:x val="-5.2125549296066692E-2"/>
                  <c:y val="-4.5636073942357733E-2"/>
                </c:manualLayout>
              </c:layout>
              <c:tx>
                <c:rich>
                  <a:bodyPr/>
                  <a:lstStyle/>
                  <a:p>
                    <a:fld id="{2C48C733-D13E-42CE-A603-259459DADD8A}" type="VALUE">
                      <a:rPr lang="en-US" b="0">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8.9455959303832502E-2"/>
                      <c:h val="5.7747234105205367E-2"/>
                    </c:manualLayout>
                  </c15:layout>
                  <c15:dlblFieldTable/>
                  <c15:showDataLabelsRange val="0"/>
                </c:ext>
                <c:ext xmlns:c16="http://schemas.microsoft.com/office/drawing/2014/chart" uri="{C3380CC4-5D6E-409C-BE32-E72D297353CC}">
                  <c16:uniqueId val="{00000017-7CEF-471F-9962-310949617E42}"/>
                </c:ext>
              </c:extLst>
            </c:dLbl>
            <c:dLbl>
              <c:idx val="21"/>
              <c:layout>
                <c:manualLayout>
                  <c:x val="-4.8364713334225387E-2"/>
                  <c:y val="7.7755078770612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CEF-471F-9962-310949617E42}"/>
                </c:ext>
              </c:extLst>
            </c:dLbl>
            <c:dLbl>
              <c:idx val="22"/>
              <c:layout>
                <c:manualLayout>
                  <c:x val="-4.8988125182975378E-2"/>
                  <c:y val="5.8062599872599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CEF-471F-9962-310949617E42}"/>
                </c:ext>
              </c:extLst>
            </c:dLbl>
            <c:dLbl>
              <c:idx val="23"/>
              <c:layout>
                <c:manualLayout>
                  <c:x val="-4.6632094935343392E-2"/>
                  <c:y val="-5.8233984214526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CEF-471F-9962-310949617E42}"/>
                </c:ext>
              </c:extLst>
            </c:dLbl>
            <c:dLbl>
              <c:idx val="24"/>
              <c:layout>
                <c:manualLayout>
                  <c:x val="-2.5274692547511499E-2"/>
                  <c:y val="3.0723629324507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CEF-471F-9962-310949617E42}"/>
                </c:ext>
              </c:extLst>
            </c:dLbl>
            <c:dLbl>
              <c:idx val="25"/>
              <c:layout>
                <c:manualLayout>
                  <c:x val="-2.9891623464523225E-2"/>
                  <c:y val="-4.96978871415348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CEF-471F-9962-310949617E42}"/>
                </c:ext>
              </c:extLst>
            </c:dLbl>
            <c:dLbl>
              <c:idx val="26"/>
              <c:layout>
                <c:manualLayout>
                  <c:x val="-1.1433388106272918E-2"/>
                  <c:y val="4.0522540207168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CEF-471F-9962-310949617E42}"/>
                </c:ext>
              </c:extLst>
            </c:dLbl>
            <c:dLbl>
              <c:idx val="27"/>
              <c:layout>
                <c:manualLayout>
                  <c:x val="-3.1641082631012757E-2"/>
                  <c:y val="-3.3779900239450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CEF-471F-9962-310949617E42}"/>
                </c:ext>
              </c:extLst>
            </c:dLbl>
            <c:dLbl>
              <c:idx val="28"/>
              <c:layout>
                <c:manualLayout>
                  <c:x val="-1.7349387597523039E-2"/>
                  <c:y val="5.3635635495694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CEF-471F-9962-310949617E42}"/>
                </c:ext>
              </c:extLst>
            </c:dLbl>
            <c:dLbl>
              <c:idx val="29"/>
              <c:layout>
                <c:manualLayout>
                  <c:x val="-2.3880092636705048E-2"/>
                  <c:y val="-7.831521296130084E-2"/>
                </c:manualLayout>
              </c:layout>
              <c:tx>
                <c:rich>
                  <a:bodyPr/>
                  <a:lstStyle/>
                  <a:p>
                    <a:fld id="{116D8C21-874E-4A08-8CBE-3D54A83465D4}"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7CEF-471F-9962-310949617E42}"/>
                </c:ext>
              </c:extLst>
            </c:dLbl>
            <c:dLbl>
              <c:idx val="30"/>
              <c:layout>
                <c:manualLayout>
                  <c:x val="-2.1554177711008433E-2"/>
                  <c:y val="-2.89446788529139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CEF-471F-9962-310949617E42}"/>
                </c:ext>
              </c:extLst>
            </c:dLbl>
            <c:dLbl>
              <c:idx val="31"/>
              <c:layout>
                <c:manualLayout>
                  <c:x val="-3.5575939518838737E-2"/>
                  <c:y val="4.9205941680133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7CEF-471F-9962-310949617E42}"/>
                </c:ext>
              </c:extLst>
            </c:dLbl>
            <c:dLbl>
              <c:idx val="32"/>
              <c:layout>
                <c:manualLayout>
                  <c:x val="-1.4610250959370597E-2"/>
                  <c:y val="-4.1460380375703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7CEF-471F-9962-310949617E42}"/>
                </c:ext>
              </c:extLst>
            </c:dLbl>
            <c:dLbl>
              <c:idx val="33"/>
              <c:layout>
                <c:manualLayout>
                  <c:x val="-3.5804032194760228E-2"/>
                  <c:y val="4.2601317058478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7CEF-471F-9962-310949617E42}"/>
                </c:ext>
              </c:extLst>
            </c:dLbl>
            <c:dLbl>
              <c:idx val="34"/>
              <c:layout>
                <c:manualLayout>
                  <c:x val="9.0771205743944716E-4"/>
                  <c:y val="3.7029797702187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7CEF-471F-9962-310949617E42}"/>
                </c:ext>
              </c:extLst>
            </c:dLbl>
            <c:dLbl>
              <c:idx val="35"/>
              <c:layout>
                <c:manualLayout>
                  <c:x val="0"/>
                  <c:y val="-2.6543672469195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CEF-471F-9962-310949617E4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July 2022</c:v>
                </c:pt>
                <c:pt idx="1">
                  <c:v>August 2022</c:v>
                </c:pt>
                <c:pt idx="2">
                  <c:v>September 2022</c:v>
                </c:pt>
                <c:pt idx="3">
                  <c:v>October 2022</c:v>
                </c:pt>
                <c:pt idx="4">
                  <c:v>November 2022</c:v>
                </c:pt>
                <c:pt idx="5">
                  <c:v>December 2022</c:v>
                </c:pt>
                <c:pt idx="6">
                  <c:v>January 2023</c:v>
                </c:pt>
                <c:pt idx="7">
                  <c:v>February 2023</c:v>
                </c:pt>
                <c:pt idx="8">
                  <c:v>March 2023</c:v>
                </c:pt>
                <c:pt idx="9">
                  <c:v>April 2023</c:v>
                </c:pt>
                <c:pt idx="10">
                  <c:v>May 2023</c:v>
                </c:pt>
                <c:pt idx="11">
                  <c:v>June 2023</c:v>
                </c:pt>
                <c:pt idx="12">
                  <c:v>July 2023</c:v>
                </c:pt>
                <c:pt idx="13">
                  <c:v>August 2023</c:v>
                </c:pt>
                <c:pt idx="14">
                  <c:v>September 2023</c:v>
                </c:pt>
                <c:pt idx="15">
                  <c:v>  October 2023</c:v>
                </c:pt>
                <c:pt idx="16">
                  <c:v>  November 2023</c:v>
                </c:pt>
              </c:strCache>
            </c:strRef>
          </c:cat>
          <c:val>
            <c:numRef>
              <c:f>Sheet1!$B$2:$B$18</c:f>
              <c:numCache>
                <c:formatCode>0.0%</c:formatCode>
                <c:ptCount val="17"/>
                <c:pt idx="0">
                  <c:v>0.39385141122240003</c:v>
                </c:pt>
                <c:pt idx="1">
                  <c:v>0.40838694678499998</c:v>
                </c:pt>
                <c:pt idx="2">
                  <c:v>0.40493934071549997</c:v>
                </c:pt>
                <c:pt idx="3">
                  <c:v>0.40161644060349999</c:v>
                </c:pt>
                <c:pt idx="4">
                  <c:v>0.40225498857019998</c:v>
                </c:pt>
                <c:pt idx="5">
                  <c:v>0.44904069821339998</c:v>
                </c:pt>
                <c:pt idx="6">
                  <c:v>0.37502852419010002</c:v>
                </c:pt>
                <c:pt idx="7">
                  <c:v>0.3901166455515</c:v>
                </c:pt>
                <c:pt idx="8">
                  <c:v>0.3756944311389</c:v>
                </c:pt>
                <c:pt idx="9">
                  <c:v>0.39570677442899999</c:v>
                </c:pt>
                <c:pt idx="10">
                  <c:v>0.4184931677173</c:v>
                </c:pt>
                <c:pt idx="11">
                  <c:v>0.41356301577280002</c:v>
                </c:pt>
                <c:pt idx="12">
                  <c:v>0.41189330952519998</c:v>
                </c:pt>
                <c:pt idx="13">
                  <c:v>0.4314019996456</c:v>
                </c:pt>
                <c:pt idx="14">
                  <c:v>0.40699999999999997</c:v>
                </c:pt>
                <c:pt idx="15">
                  <c:v>0.38500000000000001</c:v>
                </c:pt>
                <c:pt idx="16">
                  <c:v>0.35199999999999998</c:v>
                </c:pt>
              </c:numCache>
            </c:numRef>
          </c:val>
          <c:smooth val="0"/>
          <c:extLst>
            <c:ext xmlns:c16="http://schemas.microsoft.com/office/drawing/2014/chart" uri="{C3380CC4-5D6E-409C-BE32-E72D297353CC}">
              <c16:uniqueId val="{00000027-7CEF-471F-9962-310949617E42}"/>
            </c:ext>
          </c:extLst>
        </c:ser>
        <c:dLbls>
          <c:showLegendKey val="0"/>
          <c:showVal val="0"/>
          <c:showCatName val="0"/>
          <c:showSerName val="0"/>
          <c:showPercent val="0"/>
          <c:showBubbleSize val="0"/>
        </c:dLbls>
        <c:marker val="1"/>
        <c:smooth val="0"/>
        <c:axId val="802391296"/>
        <c:axId val="802392936"/>
      </c:lineChart>
      <c:catAx>
        <c:axId val="8023912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02392936"/>
        <c:crosses val="autoZero"/>
        <c:auto val="1"/>
        <c:lblAlgn val="ctr"/>
        <c:lblOffset val="100"/>
        <c:noMultiLvlLbl val="0"/>
      </c:catAx>
      <c:valAx>
        <c:axId val="802392936"/>
        <c:scaling>
          <c:orientation val="minMax"/>
          <c:max val="0.60000000000000009"/>
          <c:min val="0.2"/>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02391296"/>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solidFill>
        <a:srgbClr val="0872B4">
          <a:alpha val="8000"/>
        </a:srgbClr>
      </a:solidFill>
    </a:ln>
    <a:effectLst/>
  </c:spPr>
  <c:txPr>
    <a:bodyPr/>
    <a:lstStyle/>
    <a:p>
      <a:pPr>
        <a:defRPr sz="1100" b="0">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15225403168582"/>
          <c:y val="3.4406319875838302E-2"/>
          <c:w val="0.80612871976736888"/>
          <c:h val="0.82192747690471168"/>
        </c:manualLayout>
      </c:layout>
      <c:lineChart>
        <c:grouping val="standard"/>
        <c:varyColors val="0"/>
        <c:ser>
          <c:idx val="0"/>
          <c:order val="0"/>
          <c:tx>
            <c:strRef>
              <c:f>Sheet1!$B$1</c:f>
              <c:strCache>
                <c:ptCount val="1"/>
                <c:pt idx="0">
                  <c:v>Agree or Strongly agree</c:v>
                </c:pt>
              </c:strCache>
            </c:strRef>
          </c:tx>
          <c:spPr>
            <a:ln w="31750" cap="rnd">
              <a:solidFill>
                <a:srgbClr val="0872B4"/>
              </a:solidFill>
              <a:round/>
            </a:ln>
            <a:effectLst/>
          </c:spPr>
          <c:marker>
            <c:symbol val="circle"/>
            <c:size val="5"/>
            <c:spPr>
              <a:solidFill>
                <a:srgbClr val="006AFF"/>
              </a:solidFill>
              <a:ln w="9525">
                <a:noFill/>
                <a:headEnd type="triangle"/>
              </a:ln>
              <a:effectLst/>
            </c:spPr>
          </c:marker>
          <c:dPt>
            <c:idx val="2"/>
            <c:marker>
              <c:symbol val="circle"/>
              <c:size val="5"/>
              <c:spPr>
                <a:solidFill>
                  <a:srgbClr val="006AFF"/>
                </a:solidFill>
                <a:ln w="19050">
                  <a:noFill/>
                  <a:headEnd type="triangle"/>
                </a:ln>
                <a:effectLst/>
              </c:spPr>
            </c:marker>
            <c:bubble3D val="0"/>
            <c:spPr>
              <a:ln w="31750" cap="rnd">
                <a:solidFill>
                  <a:srgbClr val="0872B4"/>
                </a:solidFill>
                <a:round/>
              </a:ln>
              <a:effectLst/>
            </c:spPr>
            <c:extLst>
              <c:ext xmlns:c16="http://schemas.microsoft.com/office/drawing/2014/chart" uri="{C3380CC4-5D6E-409C-BE32-E72D297353CC}">
                <c16:uniqueId val="{00000003-016C-40DC-85EC-ECA15C628805}"/>
              </c:ext>
            </c:extLst>
          </c:dPt>
          <c:dPt>
            <c:idx val="3"/>
            <c:marker>
              <c:symbol val="circle"/>
              <c:size val="5"/>
              <c:spPr>
                <a:solidFill>
                  <a:srgbClr val="006AFF"/>
                </a:solidFill>
                <a:ln w="19050">
                  <a:noFill/>
                  <a:headEnd type="triangle"/>
                </a:ln>
                <a:effectLst/>
              </c:spPr>
            </c:marker>
            <c:bubble3D val="0"/>
            <c:spPr>
              <a:ln w="31750" cap="rnd">
                <a:solidFill>
                  <a:srgbClr val="0872B4"/>
                </a:solidFill>
                <a:round/>
              </a:ln>
              <a:effectLst/>
            </c:spPr>
            <c:extLst>
              <c:ext xmlns:c16="http://schemas.microsoft.com/office/drawing/2014/chart" uri="{C3380CC4-5D6E-409C-BE32-E72D297353CC}">
                <c16:uniqueId val="{00000005-016C-40DC-85EC-ECA15C628805}"/>
              </c:ext>
            </c:extLst>
          </c:dPt>
          <c:dPt>
            <c:idx val="4"/>
            <c:marker>
              <c:symbol val="circle"/>
              <c:size val="5"/>
              <c:spPr>
                <a:solidFill>
                  <a:srgbClr val="006AFF"/>
                </a:solidFill>
                <a:ln w="19050">
                  <a:noFill/>
                  <a:headEnd type="triangle"/>
                </a:ln>
                <a:effectLst/>
              </c:spPr>
            </c:marker>
            <c:bubble3D val="0"/>
            <c:spPr>
              <a:ln w="31750" cap="rnd">
                <a:solidFill>
                  <a:srgbClr val="0872B4"/>
                </a:solidFill>
                <a:round/>
              </a:ln>
              <a:effectLst/>
            </c:spPr>
            <c:extLst>
              <c:ext xmlns:c16="http://schemas.microsoft.com/office/drawing/2014/chart" uri="{C3380CC4-5D6E-409C-BE32-E72D297353CC}">
                <c16:uniqueId val="{00000005-0764-45F7-911E-0C56CCA17C0D}"/>
              </c:ext>
            </c:extLst>
          </c:dPt>
          <c:dLbls>
            <c:dLbl>
              <c:idx val="1"/>
              <c:layout>
                <c:manualLayout>
                  <c:x val="-9.7323600973236016E-2"/>
                  <c:y val="-1.5988105856367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6C-40DC-85EC-ECA15C628805}"/>
                </c:ext>
              </c:extLst>
            </c:dLbl>
            <c:dLbl>
              <c:idx val="11"/>
              <c:layout>
                <c:manualLayout>
                  <c:x val="-3.9650355952059117E-2"/>
                  <c:y val="-5.5958370497286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8A-4575-928D-C7C2A7FC084F}"/>
                </c:ext>
              </c:extLst>
            </c:dLbl>
            <c:dLbl>
              <c:idx val="22"/>
              <c:layout>
                <c:manualLayout>
                  <c:x val="-1.3216632637684988E-16"/>
                  <c:y val="-2.9311527403340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1D-4B4D-B8E5-A88B7663A2F9}"/>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1">
                  <c:v>Feb. 2022</c:v>
                </c:pt>
                <c:pt idx="2">
                  <c:v>Mar. 2022</c:v>
                </c:pt>
                <c:pt idx="3">
                  <c:v>Apr. 2022</c:v>
                </c:pt>
                <c:pt idx="4">
                  <c:v>May 2022</c:v>
                </c:pt>
                <c:pt idx="5">
                  <c:v>June 2022</c:v>
                </c:pt>
                <c:pt idx="6">
                  <c:v>July 2022</c:v>
                </c:pt>
                <c:pt idx="7">
                  <c:v>Aug. 2022</c:v>
                </c:pt>
                <c:pt idx="8">
                  <c:v>Sept. 2022</c:v>
                </c:pt>
                <c:pt idx="9">
                  <c:v>Oct.  2022</c:v>
                </c:pt>
                <c:pt idx="10">
                  <c:v>Nov.  2022</c:v>
                </c:pt>
                <c:pt idx="11">
                  <c:v>Dec. 2022</c:v>
                </c:pt>
                <c:pt idx="12">
                  <c:v>Jan.  2023</c:v>
                </c:pt>
                <c:pt idx="13">
                  <c:v>Feb. 2023</c:v>
                </c:pt>
                <c:pt idx="14">
                  <c:v>Mar. 2023</c:v>
                </c:pt>
                <c:pt idx="15">
                  <c:v>Apr. 2023</c:v>
                </c:pt>
                <c:pt idx="16">
                  <c:v>May 2023</c:v>
                </c:pt>
                <c:pt idx="17">
                  <c:v>June 2023</c:v>
                </c:pt>
                <c:pt idx="18">
                  <c:v>July 2023</c:v>
                </c:pt>
                <c:pt idx="19">
                  <c:v>Aug. 2023</c:v>
                </c:pt>
                <c:pt idx="20">
                  <c:v>Sept. 2023</c:v>
                </c:pt>
                <c:pt idx="21">
                  <c:v>Oct. 2023</c:v>
                </c:pt>
                <c:pt idx="22">
                  <c:v>Nov. 2023</c:v>
                </c:pt>
              </c:strCache>
            </c:strRef>
          </c:cat>
          <c:val>
            <c:numRef>
              <c:f>Sheet1!$B$2:$B$24</c:f>
              <c:numCache>
                <c:formatCode>0.0%</c:formatCode>
                <c:ptCount val="23"/>
                <c:pt idx="1">
                  <c:v>0.33600000000000002</c:v>
                </c:pt>
                <c:pt idx="2">
                  <c:v>0.31900000000000001</c:v>
                </c:pt>
                <c:pt idx="3">
                  <c:v>0.38300000000000001</c:v>
                </c:pt>
                <c:pt idx="4">
                  <c:v>0.41799999999999998</c:v>
                </c:pt>
                <c:pt idx="5">
                  <c:v>0.495</c:v>
                </c:pt>
                <c:pt idx="6">
                  <c:v>0.45800000000000002</c:v>
                </c:pt>
                <c:pt idx="7">
                  <c:v>0.44800000000000001</c:v>
                </c:pt>
                <c:pt idx="8">
                  <c:v>0.47099999999999997</c:v>
                </c:pt>
                <c:pt idx="9">
                  <c:v>0.46400000000000002</c:v>
                </c:pt>
                <c:pt idx="10">
                  <c:v>0.44</c:v>
                </c:pt>
                <c:pt idx="11">
                  <c:v>0.49099999999999999</c:v>
                </c:pt>
                <c:pt idx="12">
                  <c:v>0.41699999999999998</c:v>
                </c:pt>
                <c:pt idx="13">
                  <c:v>0.39800000000000002</c:v>
                </c:pt>
                <c:pt idx="14">
                  <c:v>0.439</c:v>
                </c:pt>
                <c:pt idx="15">
                  <c:v>0.45300000000000001</c:v>
                </c:pt>
                <c:pt idx="16">
                  <c:v>0.46700000000000003</c:v>
                </c:pt>
                <c:pt idx="17">
                  <c:v>0.439</c:v>
                </c:pt>
                <c:pt idx="18">
                  <c:v>0.46200000000000002</c:v>
                </c:pt>
                <c:pt idx="19">
                  <c:v>0.47</c:v>
                </c:pt>
                <c:pt idx="20">
                  <c:v>0.47099999999999997</c:v>
                </c:pt>
                <c:pt idx="21">
                  <c:v>0.46</c:v>
                </c:pt>
                <c:pt idx="22">
                  <c:v>0.434</c:v>
                </c:pt>
              </c:numCache>
            </c:numRef>
          </c:val>
          <c:smooth val="0"/>
          <c:extLst>
            <c:ext xmlns:c16="http://schemas.microsoft.com/office/drawing/2014/chart" uri="{C3380CC4-5D6E-409C-BE32-E72D297353CC}">
              <c16:uniqueId val="{00000007-016C-40DC-85EC-ECA15C628805}"/>
            </c:ext>
          </c:extLst>
        </c:ser>
        <c:ser>
          <c:idx val="1"/>
          <c:order val="1"/>
          <c:tx>
            <c:strRef>
              <c:f>Sheet1!$C$1</c:f>
              <c:strCache>
                <c:ptCount val="1"/>
                <c:pt idx="0">
                  <c:v>Disagree or strongly disagree</c:v>
                </c:pt>
              </c:strCache>
            </c:strRef>
          </c:tx>
          <c:spPr>
            <a:ln w="31750" cap="rnd">
              <a:solidFill>
                <a:srgbClr val="92F7FF"/>
              </a:solidFill>
              <a:round/>
            </a:ln>
            <a:effectLst/>
          </c:spPr>
          <c:marker>
            <c:symbol val="circle"/>
            <c:size val="6"/>
            <c:spPr>
              <a:solidFill>
                <a:srgbClr val="92D050"/>
              </a:solidFill>
              <a:ln w="9525">
                <a:solidFill>
                  <a:srgbClr val="92F7FF"/>
                </a:solidFill>
              </a:ln>
              <a:effectLst/>
            </c:spPr>
          </c:marker>
          <c:dLbls>
            <c:dLbl>
              <c:idx val="1"/>
              <c:layout>
                <c:manualLayout>
                  <c:x val="-9.9125889880147783E-2"/>
                  <c:y val="1.5988105856367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64-45F7-911E-0C56CCA17C0D}"/>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Sheet1!$A$2:$A$24</c:f>
              <c:strCache>
                <c:ptCount val="23"/>
                <c:pt idx="1">
                  <c:v>Feb. 2022</c:v>
                </c:pt>
                <c:pt idx="2">
                  <c:v>Mar. 2022</c:v>
                </c:pt>
                <c:pt idx="3">
                  <c:v>Apr. 2022</c:v>
                </c:pt>
                <c:pt idx="4">
                  <c:v>May 2022</c:v>
                </c:pt>
                <c:pt idx="5">
                  <c:v>June 2022</c:v>
                </c:pt>
                <c:pt idx="6">
                  <c:v>July 2022</c:v>
                </c:pt>
                <c:pt idx="7">
                  <c:v>Aug. 2022</c:v>
                </c:pt>
                <c:pt idx="8">
                  <c:v>Sept. 2022</c:v>
                </c:pt>
                <c:pt idx="9">
                  <c:v>Oct.  2022</c:v>
                </c:pt>
                <c:pt idx="10">
                  <c:v>Nov.  2022</c:v>
                </c:pt>
                <c:pt idx="11">
                  <c:v>Dec. 2022</c:v>
                </c:pt>
                <c:pt idx="12">
                  <c:v>Jan.  2023</c:v>
                </c:pt>
                <c:pt idx="13">
                  <c:v>Feb. 2023</c:v>
                </c:pt>
                <c:pt idx="14">
                  <c:v>Mar. 2023</c:v>
                </c:pt>
                <c:pt idx="15">
                  <c:v>Apr. 2023</c:v>
                </c:pt>
                <c:pt idx="16">
                  <c:v>May 2023</c:v>
                </c:pt>
                <c:pt idx="17">
                  <c:v>June 2023</c:v>
                </c:pt>
                <c:pt idx="18">
                  <c:v>July 2023</c:v>
                </c:pt>
                <c:pt idx="19">
                  <c:v>Aug. 2023</c:v>
                </c:pt>
                <c:pt idx="20">
                  <c:v>Sept. 2023</c:v>
                </c:pt>
                <c:pt idx="21">
                  <c:v>Oct. 2023</c:v>
                </c:pt>
                <c:pt idx="22">
                  <c:v>Nov. 2023</c:v>
                </c:pt>
              </c:strCache>
            </c:strRef>
          </c:cat>
          <c:val>
            <c:numRef>
              <c:f>Sheet1!$C$2:$C$24</c:f>
              <c:numCache>
                <c:formatCode>0.0%</c:formatCode>
                <c:ptCount val="23"/>
                <c:pt idx="1">
                  <c:v>0.38</c:v>
                </c:pt>
                <c:pt idx="2">
                  <c:v>0.41299999999999998</c:v>
                </c:pt>
                <c:pt idx="3">
                  <c:v>0.39800000000000002</c:v>
                </c:pt>
                <c:pt idx="4">
                  <c:v>0.34100000000000003</c:v>
                </c:pt>
                <c:pt idx="5">
                  <c:v>0.30299999999999999</c:v>
                </c:pt>
                <c:pt idx="6">
                  <c:v>0.33900000000000002</c:v>
                </c:pt>
                <c:pt idx="7">
                  <c:v>0.35899999999999999</c:v>
                </c:pt>
                <c:pt idx="8">
                  <c:v>0.33300000000000002</c:v>
                </c:pt>
                <c:pt idx="9">
                  <c:v>0.34300000000000003</c:v>
                </c:pt>
                <c:pt idx="10">
                  <c:v>0.36099999999999999</c:v>
                </c:pt>
                <c:pt idx="11">
                  <c:v>0.32100000000000001</c:v>
                </c:pt>
                <c:pt idx="12">
                  <c:v>0.378</c:v>
                </c:pt>
                <c:pt idx="13">
                  <c:v>0.39</c:v>
                </c:pt>
                <c:pt idx="14">
                  <c:v>0.34899999999999998</c:v>
                </c:pt>
                <c:pt idx="15">
                  <c:v>0.35099999999999998</c:v>
                </c:pt>
                <c:pt idx="16">
                  <c:v>0.32300000000000001</c:v>
                </c:pt>
                <c:pt idx="17">
                  <c:v>0.35</c:v>
                </c:pt>
                <c:pt idx="18">
                  <c:v>0.32100000000000001</c:v>
                </c:pt>
                <c:pt idx="19">
                  <c:v>0.33700000000000002</c:v>
                </c:pt>
                <c:pt idx="20">
                  <c:v>0.33600000000000002</c:v>
                </c:pt>
                <c:pt idx="21">
                  <c:v>0.35199999999999998</c:v>
                </c:pt>
                <c:pt idx="22">
                  <c:v>0.38300000000000001</c:v>
                </c:pt>
              </c:numCache>
            </c:numRef>
          </c:val>
          <c:smooth val="0"/>
          <c:extLst>
            <c:ext xmlns:c16="http://schemas.microsoft.com/office/drawing/2014/chart" uri="{C3380CC4-5D6E-409C-BE32-E72D297353CC}">
              <c16:uniqueId val="{00000009-016C-40DC-85EC-ECA15C628805}"/>
            </c:ext>
          </c:extLst>
        </c:ser>
        <c:dLbls>
          <c:showLegendKey val="0"/>
          <c:showVal val="0"/>
          <c:showCatName val="0"/>
          <c:showSerName val="0"/>
          <c:showPercent val="0"/>
          <c:showBubbleSize val="0"/>
        </c:dLbls>
        <c:marker val="1"/>
        <c:smooth val="0"/>
        <c:axId val="802391296"/>
        <c:axId val="802392936"/>
      </c:lineChart>
      <c:catAx>
        <c:axId val="8023912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GT America Regular" pitchFamily="50" charset="0"/>
                <a:ea typeface="GT America Regular" pitchFamily="50" charset="0"/>
                <a:cs typeface="GT America Regular" pitchFamily="50" charset="0"/>
              </a:defRPr>
            </a:pPr>
            <a:endParaRPr lang="en-US"/>
          </a:p>
        </c:txPr>
        <c:crossAx val="802392936"/>
        <c:crosses val="autoZero"/>
        <c:auto val="1"/>
        <c:lblAlgn val="ctr"/>
        <c:lblOffset val="100"/>
        <c:noMultiLvlLbl val="0"/>
      </c:catAx>
      <c:valAx>
        <c:axId val="802392936"/>
        <c:scaling>
          <c:orientation val="minMax"/>
          <c:max val="0.60000000000000009"/>
          <c:min val="0.2"/>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02391296"/>
        <c:crosses val="autoZero"/>
        <c:crossBetween val="between"/>
        <c:majorUnit val="0.1"/>
      </c:valAx>
      <c:spPr>
        <a:noFill/>
        <a:ln w="25400">
          <a:noFill/>
        </a:ln>
        <a:effectLst/>
      </c:spPr>
    </c:plotArea>
    <c:legend>
      <c:legendPos val="t"/>
      <c:layout>
        <c:manualLayout>
          <c:xMode val="edge"/>
          <c:yMode val="edge"/>
          <c:x val="0.14111893758616753"/>
          <c:y val="4.2634948950313709E-2"/>
          <c:w val="0.85613874502507947"/>
          <c:h val="7.1360793754905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T America Regular" pitchFamily="50" charset="0"/>
              <a:ea typeface="GT America Regular" pitchFamily="50" charset="0"/>
              <a:cs typeface="GT America Regular" pitchFamily="50"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CFFEE"/>
    </a:solidFill>
    <a:ln>
      <a:noFill/>
    </a:ln>
    <a:effectLst/>
  </c:spPr>
  <c:txPr>
    <a:bodyPr/>
    <a:lstStyle/>
    <a:p>
      <a:pPr>
        <a:defRPr sz="1400" b="1">
          <a:latin typeface="GT America Regular" pitchFamily="50" charset="0"/>
          <a:ea typeface="GT America Regular" pitchFamily="50" charset="0"/>
          <a:cs typeface="GT America Regular" pitchFamily="50"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330640945070319"/>
          <c:y val="0"/>
          <c:w val="0.4993185872665854"/>
          <c:h val="0.89133356706263711"/>
        </c:manualLayout>
      </c:layout>
      <c:barChart>
        <c:barDir val="bar"/>
        <c:grouping val="clustered"/>
        <c:varyColors val="0"/>
        <c:ser>
          <c:idx val="0"/>
          <c:order val="0"/>
          <c:tx>
            <c:strRef>
              <c:f>Sheet1!$B$1</c:f>
              <c:strCache>
                <c:ptCount val="1"/>
                <c:pt idx="0">
                  <c:v>Series 1</c:v>
                </c:pt>
              </c:strCache>
            </c:strRef>
          </c:tx>
          <c:spPr>
            <a:solidFill>
              <a:srgbClr val="006AFF"/>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bg1">
                        <a:lumMod val="10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Neutral (neither agree nor disagree)</c:v>
                </c:pt>
                <c:pt idx="3">
                  <c:v>Agree</c:v>
                </c:pt>
                <c:pt idx="4">
                  <c:v>Strongly agree</c:v>
                </c:pt>
              </c:strCache>
            </c:strRef>
          </c:cat>
          <c:val>
            <c:numRef>
              <c:f>Sheet1!$B$2:$B$6</c:f>
              <c:numCache>
                <c:formatCode>0.0%</c:formatCode>
                <c:ptCount val="5"/>
                <c:pt idx="0">
                  <c:v>0.17329854749269999</c:v>
                </c:pt>
                <c:pt idx="1">
                  <c:v>0.2101408881895</c:v>
                </c:pt>
                <c:pt idx="2">
                  <c:v>0.1827505051469</c:v>
                </c:pt>
                <c:pt idx="3">
                  <c:v>0.25820950510430002</c:v>
                </c:pt>
                <c:pt idx="4">
                  <c:v>0.1756005540667</c:v>
                </c:pt>
              </c:numCache>
            </c:numRef>
          </c:val>
          <c:extLst>
            <c:ext xmlns:c16="http://schemas.microsoft.com/office/drawing/2014/chart" uri="{C3380CC4-5D6E-409C-BE32-E72D297353CC}">
              <c16:uniqueId val="{00000000-B369-4D66-B15F-A1A187A8D88B}"/>
            </c:ext>
          </c:extLst>
        </c:ser>
        <c:dLbls>
          <c:showLegendKey val="0"/>
          <c:showVal val="0"/>
          <c:showCatName val="0"/>
          <c:showSerName val="0"/>
          <c:showPercent val="0"/>
          <c:showBubbleSize val="0"/>
        </c:dLbls>
        <c:gapWidth val="50"/>
        <c:axId val="1564428879"/>
        <c:axId val="1508649967"/>
      </c:barChart>
      <c:catAx>
        <c:axId val="15644288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lumMod val="10000"/>
                  </a:schemeClr>
                </a:solidFill>
                <a:latin typeface="GT America Regular" pitchFamily="50" charset="0"/>
                <a:ea typeface="GT America Regular" pitchFamily="50" charset="0"/>
                <a:cs typeface="GT America Regular" pitchFamily="50" charset="0"/>
              </a:defRPr>
            </a:pPr>
            <a:endParaRPr lang="en-US"/>
          </a:p>
        </c:txPr>
        <c:crossAx val="1508649967"/>
        <c:crosses val="autoZero"/>
        <c:auto val="1"/>
        <c:lblAlgn val="ctr"/>
        <c:lblOffset val="100"/>
        <c:noMultiLvlLbl val="0"/>
      </c:catAx>
      <c:valAx>
        <c:axId val="1508649967"/>
        <c:scaling>
          <c:orientation val="minMax"/>
          <c:max val="0.5"/>
        </c:scaling>
        <c:delete val="1"/>
        <c:axPos val="b"/>
        <c:numFmt formatCode="0%" sourceLinked="0"/>
        <c:majorTickMark val="none"/>
        <c:minorTickMark val="none"/>
        <c:tickLblPos val="nextTo"/>
        <c:crossAx val="1564428879"/>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chemeClr val="bg1">
              <a:lumMod val="10000"/>
            </a:schemeClr>
          </a:solidFill>
          <a:latin typeface="GT America Regular" pitchFamily="50" charset="0"/>
          <a:ea typeface="GT America Regular" pitchFamily="50" charset="0"/>
          <a:cs typeface="GT America Regular" pitchFamily="50" charset="0"/>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Sheet2!$E$241</c:f>
              <c:strCache>
                <c:ptCount val="1"/>
                <c:pt idx="0">
                  <c:v>Percent taking at least 1 trip</c:v>
                </c:pt>
              </c:strCache>
            </c:strRef>
          </c:tx>
          <c:spPr>
            <a:solidFill>
              <a:srgbClr val="0070C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Sheet2!$D$242:$D$264</c:f>
              <c:strCache>
                <c:ptCount val="23"/>
                <c:pt idx="0">
                  <c:v>January 2022</c:v>
                </c:pt>
                <c:pt idx="1">
                  <c:v>February 2022</c:v>
                </c:pt>
                <c:pt idx="2">
                  <c:v>March 2022</c:v>
                </c:pt>
                <c:pt idx="3">
                  <c:v>April 2022</c:v>
                </c:pt>
                <c:pt idx="4">
                  <c:v>May 2022</c:v>
                </c:pt>
                <c:pt idx="5">
                  <c:v>June 2022</c:v>
                </c:pt>
                <c:pt idx="6">
                  <c:v>July 2022</c:v>
                </c:pt>
                <c:pt idx="7">
                  <c:v>August 2022</c:v>
                </c:pt>
                <c:pt idx="8">
                  <c:v>September 2022</c:v>
                </c:pt>
                <c:pt idx="9">
                  <c:v>October 2022</c:v>
                </c:pt>
                <c:pt idx="10">
                  <c:v>November 2022</c:v>
                </c:pt>
                <c:pt idx="11">
                  <c:v>December 2022</c:v>
                </c:pt>
                <c:pt idx="12">
                  <c:v>January 2023</c:v>
                </c:pt>
                <c:pt idx="13">
                  <c:v>February 2023</c:v>
                </c:pt>
                <c:pt idx="14">
                  <c:v>March 2023</c:v>
                </c:pt>
                <c:pt idx="15">
                  <c:v>April 2023</c:v>
                </c:pt>
                <c:pt idx="16">
                  <c:v>May 2023</c:v>
                </c:pt>
                <c:pt idx="17">
                  <c:v>June 2023</c:v>
                </c:pt>
                <c:pt idx="18">
                  <c:v>July 2023</c:v>
                </c:pt>
                <c:pt idx="19">
                  <c:v>August 2023</c:v>
                </c:pt>
                <c:pt idx="20">
                  <c:v>September 2023</c:v>
                </c:pt>
                <c:pt idx="21">
                  <c:v> October 2023</c:v>
                </c:pt>
                <c:pt idx="22">
                  <c:v> November 2023</c:v>
                </c:pt>
              </c:strCache>
            </c:strRef>
          </c:cat>
          <c:val>
            <c:numRef>
              <c:f>Sheet2!$E$242:$E$264</c:f>
              <c:numCache>
                <c:formatCode>0.0%</c:formatCode>
                <c:ptCount val="23"/>
                <c:pt idx="0">
                  <c:v>0.50262695216679998</c:v>
                </c:pt>
                <c:pt idx="1">
                  <c:v>0.4423743515245</c:v>
                </c:pt>
                <c:pt idx="2">
                  <c:v>0.45158524869790001</c:v>
                </c:pt>
                <c:pt idx="3">
                  <c:v>0.4907726369648</c:v>
                </c:pt>
                <c:pt idx="4">
                  <c:v>0.52381927947590001</c:v>
                </c:pt>
                <c:pt idx="5">
                  <c:v>0.55703995793789995</c:v>
                </c:pt>
                <c:pt idx="6">
                  <c:v>0.52020466845190005</c:v>
                </c:pt>
                <c:pt idx="7">
                  <c:v>0.55745597846539996</c:v>
                </c:pt>
                <c:pt idx="8">
                  <c:v>0.50785513581810005</c:v>
                </c:pt>
                <c:pt idx="9">
                  <c:v>0.5376094822859</c:v>
                </c:pt>
                <c:pt idx="10">
                  <c:v>0.46246061607150002</c:v>
                </c:pt>
                <c:pt idx="11">
                  <c:v>0.52170514143440005</c:v>
                </c:pt>
                <c:pt idx="12">
                  <c:v>0.50074669209480005</c:v>
                </c:pt>
                <c:pt idx="13">
                  <c:v>0.4827809960403</c:v>
                </c:pt>
                <c:pt idx="14">
                  <c:v>0.57230744067210004</c:v>
                </c:pt>
                <c:pt idx="15">
                  <c:v>0.59398423426839997</c:v>
                </c:pt>
                <c:pt idx="16">
                  <c:v>0.59421041815520004</c:v>
                </c:pt>
                <c:pt idx="17">
                  <c:v>0.60930569978310001</c:v>
                </c:pt>
                <c:pt idx="18">
                  <c:v>0.63863007712130004</c:v>
                </c:pt>
                <c:pt idx="19">
                  <c:v>0.62220364907920001</c:v>
                </c:pt>
                <c:pt idx="20">
                  <c:v>0.6144245196525</c:v>
                </c:pt>
                <c:pt idx="21">
                  <c:v>0.64800000000000002</c:v>
                </c:pt>
                <c:pt idx="22">
                  <c:v>0.623</c:v>
                </c:pt>
              </c:numCache>
            </c:numRef>
          </c:val>
          <c:extLst>
            <c:ext xmlns:c16="http://schemas.microsoft.com/office/drawing/2014/chart" uri="{C3380CC4-5D6E-409C-BE32-E72D297353CC}">
              <c16:uniqueId val="{00000000-C69B-4B64-9F40-1027DB24CFA1}"/>
            </c:ext>
          </c:extLst>
        </c:ser>
        <c:dLbls>
          <c:showLegendKey val="0"/>
          <c:showVal val="0"/>
          <c:showCatName val="0"/>
          <c:showSerName val="0"/>
          <c:showPercent val="0"/>
          <c:showBubbleSize val="0"/>
        </c:dLbls>
        <c:gapWidth val="219"/>
        <c:overlap val="-27"/>
        <c:axId val="843123455"/>
        <c:axId val="847271551"/>
      </c:barChart>
      <c:lineChart>
        <c:grouping val="standard"/>
        <c:varyColors val="0"/>
        <c:ser>
          <c:idx val="1"/>
          <c:order val="1"/>
          <c:tx>
            <c:strRef>
              <c:f>Sheet2!$F$241</c:f>
              <c:strCache>
                <c:ptCount val="1"/>
                <c:pt idx="0">
                  <c:v>Avg. Number of trips</c:v>
                </c:pt>
              </c:strCache>
            </c:strRef>
          </c:tx>
          <c:spPr>
            <a:ln w="28575" cap="rnd">
              <a:solidFill>
                <a:srgbClr val="92F7F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Sheet2!$D$242:$D$264</c:f>
              <c:strCache>
                <c:ptCount val="23"/>
                <c:pt idx="0">
                  <c:v>January 2022</c:v>
                </c:pt>
                <c:pt idx="1">
                  <c:v>February 2022</c:v>
                </c:pt>
                <c:pt idx="2">
                  <c:v>March 2022</c:v>
                </c:pt>
                <c:pt idx="3">
                  <c:v>April 2022</c:v>
                </c:pt>
                <c:pt idx="4">
                  <c:v>May 2022</c:v>
                </c:pt>
                <c:pt idx="5">
                  <c:v>June 2022</c:v>
                </c:pt>
                <c:pt idx="6">
                  <c:v>July 2022</c:v>
                </c:pt>
                <c:pt idx="7">
                  <c:v>August 2022</c:v>
                </c:pt>
                <c:pt idx="8">
                  <c:v>September 2022</c:v>
                </c:pt>
                <c:pt idx="9">
                  <c:v>October 2022</c:v>
                </c:pt>
                <c:pt idx="10">
                  <c:v>November 2022</c:v>
                </c:pt>
                <c:pt idx="11">
                  <c:v>December 2022</c:v>
                </c:pt>
                <c:pt idx="12">
                  <c:v>January 2023</c:v>
                </c:pt>
                <c:pt idx="13">
                  <c:v>February 2023</c:v>
                </c:pt>
                <c:pt idx="14">
                  <c:v>March 2023</c:v>
                </c:pt>
                <c:pt idx="15">
                  <c:v>April 2023</c:v>
                </c:pt>
                <c:pt idx="16">
                  <c:v>May 2023</c:v>
                </c:pt>
                <c:pt idx="17">
                  <c:v>June 2023</c:v>
                </c:pt>
                <c:pt idx="18">
                  <c:v>July 2023</c:v>
                </c:pt>
                <c:pt idx="19">
                  <c:v>August 2023</c:v>
                </c:pt>
                <c:pt idx="20">
                  <c:v>September 2023</c:v>
                </c:pt>
                <c:pt idx="21">
                  <c:v> October 2023</c:v>
                </c:pt>
                <c:pt idx="22">
                  <c:v> November 2023</c:v>
                </c:pt>
              </c:strCache>
            </c:strRef>
          </c:cat>
          <c:val>
            <c:numRef>
              <c:f>Sheet2!$F$242:$F$264</c:f>
              <c:numCache>
                <c:formatCode>0.0</c:formatCode>
                <c:ptCount val="23"/>
                <c:pt idx="0">
                  <c:v>2.2125893320375001</c:v>
                </c:pt>
                <c:pt idx="1">
                  <c:v>1.7278485046530998</c:v>
                </c:pt>
                <c:pt idx="2">
                  <c:v>1.8903486825847999</c:v>
                </c:pt>
                <c:pt idx="3">
                  <c:v>1.7359647433041001</c:v>
                </c:pt>
                <c:pt idx="4">
                  <c:v>2.1539394905342002</c:v>
                </c:pt>
                <c:pt idx="5">
                  <c:v>2.4726646202542999</c:v>
                </c:pt>
                <c:pt idx="6">
                  <c:v>1.8056815489304001</c:v>
                </c:pt>
                <c:pt idx="7">
                  <c:v>1.7429422116238</c:v>
                </c:pt>
                <c:pt idx="8">
                  <c:v>1.69759774550769</c:v>
                </c:pt>
                <c:pt idx="9">
                  <c:v>2.0821734224871999</c:v>
                </c:pt>
                <c:pt idx="10">
                  <c:v>1.6477011745457999</c:v>
                </c:pt>
                <c:pt idx="11">
                  <c:v>1.9796296199671002</c:v>
                </c:pt>
                <c:pt idx="12">
                  <c:v>1.7916709444374999</c:v>
                </c:pt>
                <c:pt idx="13">
                  <c:v>1.9653239181508997</c:v>
                </c:pt>
                <c:pt idx="14">
                  <c:v>3.0038296268027</c:v>
                </c:pt>
                <c:pt idx="15">
                  <c:v>2.8467549640808998</c:v>
                </c:pt>
                <c:pt idx="16">
                  <c:v>2.7927487932549999</c:v>
                </c:pt>
                <c:pt idx="17">
                  <c:v>2.8133754642766</c:v>
                </c:pt>
                <c:pt idx="18">
                  <c:v>2.9849752084893995</c:v>
                </c:pt>
                <c:pt idx="19">
                  <c:v>2.7927617120983999</c:v>
                </c:pt>
                <c:pt idx="20">
                  <c:v>2.8764815916217001</c:v>
                </c:pt>
                <c:pt idx="21">
                  <c:v>3.3</c:v>
                </c:pt>
                <c:pt idx="22">
                  <c:v>3.3</c:v>
                </c:pt>
              </c:numCache>
            </c:numRef>
          </c:val>
          <c:smooth val="0"/>
          <c:extLst>
            <c:ext xmlns:c16="http://schemas.microsoft.com/office/drawing/2014/chart" uri="{C3380CC4-5D6E-409C-BE32-E72D297353CC}">
              <c16:uniqueId val="{00000001-C69B-4B64-9F40-1027DB24CFA1}"/>
            </c:ext>
          </c:extLst>
        </c:ser>
        <c:dLbls>
          <c:showLegendKey val="0"/>
          <c:showVal val="0"/>
          <c:showCatName val="0"/>
          <c:showSerName val="0"/>
          <c:showPercent val="0"/>
          <c:showBubbleSize val="0"/>
        </c:dLbls>
        <c:marker val="1"/>
        <c:smooth val="0"/>
        <c:axId val="843083551"/>
        <c:axId val="543242079"/>
      </c:lineChart>
      <c:catAx>
        <c:axId val="84308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543242079"/>
        <c:crosses val="autoZero"/>
        <c:auto val="1"/>
        <c:lblAlgn val="ctr"/>
        <c:lblOffset val="100"/>
        <c:noMultiLvlLbl val="0"/>
      </c:catAx>
      <c:valAx>
        <c:axId val="543242079"/>
        <c:scaling>
          <c:orientation val="minMax"/>
          <c:max val="5"/>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43083551"/>
        <c:crosses val="autoZero"/>
        <c:crossBetween val="between"/>
      </c:valAx>
      <c:valAx>
        <c:axId val="847271551"/>
        <c:scaling>
          <c:orientation val="minMax"/>
          <c:max val="0.8"/>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43123455"/>
        <c:crosses val="max"/>
        <c:crossBetween val="between"/>
      </c:valAx>
      <c:catAx>
        <c:axId val="843123455"/>
        <c:scaling>
          <c:orientation val="minMax"/>
        </c:scaling>
        <c:delete val="1"/>
        <c:axPos val="b"/>
        <c:numFmt formatCode="General" sourceLinked="1"/>
        <c:majorTickMark val="out"/>
        <c:minorTickMark val="none"/>
        <c:tickLblPos val="nextTo"/>
        <c:crossAx val="847271551"/>
        <c:crosses val="autoZero"/>
        <c:auto val="1"/>
        <c:lblAlgn val="ctr"/>
        <c:lblOffset val="100"/>
        <c:noMultiLvlLbl val="0"/>
      </c:catAx>
      <c:spPr>
        <a:noFill/>
        <a:ln>
          <a:noFill/>
        </a:ln>
        <a:effectLst/>
      </c:spPr>
    </c:plotArea>
    <c:legend>
      <c:legendPos val="b"/>
      <c:layout>
        <c:manualLayout>
          <c:xMode val="edge"/>
          <c:yMode val="edge"/>
          <c:x val="0.11321500437445318"/>
          <c:y val="2.372630504520264E-2"/>
          <c:w val="0.75690310586176723"/>
          <c:h val="7.812554680664918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Sheet2!$E$265</c:f>
              <c:strCache>
                <c:ptCount val="1"/>
                <c:pt idx="0">
                  <c:v>Percent taking at least 1 trip</c:v>
                </c:pt>
              </c:strCache>
            </c:strRef>
          </c:tx>
          <c:spPr>
            <a:solidFill>
              <a:srgbClr val="0070C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Sheet2!$D$266:$D$288</c:f>
              <c:strCache>
                <c:ptCount val="23"/>
                <c:pt idx="0">
                  <c:v>January 2022</c:v>
                </c:pt>
                <c:pt idx="1">
                  <c:v>February 2022</c:v>
                </c:pt>
                <c:pt idx="2">
                  <c:v>March 2022</c:v>
                </c:pt>
                <c:pt idx="3">
                  <c:v>April 2022</c:v>
                </c:pt>
                <c:pt idx="4">
                  <c:v>May 2022</c:v>
                </c:pt>
                <c:pt idx="5">
                  <c:v>June 2022</c:v>
                </c:pt>
                <c:pt idx="6">
                  <c:v>July 2022</c:v>
                </c:pt>
                <c:pt idx="7">
                  <c:v>August 2022</c:v>
                </c:pt>
                <c:pt idx="8">
                  <c:v>September 2022</c:v>
                </c:pt>
                <c:pt idx="9">
                  <c:v>October 2022</c:v>
                </c:pt>
                <c:pt idx="10">
                  <c:v>November 2022</c:v>
                </c:pt>
                <c:pt idx="11">
                  <c:v>December 2022</c:v>
                </c:pt>
                <c:pt idx="12">
                  <c:v>January 2023</c:v>
                </c:pt>
                <c:pt idx="13">
                  <c:v>February 2023</c:v>
                </c:pt>
                <c:pt idx="14">
                  <c:v>March 2023</c:v>
                </c:pt>
                <c:pt idx="15">
                  <c:v>April 2023</c:v>
                </c:pt>
                <c:pt idx="16">
                  <c:v>May 2023</c:v>
                </c:pt>
                <c:pt idx="17">
                  <c:v>June 2023</c:v>
                </c:pt>
                <c:pt idx="18">
                  <c:v>July 2023</c:v>
                </c:pt>
                <c:pt idx="19">
                  <c:v>August 2023</c:v>
                </c:pt>
                <c:pt idx="20">
                  <c:v>September 2023</c:v>
                </c:pt>
                <c:pt idx="21">
                  <c:v>  October 2023</c:v>
                </c:pt>
                <c:pt idx="22">
                  <c:v>  November 2023</c:v>
                </c:pt>
              </c:strCache>
            </c:strRef>
          </c:cat>
          <c:val>
            <c:numRef>
              <c:f>Sheet2!$E$266:$E$288</c:f>
              <c:numCache>
                <c:formatCode>0.0%</c:formatCode>
                <c:ptCount val="23"/>
                <c:pt idx="0">
                  <c:v>0.45883597603780002</c:v>
                </c:pt>
                <c:pt idx="1">
                  <c:v>0.424843175879</c:v>
                </c:pt>
                <c:pt idx="2">
                  <c:v>0.42984118013139999</c:v>
                </c:pt>
                <c:pt idx="3">
                  <c:v>0.49202639226549999</c:v>
                </c:pt>
                <c:pt idx="4">
                  <c:v>0.5119883939905</c:v>
                </c:pt>
                <c:pt idx="5">
                  <c:v>0.51684295187749996</c:v>
                </c:pt>
                <c:pt idx="6">
                  <c:v>0.4785329767607</c:v>
                </c:pt>
                <c:pt idx="7">
                  <c:v>0.52478443689370002</c:v>
                </c:pt>
                <c:pt idx="8">
                  <c:v>0.48728964199320002</c:v>
                </c:pt>
                <c:pt idx="9">
                  <c:v>0.53502021289129997</c:v>
                </c:pt>
                <c:pt idx="10">
                  <c:v>0.43432804623839999</c:v>
                </c:pt>
                <c:pt idx="11">
                  <c:v>0.52796593477090004</c:v>
                </c:pt>
                <c:pt idx="12">
                  <c:v>0.46290711401590001</c:v>
                </c:pt>
                <c:pt idx="13">
                  <c:v>0.50049088374869999</c:v>
                </c:pt>
                <c:pt idx="14">
                  <c:v>0.63622950602679995</c:v>
                </c:pt>
                <c:pt idx="15">
                  <c:v>0.65019028337770002</c:v>
                </c:pt>
                <c:pt idx="16">
                  <c:v>0.69930361867589996</c:v>
                </c:pt>
                <c:pt idx="17">
                  <c:v>0.68063393976490005</c:v>
                </c:pt>
                <c:pt idx="18">
                  <c:v>0.70319380751689997</c:v>
                </c:pt>
                <c:pt idx="19">
                  <c:v>0.70075383389599999</c:v>
                </c:pt>
                <c:pt idx="20">
                  <c:v>0.68354637622129999</c:v>
                </c:pt>
                <c:pt idx="21">
                  <c:v>0.70299999999999996</c:v>
                </c:pt>
                <c:pt idx="22">
                  <c:v>0.68400000000000005</c:v>
                </c:pt>
              </c:numCache>
            </c:numRef>
          </c:val>
          <c:extLst>
            <c:ext xmlns:c16="http://schemas.microsoft.com/office/drawing/2014/chart" uri="{C3380CC4-5D6E-409C-BE32-E72D297353CC}">
              <c16:uniqueId val="{00000000-171F-438B-B0F6-31A63F2EA652}"/>
            </c:ext>
          </c:extLst>
        </c:ser>
        <c:dLbls>
          <c:showLegendKey val="0"/>
          <c:showVal val="0"/>
          <c:showCatName val="0"/>
          <c:showSerName val="0"/>
          <c:showPercent val="0"/>
          <c:showBubbleSize val="0"/>
        </c:dLbls>
        <c:gapWidth val="219"/>
        <c:overlap val="-27"/>
        <c:axId val="843123455"/>
        <c:axId val="847271551"/>
      </c:barChart>
      <c:lineChart>
        <c:grouping val="standard"/>
        <c:varyColors val="0"/>
        <c:ser>
          <c:idx val="1"/>
          <c:order val="1"/>
          <c:tx>
            <c:strRef>
              <c:f>Sheet2!$F$265</c:f>
              <c:strCache>
                <c:ptCount val="1"/>
                <c:pt idx="0">
                  <c:v>Avg. Number of trips</c:v>
                </c:pt>
              </c:strCache>
            </c:strRef>
          </c:tx>
          <c:spPr>
            <a:ln w="28575" cap="rnd">
              <a:solidFill>
                <a:srgbClr val="92F7FF"/>
              </a:solidFill>
              <a:round/>
            </a:ln>
            <a:effectLst/>
          </c:spPr>
          <c:marker>
            <c:symbol val="none"/>
          </c:marker>
          <c:dLbls>
            <c:dLbl>
              <c:idx val="14"/>
              <c:layout>
                <c:manualLayout>
                  <c:x val="-1.0159651669085631E-2"/>
                  <c:y val="-1.09409190371991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B9-4EE2-9658-BAF68DFFFAB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Sheet2!$D$266:$D$288</c:f>
              <c:strCache>
                <c:ptCount val="23"/>
                <c:pt idx="0">
                  <c:v>January 2022</c:v>
                </c:pt>
                <c:pt idx="1">
                  <c:v>February 2022</c:v>
                </c:pt>
                <c:pt idx="2">
                  <c:v>March 2022</c:v>
                </c:pt>
                <c:pt idx="3">
                  <c:v>April 2022</c:v>
                </c:pt>
                <c:pt idx="4">
                  <c:v>May 2022</c:v>
                </c:pt>
                <c:pt idx="5">
                  <c:v>June 2022</c:v>
                </c:pt>
                <c:pt idx="6">
                  <c:v>July 2022</c:v>
                </c:pt>
                <c:pt idx="7">
                  <c:v>August 2022</c:v>
                </c:pt>
                <c:pt idx="8">
                  <c:v>September 2022</c:v>
                </c:pt>
                <c:pt idx="9">
                  <c:v>October 2022</c:v>
                </c:pt>
                <c:pt idx="10">
                  <c:v>November 2022</c:v>
                </c:pt>
                <c:pt idx="11">
                  <c:v>December 2022</c:v>
                </c:pt>
                <c:pt idx="12">
                  <c:v>January 2023</c:v>
                </c:pt>
                <c:pt idx="13">
                  <c:v>February 2023</c:v>
                </c:pt>
                <c:pt idx="14">
                  <c:v>March 2023</c:v>
                </c:pt>
                <c:pt idx="15">
                  <c:v>April 2023</c:v>
                </c:pt>
                <c:pt idx="16">
                  <c:v>May 2023</c:v>
                </c:pt>
                <c:pt idx="17">
                  <c:v>June 2023</c:v>
                </c:pt>
                <c:pt idx="18">
                  <c:v>July 2023</c:v>
                </c:pt>
                <c:pt idx="19">
                  <c:v>August 2023</c:v>
                </c:pt>
                <c:pt idx="20">
                  <c:v>September 2023</c:v>
                </c:pt>
                <c:pt idx="21">
                  <c:v>  October 2023</c:v>
                </c:pt>
                <c:pt idx="22">
                  <c:v>  November 2023</c:v>
                </c:pt>
              </c:strCache>
            </c:strRef>
          </c:cat>
          <c:val>
            <c:numRef>
              <c:f>Sheet2!$F$266:$F$288</c:f>
              <c:numCache>
                <c:formatCode>0.0</c:formatCode>
                <c:ptCount val="23"/>
                <c:pt idx="0">
                  <c:v>2.1767547787438</c:v>
                </c:pt>
                <c:pt idx="1">
                  <c:v>1.7475267000908001</c:v>
                </c:pt>
                <c:pt idx="2">
                  <c:v>1.8059933222270002</c:v>
                </c:pt>
                <c:pt idx="3">
                  <c:v>1.8751091971723</c:v>
                </c:pt>
                <c:pt idx="4">
                  <c:v>2.2654133290521998</c:v>
                </c:pt>
                <c:pt idx="5">
                  <c:v>2.5461193618350002</c:v>
                </c:pt>
                <c:pt idx="6">
                  <c:v>1.8778929753439799</c:v>
                </c:pt>
                <c:pt idx="7">
                  <c:v>2.0008236080267898</c:v>
                </c:pt>
                <c:pt idx="8">
                  <c:v>1.7674266388975</c:v>
                </c:pt>
                <c:pt idx="9">
                  <c:v>2.1996615701971005</c:v>
                </c:pt>
                <c:pt idx="10">
                  <c:v>1.6808955999185602</c:v>
                </c:pt>
                <c:pt idx="11">
                  <c:v>2.1893322362396002</c:v>
                </c:pt>
                <c:pt idx="12">
                  <c:v>1.8332352641230001</c:v>
                </c:pt>
                <c:pt idx="13">
                  <c:v>2.2596770897138003</c:v>
                </c:pt>
                <c:pt idx="14">
                  <c:v>3.3441034217233998</c:v>
                </c:pt>
                <c:pt idx="15">
                  <c:v>3.1698469880023996</c:v>
                </c:pt>
                <c:pt idx="16">
                  <c:v>3.3399200177921999</c:v>
                </c:pt>
                <c:pt idx="17">
                  <c:v>3.2809963530032</c:v>
                </c:pt>
                <c:pt idx="18">
                  <c:v>3.4257820770357998</c:v>
                </c:pt>
                <c:pt idx="19">
                  <c:v>3.3170321823058</c:v>
                </c:pt>
                <c:pt idx="20">
                  <c:v>3.3364204793448002</c:v>
                </c:pt>
                <c:pt idx="21">
                  <c:v>3.8</c:v>
                </c:pt>
                <c:pt idx="22">
                  <c:v>3.8</c:v>
                </c:pt>
              </c:numCache>
            </c:numRef>
          </c:val>
          <c:smooth val="0"/>
          <c:extLst>
            <c:ext xmlns:c16="http://schemas.microsoft.com/office/drawing/2014/chart" uri="{C3380CC4-5D6E-409C-BE32-E72D297353CC}">
              <c16:uniqueId val="{00000001-171F-438B-B0F6-31A63F2EA652}"/>
            </c:ext>
          </c:extLst>
        </c:ser>
        <c:dLbls>
          <c:showLegendKey val="0"/>
          <c:showVal val="0"/>
          <c:showCatName val="0"/>
          <c:showSerName val="0"/>
          <c:showPercent val="0"/>
          <c:showBubbleSize val="0"/>
        </c:dLbls>
        <c:marker val="1"/>
        <c:smooth val="0"/>
        <c:axId val="843083551"/>
        <c:axId val="543242079"/>
      </c:lineChart>
      <c:catAx>
        <c:axId val="84308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543242079"/>
        <c:crosses val="autoZero"/>
        <c:auto val="1"/>
        <c:lblAlgn val="ctr"/>
        <c:lblOffset val="100"/>
        <c:noMultiLvlLbl val="0"/>
      </c:catAx>
      <c:valAx>
        <c:axId val="543242079"/>
        <c:scaling>
          <c:orientation val="minMax"/>
          <c:max val="5"/>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43083551"/>
        <c:crosses val="autoZero"/>
        <c:crossBetween val="between"/>
      </c:valAx>
      <c:valAx>
        <c:axId val="847271551"/>
        <c:scaling>
          <c:orientation val="minMax"/>
          <c:max val="0.8"/>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43123455"/>
        <c:crosses val="max"/>
        <c:crossBetween val="between"/>
      </c:valAx>
      <c:catAx>
        <c:axId val="843123455"/>
        <c:scaling>
          <c:orientation val="minMax"/>
        </c:scaling>
        <c:delete val="1"/>
        <c:axPos val="b"/>
        <c:numFmt formatCode="General" sourceLinked="1"/>
        <c:majorTickMark val="out"/>
        <c:minorTickMark val="none"/>
        <c:tickLblPos val="nextTo"/>
        <c:crossAx val="847271551"/>
        <c:crosses val="autoZero"/>
        <c:auto val="1"/>
        <c:lblAlgn val="ctr"/>
        <c:lblOffset val="100"/>
        <c:noMultiLvlLbl val="0"/>
      </c:catAx>
      <c:spPr>
        <a:noFill/>
        <a:ln>
          <a:noFill/>
        </a:ln>
        <a:effectLst/>
      </c:spPr>
    </c:plotArea>
    <c:legend>
      <c:legendPos val="b"/>
      <c:layout>
        <c:manualLayout>
          <c:xMode val="edge"/>
          <c:yMode val="edge"/>
          <c:x val="5.6611201901649089E-2"/>
          <c:y val="1.2785368459139542E-2"/>
          <c:w val="0.54064763493823065"/>
          <c:h val="7.812554680664918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legend>
    <c:plotVisOnly val="1"/>
    <c:dispBlanksAs val="gap"/>
    <c:showDLblsOverMax val="0"/>
    <c:extLst/>
  </c:chart>
  <c:spPr>
    <a:noFill/>
    <a:ln w="9525" cap="flat" cmpd="sng" algn="ctr">
      <a:noFill/>
      <a:round/>
    </a:ln>
    <a:effectLst/>
  </c:spPr>
  <c:txPr>
    <a:bodyPr/>
    <a:lstStyle/>
    <a:p>
      <a:pPr>
        <a:defRPr sz="1200">
          <a:latin typeface="GT America Regular" pitchFamily="50" charset="0"/>
          <a:ea typeface="GT America Regular" pitchFamily="50" charset="0"/>
          <a:cs typeface="GT America Regular" pitchFamily="50" charset="0"/>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18527560074387"/>
          <c:y val="1.55691283370895E-2"/>
          <c:w val="0.48040404123801328"/>
          <c:h val="0.96886183660332348"/>
        </c:manualLayout>
      </c:layout>
      <c:barChart>
        <c:barDir val="bar"/>
        <c:grouping val="clustered"/>
        <c:varyColors val="0"/>
        <c:ser>
          <c:idx val="0"/>
          <c:order val="0"/>
          <c:tx>
            <c:strRef>
              <c:f>Sheet1!$B$1</c:f>
              <c:strCache>
                <c:ptCount val="1"/>
                <c:pt idx="0">
                  <c:v>Series 1</c:v>
                </c:pt>
              </c:strCache>
            </c:strRef>
          </c:tx>
          <c:spPr>
            <a:solidFill>
              <a:srgbClr val="006AFF"/>
            </a:solidFill>
            <a:ln>
              <a:noFill/>
            </a:ln>
            <a:effectLst/>
          </c:spPr>
          <c:invertIfNegative val="0"/>
          <c:dPt>
            <c:idx val="0"/>
            <c:invertIfNegative val="0"/>
            <c:bubble3D val="0"/>
            <c:spPr>
              <a:solidFill>
                <a:srgbClr val="006AFF"/>
              </a:solidFill>
              <a:ln>
                <a:noFill/>
              </a:ln>
              <a:effectLst/>
            </c:spPr>
            <c:extLst>
              <c:ext xmlns:c16="http://schemas.microsoft.com/office/drawing/2014/chart" uri="{C3380CC4-5D6E-409C-BE32-E72D297353CC}">
                <c16:uniqueId val="{00000001-BFCC-4DAF-BBFA-4E302B3E1247}"/>
              </c:ext>
            </c:extLst>
          </c:dPt>
          <c:dPt>
            <c:idx val="1"/>
            <c:invertIfNegative val="0"/>
            <c:bubble3D val="0"/>
            <c:spPr>
              <a:solidFill>
                <a:srgbClr val="006AFF"/>
              </a:solidFill>
              <a:ln>
                <a:noFill/>
              </a:ln>
              <a:effectLst/>
            </c:spPr>
            <c:extLst>
              <c:ext xmlns:c16="http://schemas.microsoft.com/office/drawing/2014/chart" uri="{C3380CC4-5D6E-409C-BE32-E72D297353CC}">
                <c16:uniqueId val="{00000003-BFCC-4DAF-BBFA-4E302B3E1247}"/>
              </c:ext>
            </c:extLst>
          </c:dPt>
          <c:dPt>
            <c:idx val="2"/>
            <c:invertIfNegative val="0"/>
            <c:bubble3D val="0"/>
            <c:spPr>
              <a:solidFill>
                <a:srgbClr val="006AFF"/>
              </a:solidFill>
              <a:ln>
                <a:noFill/>
              </a:ln>
              <a:effectLst/>
            </c:spPr>
            <c:extLst>
              <c:ext xmlns:c16="http://schemas.microsoft.com/office/drawing/2014/chart" uri="{C3380CC4-5D6E-409C-BE32-E72D297353CC}">
                <c16:uniqueId val="{00000005-BFCC-4DAF-BBFA-4E302B3E1247}"/>
              </c:ext>
            </c:extLst>
          </c:dPt>
          <c:dPt>
            <c:idx val="3"/>
            <c:invertIfNegative val="0"/>
            <c:bubble3D val="0"/>
            <c:spPr>
              <a:solidFill>
                <a:srgbClr val="006AFF"/>
              </a:solidFill>
              <a:ln>
                <a:noFill/>
              </a:ln>
              <a:effectLst/>
            </c:spPr>
            <c:extLst>
              <c:ext xmlns:c16="http://schemas.microsoft.com/office/drawing/2014/chart" uri="{C3380CC4-5D6E-409C-BE32-E72D297353CC}">
                <c16:uniqueId val="{00000007-BFCC-4DAF-BBFA-4E302B3E1247}"/>
              </c:ext>
            </c:extLst>
          </c:dPt>
          <c:dPt>
            <c:idx val="4"/>
            <c:invertIfNegative val="0"/>
            <c:bubble3D val="0"/>
            <c:spPr>
              <a:solidFill>
                <a:srgbClr val="006AFF"/>
              </a:solidFill>
              <a:ln>
                <a:noFill/>
              </a:ln>
              <a:effectLst/>
            </c:spPr>
            <c:extLst>
              <c:ext xmlns:c16="http://schemas.microsoft.com/office/drawing/2014/chart" uri="{C3380CC4-5D6E-409C-BE32-E72D297353CC}">
                <c16:uniqueId val="{00000009-BFCC-4DAF-BBFA-4E302B3E1247}"/>
              </c:ext>
            </c:extLst>
          </c:dPt>
          <c:dLbls>
            <c:dLbl>
              <c:idx val="4"/>
              <c:tx>
                <c:rich>
                  <a:bodyPr/>
                  <a:lstStyle/>
                  <a:p>
                    <a:fld id="{DB7CDFC1-8329-4963-909A-1C8928B59D9C}"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FCC-4DAF-BBFA-4E302B3E124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Much worse off</c:v>
                </c:pt>
                <c:pt idx="1">
                  <c:v>Worse off</c:v>
                </c:pt>
                <c:pt idx="2">
                  <c:v>Just about the same - Neither better off nor worse off</c:v>
                </c:pt>
                <c:pt idx="3">
                  <c:v>Better off</c:v>
                </c:pt>
                <c:pt idx="4">
                  <c:v>Much better off</c:v>
                </c:pt>
              </c:strCache>
            </c:strRef>
          </c:cat>
          <c:val>
            <c:numRef>
              <c:f>Sheet1!$B$2:$B$6</c:f>
              <c:numCache>
                <c:formatCode>0.0%</c:formatCode>
                <c:ptCount val="5"/>
                <c:pt idx="0">
                  <c:v>2.325805462049E-2</c:v>
                </c:pt>
                <c:pt idx="1">
                  <c:v>0.11124094038850001</c:v>
                </c:pt>
                <c:pt idx="2">
                  <c:v>0.35438999173239999</c:v>
                </c:pt>
                <c:pt idx="3">
                  <c:v>0.32057719022710002</c:v>
                </c:pt>
                <c:pt idx="4">
                  <c:v>0.19053382303140001</c:v>
                </c:pt>
              </c:numCache>
            </c:numRef>
          </c:val>
          <c:extLst>
            <c:ext xmlns:c16="http://schemas.microsoft.com/office/drawing/2014/chart" uri="{C3380CC4-5D6E-409C-BE32-E72D297353CC}">
              <c16:uniqueId val="{0000000A-BFCC-4DAF-BBFA-4E302B3E1247}"/>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Much worse off</c:v>
                </c:pt>
                <c:pt idx="1">
                  <c:v>Worse off</c:v>
                </c:pt>
                <c:pt idx="2">
                  <c:v>Just about the same - Neither better off nor worse off</c:v>
                </c:pt>
                <c:pt idx="3">
                  <c:v>Better off</c:v>
                </c:pt>
                <c:pt idx="4">
                  <c:v>Much better off</c:v>
                </c:pt>
              </c:strCache>
            </c:strRef>
          </c:cat>
          <c:val>
            <c:numRef>
              <c:f>Sheet1!$C$2:$C$6</c:f>
              <c:numCache>
                <c:formatCode>General</c:formatCode>
                <c:ptCount val="5"/>
              </c:numCache>
            </c:numRef>
          </c:val>
          <c:extLst>
            <c:ext xmlns:c16="http://schemas.microsoft.com/office/drawing/2014/chart" uri="{C3380CC4-5D6E-409C-BE32-E72D297353CC}">
              <c16:uniqueId val="{0000000B-BFCC-4DAF-BBFA-4E302B3E1247}"/>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Much worse off</c:v>
                </c:pt>
                <c:pt idx="1">
                  <c:v>Worse off</c:v>
                </c:pt>
                <c:pt idx="2">
                  <c:v>Just about the same - Neither better off nor worse off</c:v>
                </c:pt>
                <c:pt idx="3">
                  <c:v>Better off</c:v>
                </c:pt>
                <c:pt idx="4">
                  <c:v>Much better off</c:v>
                </c:pt>
              </c:strCache>
            </c:strRef>
          </c:cat>
          <c:val>
            <c:numRef>
              <c:f>Sheet1!$D$2:$D$6</c:f>
              <c:numCache>
                <c:formatCode>General</c:formatCode>
                <c:ptCount val="5"/>
              </c:numCache>
            </c:numRef>
          </c:val>
          <c:extLst>
            <c:ext xmlns:c16="http://schemas.microsoft.com/office/drawing/2014/chart" uri="{C3380CC4-5D6E-409C-BE32-E72D297353CC}">
              <c16:uniqueId val="{0000000C-BFCC-4DAF-BBFA-4E302B3E1247}"/>
            </c:ext>
          </c:extLst>
        </c:ser>
        <c:dLbls>
          <c:dLblPos val="outEnd"/>
          <c:showLegendKey val="0"/>
          <c:showVal val="1"/>
          <c:showCatName val="0"/>
          <c:showSerName val="0"/>
          <c:showPercent val="0"/>
          <c:showBubbleSize val="0"/>
        </c:dLbls>
        <c:gapWidth val="102"/>
        <c:overlap val="100"/>
        <c:axId val="872996944"/>
        <c:axId val="873006456"/>
      </c:barChart>
      <c:catAx>
        <c:axId val="872996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73006456"/>
        <c:crosses val="autoZero"/>
        <c:auto val="1"/>
        <c:lblAlgn val="ctr"/>
        <c:lblOffset val="100"/>
        <c:noMultiLvlLbl val="0"/>
      </c:catAx>
      <c:valAx>
        <c:axId val="873006456"/>
        <c:scaling>
          <c:orientation val="minMax"/>
        </c:scaling>
        <c:delete val="0"/>
        <c:axPos val="b"/>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72996944"/>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19073070138595E-2"/>
          <c:y val="3.6245233808417848E-2"/>
          <c:w val="0.87339996988111335"/>
          <c:h val="0.75065825351966675"/>
        </c:manualLayout>
      </c:layout>
      <c:lineChart>
        <c:grouping val="standard"/>
        <c:varyColors val="0"/>
        <c:ser>
          <c:idx val="0"/>
          <c:order val="0"/>
          <c:tx>
            <c:strRef>
              <c:f>Sheet1!$B$1</c:f>
              <c:strCache>
                <c:ptCount val="1"/>
                <c:pt idx="0">
                  <c:v> 2</c:v>
                </c:pt>
              </c:strCache>
            </c:strRef>
          </c:tx>
          <c:spPr>
            <a:ln w="57150" cap="rnd">
              <a:solidFill>
                <a:srgbClr val="006AFF"/>
              </a:solidFill>
              <a:round/>
            </a:ln>
            <a:effectLst/>
          </c:spPr>
          <c:marker>
            <c:symbol val="circle"/>
            <c:size val="6"/>
            <c:spPr>
              <a:solidFill>
                <a:srgbClr val="006AFF"/>
              </a:solidFill>
              <a:ln w="57150">
                <a:solidFill>
                  <a:srgbClr val="006AFF"/>
                </a:solidFill>
                <a:headEnd type="triangle"/>
              </a:ln>
              <a:effectLst/>
            </c:spPr>
          </c:marker>
          <c:dPt>
            <c:idx val="1"/>
            <c:marker>
              <c:symbol val="circle"/>
              <c:size val="6"/>
              <c:spPr>
                <a:solidFill>
                  <a:srgbClr val="006AFF"/>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1-B524-4FEE-9A19-0F78B9759ECE}"/>
              </c:ext>
            </c:extLst>
          </c:dPt>
          <c:dPt>
            <c:idx val="2"/>
            <c:marker>
              <c:symbol val="circle"/>
              <c:size val="6"/>
              <c:spPr>
                <a:solidFill>
                  <a:srgbClr val="006AFF"/>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3-B524-4FEE-9A19-0F78B9759ECE}"/>
              </c:ext>
            </c:extLst>
          </c:dPt>
          <c:dPt>
            <c:idx val="3"/>
            <c:marker>
              <c:symbol val="circle"/>
              <c:size val="6"/>
              <c:spPr>
                <a:solidFill>
                  <a:srgbClr val="006AFF"/>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5-B524-4FEE-9A19-0F78B9759ECE}"/>
              </c:ext>
            </c:extLst>
          </c:dPt>
          <c:dLbls>
            <c:dLbl>
              <c:idx val="10"/>
              <c:dLblPos val="t"/>
              <c:showLegendKey val="0"/>
              <c:showVal val="1"/>
              <c:showCatName val="0"/>
              <c:showSerName val="0"/>
              <c:showPercent val="0"/>
              <c:showBubbleSize val="0"/>
              <c:extLst>
                <c:ext xmlns:c15="http://schemas.microsoft.com/office/drawing/2012/chart" uri="{CE6537A1-D6FC-4f65-9D91-7224C49458BB}">
                  <c15:layout>
                    <c:manualLayout>
                      <c:w val="5.5911933912172862E-2"/>
                      <c:h val="4.5950046341118468E-2"/>
                    </c:manualLayout>
                  </c15:layout>
                </c:ext>
                <c:ext xmlns:c16="http://schemas.microsoft.com/office/drawing/2014/chart" uri="{C3380CC4-5D6E-409C-BE32-E72D297353CC}">
                  <c16:uniqueId val="{0000000D-B524-4FEE-9A19-0F78B9759ECE}"/>
                </c:ext>
              </c:extLst>
            </c:dLbl>
            <c:spPr>
              <a:noFill/>
              <a:ln>
                <a:noFill/>
              </a:ln>
              <a:effectLst/>
            </c:spPr>
            <c:txPr>
              <a:bodyPr rot="0" spcFirstLastPara="1" vertOverflow="ellipsis" vert="horz" wrap="square" anchor="ctr" anchorCtr="0"/>
              <a:lstStyle/>
              <a:p>
                <a:pPr algn="ctr">
                  <a:defRPr lang="en-US" sz="1000" b="0" i="0" u="none" strike="noStrike" kern="1200" baseline="0">
                    <a:solidFill>
                      <a:srgbClr val="006AFF"/>
                    </a:solidFill>
                    <a:latin typeface="GT America Medium" pitchFamily="50" charset="0"/>
                    <a:ea typeface="GT America Medium" pitchFamily="50" charset="0"/>
                    <a:cs typeface="GT America Medium" pitchFamily="50"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Sheet1!$A$2:$A$24</c:f>
              <c:strCache>
                <c:ptCount val="23"/>
                <c:pt idx="0">
                  <c:v>January 2022</c:v>
                </c:pt>
                <c:pt idx="1">
                  <c:v>February 2022</c:v>
                </c:pt>
                <c:pt idx="2">
                  <c:v>March 2022</c:v>
                </c:pt>
                <c:pt idx="3">
                  <c:v>April 2022</c:v>
                </c:pt>
                <c:pt idx="4">
                  <c:v>May 2022</c:v>
                </c:pt>
                <c:pt idx="5">
                  <c:v>June 2022</c:v>
                </c:pt>
                <c:pt idx="6">
                  <c:v>July 2022</c:v>
                </c:pt>
                <c:pt idx="7">
                  <c:v>August 2022</c:v>
                </c:pt>
                <c:pt idx="8">
                  <c:v>Sept 2022</c:v>
                </c:pt>
                <c:pt idx="9">
                  <c:v>October 2022</c:v>
                </c:pt>
                <c:pt idx="10">
                  <c:v>November 2022</c:v>
                </c:pt>
                <c:pt idx="11">
                  <c:v>December 2022</c:v>
                </c:pt>
                <c:pt idx="12">
                  <c:v>January 2023</c:v>
                </c:pt>
                <c:pt idx="13">
                  <c:v>February 2023</c:v>
                </c:pt>
                <c:pt idx="14">
                  <c:v>March 2023</c:v>
                </c:pt>
                <c:pt idx="15">
                  <c:v>April 2023</c:v>
                </c:pt>
                <c:pt idx="16">
                  <c:v>May 2023</c:v>
                </c:pt>
                <c:pt idx="17">
                  <c:v>June 2023</c:v>
                </c:pt>
                <c:pt idx="18">
                  <c:v>July 2023</c:v>
                </c:pt>
                <c:pt idx="19">
                  <c:v>August 2023</c:v>
                </c:pt>
                <c:pt idx="20">
                  <c:v>Sept 2023</c:v>
                </c:pt>
                <c:pt idx="21">
                  <c:v>Oct 2023</c:v>
                </c:pt>
                <c:pt idx="22">
                  <c:v>Nov 2023</c:v>
                </c:pt>
              </c:strCache>
            </c:strRef>
          </c:cat>
          <c:val>
            <c:numRef>
              <c:f>Sheet1!$B$2:$B$24</c:f>
              <c:numCache>
                <c:formatCode>0.0%</c:formatCode>
                <c:ptCount val="23"/>
                <c:pt idx="0">
                  <c:v>0.44449258778610001</c:v>
                </c:pt>
                <c:pt idx="1">
                  <c:v>0.41649955104870001</c:v>
                </c:pt>
                <c:pt idx="2">
                  <c:v>0.42327749875929999</c:v>
                </c:pt>
                <c:pt idx="3">
                  <c:v>0.42367097636759998</c:v>
                </c:pt>
                <c:pt idx="4">
                  <c:v>0.44211987096409999</c:v>
                </c:pt>
                <c:pt idx="5">
                  <c:v>0.43508667107929999</c:v>
                </c:pt>
                <c:pt idx="6">
                  <c:v>0.39247289626499998</c:v>
                </c:pt>
                <c:pt idx="7">
                  <c:v>0.44469818416849999</c:v>
                </c:pt>
                <c:pt idx="8">
                  <c:v>0.41840174359920002</c:v>
                </c:pt>
                <c:pt idx="9">
                  <c:v>0.45981240745379998</c:v>
                </c:pt>
                <c:pt idx="10">
                  <c:v>0.41969828361979999</c:v>
                </c:pt>
                <c:pt idx="11">
                  <c:v>0.48290172439180001</c:v>
                </c:pt>
                <c:pt idx="12">
                  <c:v>0.45546532954809998</c:v>
                </c:pt>
                <c:pt idx="13">
                  <c:v>0.46465827631939999</c:v>
                </c:pt>
                <c:pt idx="14">
                  <c:v>0.4690628293661</c:v>
                </c:pt>
                <c:pt idx="15">
                  <c:v>0.4634569826412</c:v>
                </c:pt>
                <c:pt idx="16">
                  <c:v>0.4972660639698</c:v>
                </c:pt>
                <c:pt idx="17">
                  <c:v>0.47144445841049998</c:v>
                </c:pt>
                <c:pt idx="18">
                  <c:v>0.50444677941869998</c:v>
                </c:pt>
                <c:pt idx="19">
                  <c:v>0.483909302767</c:v>
                </c:pt>
                <c:pt idx="20">
                  <c:v>0.47299999999999998</c:v>
                </c:pt>
                <c:pt idx="21">
                  <c:v>0.51800000000000002</c:v>
                </c:pt>
                <c:pt idx="22">
                  <c:v>0.51100000000000001</c:v>
                </c:pt>
              </c:numCache>
            </c:numRef>
          </c:val>
          <c:smooth val="0"/>
          <c:extLst>
            <c:ext xmlns:c16="http://schemas.microsoft.com/office/drawing/2014/chart" uri="{C3380CC4-5D6E-409C-BE32-E72D297353CC}">
              <c16:uniqueId val="{00000026-B524-4FEE-9A19-0F78B9759ECE}"/>
            </c:ext>
          </c:extLst>
        </c:ser>
        <c:dLbls>
          <c:showLegendKey val="0"/>
          <c:showVal val="0"/>
          <c:showCatName val="0"/>
          <c:showSerName val="0"/>
          <c:showPercent val="0"/>
          <c:showBubbleSize val="0"/>
        </c:dLbls>
        <c:marker val="1"/>
        <c:smooth val="0"/>
        <c:axId val="802391296"/>
        <c:axId val="802392936"/>
      </c:lineChart>
      <c:catAx>
        <c:axId val="8023912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02392936"/>
        <c:crosses val="autoZero"/>
        <c:auto val="1"/>
        <c:lblAlgn val="ctr"/>
        <c:lblOffset val="100"/>
        <c:noMultiLvlLbl val="0"/>
      </c:catAx>
      <c:valAx>
        <c:axId val="802392936"/>
        <c:scaling>
          <c:orientation val="minMax"/>
          <c:max val="0.60000000000000009"/>
          <c:min val="0.2"/>
        </c:scaling>
        <c:delete val="0"/>
        <c:axPos val="l"/>
        <c:majorGridlines>
          <c:spPr>
            <a:ln w="9525" cap="flat" cmpd="sng" algn="ctr">
              <a:solidFill>
                <a:schemeClr val="tx1">
                  <a:alpha val="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1100" b="0" i="0" u="none" strike="noStrike" kern="1200" baseline="0">
                <a:solidFill>
                  <a:schemeClr val="accent6">
                    <a:lumMod val="75000"/>
                  </a:schemeClr>
                </a:solidFill>
                <a:latin typeface="GT America Regular" pitchFamily="50" charset="0"/>
                <a:ea typeface="GT America Regular" pitchFamily="50" charset="0"/>
                <a:cs typeface="GT America Regular" pitchFamily="50" charset="0"/>
              </a:defRPr>
            </a:pPr>
            <a:endParaRPr lang="en-US"/>
          </a:p>
        </c:txPr>
        <c:crossAx val="802391296"/>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solidFill>
        <a:srgbClr val="0872B4">
          <a:alpha val="8000"/>
        </a:srgbClr>
      </a:solidFill>
    </a:ln>
    <a:effectLst/>
  </c:spPr>
  <c:txPr>
    <a:bodyPr/>
    <a:lstStyle/>
    <a:p>
      <a:pPr>
        <a:defRPr sz="1100" b="0">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18527560074387"/>
          <c:y val="1.55691283370895E-2"/>
          <c:w val="0.48040404123801328"/>
          <c:h val="0.96886183660332348"/>
        </c:manualLayout>
      </c:layout>
      <c:barChart>
        <c:barDir val="bar"/>
        <c:grouping val="clustered"/>
        <c:varyColors val="0"/>
        <c:ser>
          <c:idx val="0"/>
          <c:order val="0"/>
          <c:tx>
            <c:strRef>
              <c:f>Sheet1!$B$1</c:f>
              <c:strCache>
                <c:ptCount val="1"/>
                <c:pt idx="0">
                  <c:v>Series 1</c:v>
                </c:pt>
              </c:strCache>
            </c:strRef>
          </c:tx>
          <c:spPr>
            <a:solidFill>
              <a:srgbClr val="006AFF"/>
            </a:solidFill>
            <a:ln>
              <a:noFill/>
            </a:ln>
            <a:effectLst/>
          </c:spPr>
          <c:invertIfNegative val="0"/>
          <c:dPt>
            <c:idx val="0"/>
            <c:invertIfNegative val="0"/>
            <c:bubble3D val="0"/>
            <c:spPr>
              <a:solidFill>
                <a:srgbClr val="006AFF"/>
              </a:solidFill>
              <a:ln>
                <a:noFill/>
              </a:ln>
              <a:effectLst/>
            </c:spPr>
            <c:extLst>
              <c:ext xmlns:c16="http://schemas.microsoft.com/office/drawing/2014/chart" uri="{C3380CC4-5D6E-409C-BE32-E72D297353CC}">
                <c16:uniqueId val="{00000001-BFCC-4DAF-BBFA-4E302B3E1247}"/>
              </c:ext>
            </c:extLst>
          </c:dPt>
          <c:dPt>
            <c:idx val="1"/>
            <c:invertIfNegative val="0"/>
            <c:bubble3D val="0"/>
            <c:spPr>
              <a:solidFill>
                <a:srgbClr val="006AFF"/>
              </a:solidFill>
              <a:ln>
                <a:noFill/>
              </a:ln>
              <a:effectLst/>
            </c:spPr>
            <c:extLst>
              <c:ext xmlns:c16="http://schemas.microsoft.com/office/drawing/2014/chart" uri="{C3380CC4-5D6E-409C-BE32-E72D297353CC}">
                <c16:uniqueId val="{00000003-BFCC-4DAF-BBFA-4E302B3E1247}"/>
              </c:ext>
            </c:extLst>
          </c:dPt>
          <c:dPt>
            <c:idx val="2"/>
            <c:invertIfNegative val="0"/>
            <c:bubble3D val="0"/>
            <c:spPr>
              <a:solidFill>
                <a:srgbClr val="006AFF"/>
              </a:solidFill>
              <a:ln>
                <a:noFill/>
              </a:ln>
              <a:effectLst/>
            </c:spPr>
            <c:extLst>
              <c:ext xmlns:c16="http://schemas.microsoft.com/office/drawing/2014/chart" uri="{C3380CC4-5D6E-409C-BE32-E72D297353CC}">
                <c16:uniqueId val="{00000005-BFCC-4DAF-BBFA-4E302B3E1247}"/>
              </c:ext>
            </c:extLst>
          </c:dPt>
          <c:dPt>
            <c:idx val="3"/>
            <c:invertIfNegative val="0"/>
            <c:bubble3D val="0"/>
            <c:spPr>
              <a:solidFill>
                <a:srgbClr val="006AFF"/>
              </a:solidFill>
              <a:ln>
                <a:noFill/>
              </a:ln>
              <a:effectLst/>
            </c:spPr>
            <c:extLst>
              <c:ext xmlns:c16="http://schemas.microsoft.com/office/drawing/2014/chart" uri="{C3380CC4-5D6E-409C-BE32-E72D297353CC}">
                <c16:uniqueId val="{00000007-BFCC-4DAF-BBFA-4E302B3E1247}"/>
              </c:ext>
            </c:extLst>
          </c:dPt>
          <c:dPt>
            <c:idx val="4"/>
            <c:invertIfNegative val="0"/>
            <c:bubble3D val="0"/>
            <c:spPr>
              <a:solidFill>
                <a:srgbClr val="006AFF"/>
              </a:solidFill>
              <a:ln>
                <a:noFill/>
              </a:ln>
              <a:effectLst/>
            </c:spPr>
            <c:extLst>
              <c:ext xmlns:c16="http://schemas.microsoft.com/office/drawing/2014/chart" uri="{C3380CC4-5D6E-409C-BE32-E72D297353CC}">
                <c16:uniqueId val="{00000009-BFCC-4DAF-BBFA-4E302B3E1247}"/>
              </c:ext>
            </c:extLst>
          </c:dPt>
          <c:dLbls>
            <c:dLbl>
              <c:idx val="4"/>
              <c:tx>
                <c:rich>
                  <a:bodyPr/>
                  <a:lstStyle/>
                  <a:p>
                    <a:fld id="{DB7CDFC1-8329-4963-909A-1C8928B59D9C}"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FCC-4DAF-BBFA-4E302B3E1247}"/>
                </c:ext>
              </c:extLst>
            </c:dLbl>
            <c:numFmt formatCode="0.0%" sourceLinked="0"/>
            <c:spPr>
              <a:noFill/>
              <a:ln>
                <a:noFill/>
              </a:ln>
              <a:effectLst/>
            </c:spPr>
            <c:txPr>
              <a:bodyPr rot="0" spcFirstLastPara="1" vertOverflow="ellipsis" vert="horz" wrap="square" anchor="ctr" anchorCtr="1"/>
              <a:lstStyle/>
              <a:p>
                <a:pPr algn="ct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Under $100</c:v>
                </c:pt>
                <c:pt idx="1">
                  <c:v>$100 - $499</c:v>
                </c:pt>
                <c:pt idx="2">
                  <c:v>$500 - $999</c:v>
                </c:pt>
                <c:pt idx="3">
                  <c:v>$1,000 - $1,999</c:v>
                </c:pt>
                <c:pt idx="4">
                  <c:v>$2,000 - $4,999</c:v>
                </c:pt>
                <c:pt idx="5">
                  <c:v>$5,000 - $9,999</c:v>
                </c:pt>
                <c:pt idx="6">
                  <c:v>$10,000 or more</c:v>
                </c:pt>
              </c:strCache>
            </c:strRef>
          </c:cat>
          <c:val>
            <c:numRef>
              <c:f>Sheet1!$B$2:$B$8</c:f>
              <c:numCache>
                <c:formatCode>0.0%</c:formatCode>
                <c:ptCount val="7"/>
                <c:pt idx="0">
                  <c:v>7.5985721716500004E-2</c:v>
                </c:pt>
                <c:pt idx="1">
                  <c:v>9.1519539671699998E-2</c:v>
                </c:pt>
                <c:pt idx="2">
                  <c:v>0.1015413279124</c:v>
                </c:pt>
                <c:pt idx="3">
                  <c:v>0.17262688529170001</c:v>
                </c:pt>
                <c:pt idx="4">
                  <c:v>0.2461172162286</c:v>
                </c:pt>
                <c:pt idx="5">
                  <c:v>0.17296113067480001</c:v>
                </c:pt>
                <c:pt idx="6">
                  <c:v>0.13924817850439999</c:v>
                </c:pt>
              </c:numCache>
            </c:numRef>
          </c:val>
          <c:extLst>
            <c:ext xmlns:c16="http://schemas.microsoft.com/office/drawing/2014/chart" uri="{C3380CC4-5D6E-409C-BE32-E72D297353CC}">
              <c16:uniqueId val="{0000000A-BFCC-4DAF-BBFA-4E302B3E1247}"/>
            </c:ext>
          </c:extLst>
        </c:ser>
        <c:dLbls>
          <c:dLblPos val="outEnd"/>
          <c:showLegendKey val="0"/>
          <c:showVal val="1"/>
          <c:showCatName val="0"/>
          <c:showSerName val="0"/>
          <c:showPercent val="0"/>
          <c:showBubbleSize val="0"/>
        </c:dLbls>
        <c:gapWidth val="102"/>
        <c:overlap val="100"/>
        <c:axId val="872996944"/>
        <c:axId val="873006456"/>
      </c:barChart>
      <c:catAx>
        <c:axId val="8729969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73006456"/>
        <c:crosses val="autoZero"/>
        <c:auto val="1"/>
        <c:lblAlgn val="ctr"/>
        <c:lblOffset val="100"/>
        <c:noMultiLvlLbl val="0"/>
      </c:catAx>
      <c:valAx>
        <c:axId val="873006456"/>
        <c:scaling>
          <c:orientation val="minMax"/>
        </c:scaling>
        <c:delete val="0"/>
        <c:axPos val="b"/>
        <c:majorGridlines>
          <c:spPr>
            <a:ln w="9525" cap="flat" cmpd="sng" algn="ctr">
              <a:solidFill>
                <a:schemeClr val="tx1">
                  <a:alpha val="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72996944"/>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91330548103159E-2"/>
          <c:y val="3.0346639926374402E-2"/>
          <c:w val="0.87339996988111335"/>
          <c:h val="0.75065825351966675"/>
        </c:manualLayout>
      </c:layout>
      <c:lineChart>
        <c:grouping val="standard"/>
        <c:varyColors val="0"/>
        <c:ser>
          <c:idx val="0"/>
          <c:order val="0"/>
          <c:tx>
            <c:strRef>
              <c:f>Sheet1!$B$1</c:f>
              <c:strCache>
                <c:ptCount val="1"/>
                <c:pt idx="0">
                  <c:v> 2</c:v>
                </c:pt>
              </c:strCache>
            </c:strRef>
          </c:tx>
          <c:spPr>
            <a:ln w="57150" cap="rnd">
              <a:solidFill>
                <a:srgbClr val="006AFF"/>
              </a:solidFill>
              <a:round/>
            </a:ln>
            <a:effectLst/>
          </c:spPr>
          <c:marker>
            <c:symbol val="circle"/>
            <c:size val="6"/>
            <c:spPr>
              <a:solidFill>
                <a:srgbClr val="006AFF"/>
              </a:solidFill>
              <a:ln w="57150">
                <a:solidFill>
                  <a:srgbClr val="006AFF"/>
                </a:solidFill>
                <a:headEnd type="triangle"/>
              </a:ln>
              <a:effectLst/>
            </c:spPr>
          </c:marker>
          <c:dPt>
            <c:idx val="1"/>
            <c:bubble3D val="0"/>
            <c:extLst>
              <c:ext xmlns:c16="http://schemas.microsoft.com/office/drawing/2014/chart" uri="{C3380CC4-5D6E-409C-BE32-E72D297353CC}">
                <c16:uniqueId val="{00000001-B524-4FEE-9A19-0F78B9759ECE}"/>
              </c:ext>
            </c:extLst>
          </c:dPt>
          <c:dPt>
            <c:idx val="2"/>
            <c:bubble3D val="0"/>
            <c:extLst>
              <c:ext xmlns:c16="http://schemas.microsoft.com/office/drawing/2014/chart" uri="{C3380CC4-5D6E-409C-BE32-E72D297353CC}">
                <c16:uniqueId val="{00000003-B524-4FEE-9A19-0F78B9759ECE}"/>
              </c:ext>
            </c:extLst>
          </c:dPt>
          <c:dPt>
            <c:idx val="3"/>
            <c:bubble3D val="0"/>
            <c:extLst>
              <c:ext xmlns:c16="http://schemas.microsoft.com/office/drawing/2014/chart" uri="{C3380CC4-5D6E-409C-BE32-E72D297353CC}">
                <c16:uniqueId val="{00000005-B524-4FEE-9A19-0F78B9759ECE}"/>
              </c:ext>
            </c:extLst>
          </c:dPt>
          <c:dLbls>
            <c:dLbl>
              <c:idx val="1"/>
              <c:layout>
                <c:manualLayout>
                  <c:x val="-3.176707942565974E-2"/>
                  <c:y val="5.66559942370272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24-4FEE-9A19-0F78B9759ECE}"/>
                </c:ext>
              </c:extLst>
            </c:dLbl>
            <c:dLbl>
              <c:idx val="4"/>
              <c:layout>
                <c:manualLayout>
                  <c:x val="-2.8516443988194886E-2"/>
                  <c:y val="4.78081034139621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24-4FEE-9A19-0F78B9759ECE}"/>
                </c:ext>
              </c:extLst>
            </c:dLbl>
            <c:dLbl>
              <c:idx val="6"/>
              <c:layout>
                <c:manualLayout>
                  <c:x val="-2.9413401250295842E-2"/>
                  <c:y val="2.71630248268100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524-4FEE-9A19-0F78B9759ECE}"/>
                </c:ext>
              </c:extLst>
            </c:dLbl>
            <c:dLbl>
              <c:idx val="8"/>
              <c:layout>
                <c:manualLayout>
                  <c:x val="-3.1038676167097448E-2"/>
                  <c:y val="3.01123217678318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524-4FEE-9A19-0F78B9759ECE}"/>
                </c:ext>
              </c:extLst>
            </c:dLbl>
            <c:dLbl>
              <c:idx val="10"/>
              <c:layout>
                <c:manualLayout>
                  <c:x val="-5.2390419352773172E-2"/>
                  <c:y val="3.6010915649875255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8.5211714577650047E-2"/>
                      <c:h val="4.5950046341118468E-2"/>
                    </c:manualLayout>
                  </c15:layout>
                </c:ext>
                <c:ext xmlns:c16="http://schemas.microsoft.com/office/drawing/2014/chart" uri="{C3380CC4-5D6E-409C-BE32-E72D297353CC}">
                  <c16:uniqueId val="{0000000D-B524-4FEE-9A19-0F78B9759ECE}"/>
                </c:ext>
              </c:extLst>
            </c:dLbl>
            <c:dLbl>
              <c:idx val="11"/>
              <c:layout>
                <c:manualLayout>
                  <c:x val="-1.5899890050400128E-2"/>
                  <c:y val="2.4213727885788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524-4FEE-9A19-0F78B9759ECE}"/>
                </c:ext>
              </c:extLst>
            </c:dLbl>
            <c:dLbl>
              <c:idx val="14"/>
              <c:layout>
                <c:manualLayout>
                  <c:x val="-3.0337494936531584E-2"/>
                  <c:y val="5.37066972960056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524-4FEE-9A19-0F78B9759ECE}"/>
                </c:ext>
              </c:extLst>
            </c:dLbl>
            <c:dLbl>
              <c:idx val="16"/>
              <c:layout>
                <c:manualLayout>
                  <c:x val="-2.6358456240504393E-2"/>
                  <c:y val="4.48588064729404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524-4FEE-9A19-0F78B9759ECE}"/>
                </c:ext>
              </c:extLst>
            </c:dLbl>
            <c:dLbl>
              <c:idx val="18"/>
              <c:layout>
                <c:manualLayout>
                  <c:x val="-2.3635054986784476E-2"/>
                  <c:y val="3.8960212590896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524-4FEE-9A19-0F78B9759ECE}"/>
                </c:ext>
              </c:extLst>
            </c:dLbl>
            <c:spPr>
              <a:noFill/>
              <a:ln>
                <a:noFill/>
              </a:ln>
              <a:effectLst/>
            </c:spPr>
            <c:txPr>
              <a:bodyPr rot="0" spcFirstLastPara="1" vertOverflow="ellipsis" vert="horz" wrap="none" anchor="ctr" anchorCtr="0"/>
              <a:lstStyle/>
              <a:p>
                <a:pPr algn="ctr">
                  <a:defRPr lang="en-US" sz="1000" b="0" i="0" u="none" strike="noStrike" kern="1200" baseline="0">
                    <a:solidFill>
                      <a:srgbClr val="006AFF"/>
                    </a:solidFill>
                    <a:latin typeface="GT America Medium" pitchFamily="50" charset="0"/>
                    <a:ea typeface="GT America Medium" pitchFamily="50" charset="0"/>
                    <a:cs typeface="GT America Medium" pitchFamily="50"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Sheet1!$A$2:$A$24</c:f>
              <c:strCache>
                <c:ptCount val="23"/>
                <c:pt idx="0">
                  <c:v> January 2022 </c:v>
                </c:pt>
                <c:pt idx="1">
                  <c:v> February 2022 </c:v>
                </c:pt>
                <c:pt idx="2">
                  <c:v> March 2022 </c:v>
                </c:pt>
                <c:pt idx="3">
                  <c:v> April 2022 </c:v>
                </c:pt>
                <c:pt idx="4">
                  <c:v> May 2022 </c:v>
                </c:pt>
                <c:pt idx="5">
                  <c:v> June 2022 </c:v>
                </c:pt>
                <c:pt idx="6">
                  <c:v> July 2022 </c:v>
                </c:pt>
                <c:pt idx="7">
                  <c:v> August 2022 </c:v>
                </c:pt>
                <c:pt idx="8">
                  <c:v> September 2022 </c:v>
                </c:pt>
                <c:pt idx="9">
                  <c:v> October 2022 </c:v>
                </c:pt>
                <c:pt idx="10">
                  <c:v> November 2022 </c:v>
                </c:pt>
                <c:pt idx="11">
                  <c:v> December 2022 </c:v>
                </c:pt>
                <c:pt idx="12">
                  <c:v> January 2023 </c:v>
                </c:pt>
                <c:pt idx="13">
                  <c:v> February 2023 </c:v>
                </c:pt>
                <c:pt idx="14">
                  <c:v> March 2023 </c:v>
                </c:pt>
                <c:pt idx="15">
                  <c:v> April 2023 </c:v>
                </c:pt>
                <c:pt idx="16">
                  <c:v> May 2023 </c:v>
                </c:pt>
                <c:pt idx="17">
                  <c:v> June 2023 </c:v>
                </c:pt>
                <c:pt idx="18">
                  <c:v> July 2023 </c:v>
                </c:pt>
                <c:pt idx="19">
                  <c:v> August 2023 </c:v>
                </c:pt>
                <c:pt idx="20">
                  <c:v> September 2023 </c:v>
                </c:pt>
                <c:pt idx="21">
                  <c:v> October 2023 </c:v>
                </c:pt>
                <c:pt idx="22">
                  <c:v> October 2023 </c:v>
                </c:pt>
              </c:strCache>
            </c:strRef>
          </c:cat>
          <c:val>
            <c:numRef>
              <c:f>Sheet1!$B$2:$B$24</c:f>
              <c:numCache>
                <c:formatCode>"$"#,##0_);\("$"#,##0\)</c:formatCode>
                <c:ptCount val="23"/>
                <c:pt idx="0">
                  <c:v>4150.3205504329999</c:v>
                </c:pt>
                <c:pt idx="1">
                  <c:v>4029.5676444740002</c:v>
                </c:pt>
                <c:pt idx="2">
                  <c:v>4080.3308748260001</c:v>
                </c:pt>
                <c:pt idx="3">
                  <c:v>3874.5462494899998</c:v>
                </c:pt>
                <c:pt idx="4">
                  <c:v>3921.9642466089999</c:v>
                </c:pt>
                <c:pt idx="5">
                  <c:v>4344.7652757229998</c:v>
                </c:pt>
                <c:pt idx="6">
                  <c:v>3597.2975978320001</c:v>
                </c:pt>
                <c:pt idx="7">
                  <c:v>4495.4440850430001</c:v>
                </c:pt>
                <c:pt idx="8">
                  <c:v>3898.5570563179999</c:v>
                </c:pt>
                <c:pt idx="9">
                  <c:v>4313.5040164929997</c:v>
                </c:pt>
                <c:pt idx="10">
                  <c:v>3995.100865465</c:v>
                </c:pt>
                <c:pt idx="11">
                  <c:v>3990.6066241630001</c:v>
                </c:pt>
                <c:pt idx="12">
                  <c:v>4407.2148098959997</c:v>
                </c:pt>
                <c:pt idx="13">
                  <c:v>4677.2850230719996</c:v>
                </c:pt>
                <c:pt idx="14">
                  <c:v>4116.2243893710001</c:v>
                </c:pt>
                <c:pt idx="15">
                  <c:v>4081.9707951340001</c:v>
                </c:pt>
                <c:pt idx="16">
                  <c:v>3718.7536532949998</c:v>
                </c:pt>
                <c:pt idx="17">
                  <c:v>3786.972141532</c:v>
                </c:pt>
                <c:pt idx="18">
                  <c:v>3505.877449953</c:v>
                </c:pt>
                <c:pt idx="19">
                  <c:v>3813.7862528320002</c:v>
                </c:pt>
                <c:pt idx="20">
                  <c:v>3711</c:v>
                </c:pt>
                <c:pt idx="21">
                  <c:v>3785</c:v>
                </c:pt>
                <c:pt idx="22">
                  <c:v>4363</c:v>
                </c:pt>
              </c:numCache>
            </c:numRef>
          </c:val>
          <c:smooth val="0"/>
          <c:extLst>
            <c:ext xmlns:c16="http://schemas.microsoft.com/office/drawing/2014/chart" uri="{C3380CC4-5D6E-409C-BE32-E72D297353CC}">
              <c16:uniqueId val="{00000026-B524-4FEE-9A19-0F78B9759ECE}"/>
            </c:ext>
          </c:extLst>
        </c:ser>
        <c:dLbls>
          <c:showLegendKey val="0"/>
          <c:showVal val="0"/>
          <c:showCatName val="0"/>
          <c:showSerName val="0"/>
          <c:showPercent val="0"/>
          <c:showBubbleSize val="0"/>
        </c:dLbls>
        <c:marker val="1"/>
        <c:smooth val="0"/>
        <c:axId val="802391296"/>
        <c:axId val="802392936"/>
      </c:lineChart>
      <c:catAx>
        <c:axId val="8023912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02392936"/>
        <c:crosses val="autoZero"/>
        <c:auto val="1"/>
        <c:lblAlgn val="ctr"/>
        <c:lblOffset val="100"/>
        <c:noMultiLvlLbl val="0"/>
      </c:catAx>
      <c:valAx>
        <c:axId val="802392936"/>
        <c:scaling>
          <c:orientation val="minMax"/>
          <c:max val="5000"/>
          <c:min val="2000"/>
        </c:scaling>
        <c:delete val="0"/>
        <c:axPos val="l"/>
        <c:majorGridlines>
          <c:spPr>
            <a:ln w="9525" cap="flat" cmpd="sng" algn="ctr">
              <a:solidFill>
                <a:schemeClr val="tx1">
                  <a:alpha val="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1000" b="0" i="0" u="none" strike="noStrike" kern="1200" baseline="0">
                <a:solidFill>
                  <a:schemeClr val="accent6">
                    <a:lumMod val="75000"/>
                  </a:schemeClr>
                </a:solidFill>
                <a:latin typeface="GT America Regular" pitchFamily="50" charset="0"/>
                <a:ea typeface="GT America Regular" pitchFamily="50" charset="0"/>
                <a:cs typeface="GT America Regular" pitchFamily="50" charset="0"/>
              </a:defRPr>
            </a:pPr>
            <a:endParaRPr lang="en-US"/>
          </a:p>
        </c:txPr>
        <c:crossAx val="802391296"/>
        <c:crosses val="autoZero"/>
        <c:crossBetween val="between"/>
        <c:majorUnit val="1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solidFill>
        <a:srgbClr val="0872B4">
          <a:alpha val="8000"/>
        </a:srgbClr>
      </a:solidFill>
    </a:ln>
    <a:effectLst/>
  </c:spPr>
  <c:txPr>
    <a:bodyPr/>
    <a:lstStyle/>
    <a:p>
      <a:pPr>
        <a:defRPr sz="1100" b="0">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18527560074387"/>
          <c:y val="1.55691283370895E-2"/>
          <c:w val="0.48040404123801328"/>
          <c:h val="0.96886183660332348"/>
        </c:manualLayout>
      </c:layout>
      <c:barChart>
        <c:barDir val="bar"/>
        <c:grouping val="clustered"/>
        <c:varyColors val="0"/>
        <c:ser>
          <c:idx val="0"/>
          <c:order val="0"/>
          <c:tx>
            <c:strRef>
              <c:f>Sheet1!$B$1</c:f>
              <c:strCache>
                <c:ptCount val="1"/>
                <c:pt idx="0">
                  <c:v>Series 1</c:v>
                </c:pt>
              </c:strCache>
            </c:strRef>
          </c:tx>
          <c:spPr>
            <a:solidFill>
              <a:srgbClr val="006AFF"/>
            </a:solidFill>
            <a:ln>
              <a:noFill/>
            </a:ln>
            <a:effectLst/>
          </c:spPr>
          <c:invertIfNegative val="0"/>
          <c:dPt>
            <c:idx val="0"/>
            <c:invertIfNegative val="0"/>
            <c:bubble3D val="0"/>
            <c:spPr>
              <a:solidFill>
                <a:srgbClr val="006AFF"/>
              </a:solidFill>
              <a:ln>
                <a:noFill/>
              </a:ln>
              <a:effectLst/>
            </c:spPr>
            <c:extLst>
              <c:ext xmlns:c16="http://schemas.microsoft.com/office/drawing/2014/chart" uri="{C3380CC4-5D6E-409C-BE32-E72D297353CC}">
                <c16:uniqueId val="{00000001-BFCC-4DAF-BBFA-4E302B3E1247}"/>
              </c:ext>
            </c:extLst>
          </c:dPt>
          <c:dPt>
            <c:idx val="1"/>
            <c:invertIfNegative val="0"/>
            <c:bubble3D val="0"/>
            <c:spPr>
              <a:solidFill>
                <a:srgbClr val="006AFF"/>
              </a:solidFill>
              <a:ln>
                <a:noFill/>
              </a:ln>
              <a:effectLst/>
            </c:spPr>
            <c:extLst>
              <c:ext xmlns:c16="http://schemas.microsoft.com/office/drawing/2014/chart" uri="{C3380CC4-5D6E-409C-BE32-E72D297353CC}">
                <c16:uniqueId val="{00000003-BFCC-4DAF-BBFA-4E302B3E1247}"/>
              </c:ext>
            </c:extLst>
          </c:dPt>
          <c:dPt>
            <c:idx val="2"/>
            <c:invertIfNegative val="0"/>
            <c:bubble3D val="0"/>
            <c:spPr>
              <a:solidFill>
                <a:srgbClr val="006AFF"/>
              </a:solidFill>
              <a:ln>
                <a:noFill/>
              </a:ln>
              <a:effectLst/>
            </c:spPr>
            <c:extLst>
              <c:ext xmlns:c16="http://schemas.microsoft.com/office/drawing/2014/chart" uri="{C3380CC4-5D6E-409C-BE32-E72D297353CC}">
                <c16:uniqueId val="{00000005-BFCC-4DAF-BBFA-4E302B3E1247}"/>
              </c:ext>
            </c:extLst>
          </c:dPt>
          <c:dPt>
            <c:idx val="3"/>
            <c:invertIfNegative val="0"/>
            <c:bubble3D val="0"/>
            <c:spPr>
              <a:solidFill>
                <a:srgbClr val="006AFF"/>
              </a:solidFill>
              <a:ln>
                <a:noFill/>
              </a:ln>
              <a:effectLst/>
            </c:spPr>
            <c:extLst>
              <c:ext xmlns:c16="http://schemas.microsoft.com/office/drawing/2014/chart" uri="{C3380CC4-5D6E-409C-BE32-E72D297353CC}">
                <c16:uniqueId val="{00000007-BFCC-4DAF-BBFA-4E302B3E1247}"/>
              </c:ext>
            </c:extLst>
          </c:dPt>
          <c:dPt>
            <c:idx val="4"/>
            <c:invertIfNegative val="0"/>
            <c:bubble3D val="0"/>
            <c:spPr>
              <a:solidFill>
                <a:srgbClr val="006AFF"/>
              </a:solidFill>
              <a:ln>
                <a:noFill/>
              </a:ln>
              <a:effectLst/>
            </c:spPr>
            <c:extLst>
              <c:ext xmlns:c16="http://schemas.microsoft.com/office/drawing/2014/chart" uri="{C3380CC4-5D6E-409C-BE32-E72D297353CC}">
                <c16:uniqueId val="{00000009-BFCC-4DAF-BBFA-4E302B3E1247}"/>
              </c:ext>
            </c:extLst>
          </c:dPt>
          <c:dLbls>
            <c:dLbl>
              <c:idx val="4"/>
              <c:tx>
                <c:rich>
                  <a:bodyPr/>
                  <a:lstStyle/>
                  <a:p>
                    <a:fld id="{DB7CDFC1-8329-4963-909A-1C8928B59D9C}"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FCC-4DAF-BBFA-4E302B3E124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Much worse off</c:v>
                </c:pt>
                <c:pt idx="1">
                  <c:v>Worse off</c:v>
                </c:pt>
                <c:pt idx="2">
                  <c:v>UNCHANGED - Neither better off nor worse off</c:v>
                </c:pt>
                <c:pt idx="3">
                  <c:v>Better off</c:v>
                </c:pt>
                <c:pt idx="4">
                  <c:v>Much better off</c:v>
                </c:pt>
              </c:strCache>
            </c:strRef>
          </c:cat>
          <c:val>
            <c:numRef>
              <c:f>Sheet1!$B$2:$B$6</c:f>
              <c:numCache>
                <c:formatCode>0.0%</c:formatCode>
                <c:ptCount val="5"/>
                <c:pt idx="0">
                  <c:v>7.6488210003459997E-2</c:v>
                </c:pt>
                <c:pt idx="1">
                  <c:v>0.23757596707940001</c:v>
                </c:pt>
                <c:pt idx="2">
                  <c:v>0.34514683733939999</c:v>
                </c:pt>
                <c:pt idx="3">
                  <c:v>0.21572925197789999</c:v>
                </c:pt>
                <c:pt idx="4">
                  <c:v>0.12505973359979999</c:v>
                </c:pt>
              </c:numCache>
            </c:numRef>
          </c:val>
          <c:extLst>
            <c:ext xmlns:c16="http://schemas.microsoft.com/office/drawing/2014/chart" uri="{C3380CC4-5D6E-409C-BE32-E72D297353CC}">
              <c16:uniqueId val="{0000000A-BFCC-4DAF-BBFA-4E302B3E1247}"/>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Much worse off</c:v>
                </c:pt>
                <c:pt idx="1">
                  <c:v>Worse off</c:v>
                </c:pt>
                <c:pt idx="2">
                  <c:v>UNCHANGED - Neither better off nor worse off</c:v>
                </c:pt>
                <c:pt idx="3">
                  <c:v>Better off</c:v>
                </c:pt>
                <c:pt idx="4">
                  <c:v>Much better off</c:v>
                </c:pt>
              </c:strCache>
            </c:strRef>
          </c:cat>
          <c:val>
            <c:numRef>
              <c:f>Sheet1!$C$2:$C$6</c:f>
              <c:numCache>
                <c:formatCode>General</c:formatCode>
                <c:ptCount val="5"/>
              </c:numCache>
            </c:numRef>
          </c:val>
          <c:extLst>
            <c:ext xmlns:c16="http://schemas.microsoft.com/office/drawing/2014/chart" uri="{C3380CC4-5D6E-409C-BE32-E72D297353CC}">
              <c16:uniqueId val="{0000000B-BFCC-4DAF-BBFA-4E302B3E1247}"/>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Much worse off</c:v>
                </c:pt>
                <c:pt idx="1">
                  <c:v>Worse off</c:v>
                </c:pt>
                <c:pt idx="2">
                  <c:v>UNCHANGED - Neither better off nor worse off</c:v>
                </c:pt>
                <c:pt idx="3">
                  <c:v>Better off</c:v>
                </c:pt>
                <c:pt idx="4">
                  <c:v>Much better off</c:v>
                </c:pt>
              </c:strCache>
            </c:strRef>
          </c:cat>
          <c:val>
            <c:numRef>
              <c:f>Sheet1!$D$2:$D$6</c:f>
              <c:numCache>
                <c:formatCode>General</c:formatCode>
                <c:ptCount val="5"/>
              </c:numCache>
            </c:numRef>
          </c:val>
          <c:extLst>
            <c:ext xmlns:c16="http://schemas.microsoft.com/office/drawing/2014/chart" uri="{C3380CC4-5D6E-409C-BE32-E72D297353CC}">
              <c16:uniqueId val="{0000000C-BFCC-4DAF-BBFA-4E302B3E1247}"/>
            </c:ext>
          </c:extLst>
        </c:ser>
        <c:dLbls>
          <c:dLblPos val="outEnd"/>
          <c:showLegendKey val="0"/>
          <c:showVal val="1"/>
          <c:showCatName val="0"/>
          <c:showSerName val="0"/>
          <c:showPercent val="0"/>
          <c:showBubbleSize val="0"/>
        </c:dLbls>
        <c:gapWidth val="102"/>
        <c:overlap val="100"/>
        <c:axId val="872996944"/>
        <c:axId val="873006456"/>
      </c:barChart>
      <c:catAx>
        <c:axId val="872996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73006456"/>
        <c:crosses val="autoZero"/>
        <c:auto val="1"/>
        <c:lblAlgn val="ctr"/>
        <c:lblOffset val="100"/>
        <c:noMultiLvlLbl val="0"/>
      </c:catAx>
      <c:valAx>
        <c:axId val="873006456"/>
        <c:scaling>
          <c:orientation val="minMax"/>
        </c:scaling>
        <c:delete val="0"/>
        <c:axPos val="b"/>
        <c:majorGridlines>
          <c:spPr>
            <a:ln w="9525" cap="flat" cmpd="sng" algn="ctr">
              <a:solidFill>
                <a:schemeClr val="tx1">
                  <a:alpha val="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6">
                    <a:lumMod val="75000"/>
                  </a:schemeClr>
                </a:solidFill>
                <a:latin typeface="GT America Regular" pitchFamily="50" charset="0"/>
                <a:ea typeface="GT America Regular" pitchFamily="50" charset="0"/>
                <a:cs typeface="GT America Regular" pitchFamily="50" charset="0"/>
              </a:defRPr>
            </a:pPr>
            <a:endParaRPr lang="en-US"/>
          </a:p>
        </c:txPr>
        <c:crossAx val="87299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18527560074387"/>
          <c:y val="1.55691283370895E-2"/>
          <c:w val="0.48040404123801328"/>
          <c:h val="0.96886183660332348"/>
        </c:manualLayout>
      </c:layout>
      <c:barChart>
        <c:barDir val="bar"/>
        <c:grouping val="clustered"/>
        <c:varyColors val="0"/>
        <c:ser>
          <c:idx val="0"/>
          <c:order val="0"/>
          <c:tx>
            <c:strRef>
              <c:f>Sheet1!$B$1</c:f>
              <c:strCache>
                <c:ptCount val="1"/>
                <c:pt idx="0">
                  <c:v>Series 1</c:v>
                </c:pt>
              </c:strCache>
            </c:strRef>
          </c:tx>
          <c:spPr>
            <a:solidFill>
              <a:srgbClr val="006AFF"/>
            </a:solidFill>
            <a:ln>
              <a:noFill/>
            </a:ln>
            <a:effectLst/>
          </c:spPr>
          <c:invertIfNegative val="0"/>
          <c:dPt>
            <c:idx val="0"/>
            <c:invertIfNegative val="0"/>
            <c:bubble3D val="0"/>
            <c:spPr>
              <a:solidFill>
                <a:srgbClr val="006AFF"/>
              </a:solidFill>
              <a:ln>
                <a:noFill/>
              </a:ln>
              <a:effectLst/>
            </c:spPr>
            <c:extLst>
              <c:ext xmlns:c16="http://schemas.microsoft.com/office/drawing/2014/chart" uri="{C3380CC4-5D6E-409C-BE32-E72D297353CC}">
                <c16:uniqueId val="{00000001-BFCC-4DAF-BBFA-4E302B3E1247}"/>
              </c:ext>
            </c:extLst>
          </c:dPt>
          <c:dPt>
            <c:idx val="1"/>
            <c:invertIfNegative val="0"/>
            <c:bubble3D val="0"/>
            <c:spPr>
              <a:solidFill>
                <a:srgbClr val="006AFF"/>
              </a:solidFill>
              <a:ln>
                <a:noFill/>
              </a:ln>
              <a:effectLst/>
            </c:spPr>
            <c:extLst>
              <c:ext xmlns:c16="http://schemas.microsoft.com/office/drawing/2014/chart" uri="{C3380CC4-5D6E-409C-BE32-E72D297353CC}">
                <c16:uniqueId val="{00000003-BFCC-4DAF-BBFA-4E302B3E1247}"/>
              </c:ext>
            </c:extLst>
          </c:dPt>
          <c:dPt>
            <c:idx val="2"/>
            <c:invertIfNegative val="0"/>
            <c:bubble3D val="0"/>
            <c:spPr>
              <a:solidFill>
                <a:srgbClr val="006AFF"/>
              </a:solidFill>
              <a:ln>
                <a:noFill/>
              </a:ln>
              <a:effectLst/>
            </c:spPr>
            <c:extLst>
              <c:ext xmlns:c16="http://schemas.microsoft.com/office/drawing/2014/chart" uri="{C3380CC4-5D6E-409C-BE32-E72D297353CC}">
                <c16:uniqueId val="{00000005-BFCC-4DAF-BBFA-4E302B3E1247}"/>
              </c:ext>
            </c:extLst>
          </c:dPt>
          <c:dPt>
            <c:idx val="3"/>
            <c:invertIfNegative val="0"/>
            <c:bubble3D val="0"/>
            <c:spPr>
              <a:solidFill>
                <a:srgbClr val="006AFF"/>
              </a:solidFill>
              <a:ln>
                <a:noFill/>
              </a:ln>
              <a:effectLst/>
            </c:spPr>
            <c:extLst>
              <c:ext xmlns:c16="http://schemas.microsoft.com/office/drawing/2014/chart" uri="{C3380CC4-5D6E-409C-BE32-E72D297353CC}">
                <c16:uniqueId val="{00000007-BFCC-4DAF-BBFA-4E302B3E1247}"/>
              </c:ext>
            </c:extLst>
          </c:dPt>
          <c:dPt>
            <c:idx val="4"/>
            <c:invertIfNegative val="0"/>
            <c:bubble3D val="0"/>
            <c:spPr>
              <a:solidFill>
                <a:srgbClr val="006AFF"/>
              </a:solidFill>
              <a:ln>
                <a:noFill/>
              </a:ln>
              <a:effectLst/>
            </c:spPr>
            <c:extLst>
              <c:ext xmlns:c16="http://schemas.microsoft.com/office/drawing/2014/chart" uri="{C3380CC4-5D6E-409C-BE32-E72D297353CC}">
                <c16:uniqueId val="{00000009-BFCC-4DAF-BBFA-4E302B3E1247}"/>
              </c:ext>
            </c:extLst>
          </c:dPt>
          <c:dLbls>
            <c:dLbl>
              <c:idx val="4"/>
              <c:tx>
                <c:rich>
                  <a:bodyPr/>
                  <a:lstStyle/>
                  <a:p>
                    <a:fld id="{DB7CDFC1-8329-4963-909A-1C8928B59D9C}"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FCC-4DAF-BBFA-4E302B3E124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Extremely low priority</c:v>
                </c:pt>
                <c:pt idx="1">
                  <c:v>Low priority</c:v>
                </c:pt>
                <c:pt idx="2">
                  <c:v>Somewhat low priority</c:v>
                </c:pt>
                <c:pt idx="3">
                  <c:v>Neutral - neither high nor low priority</c:v>
                </c:pt>
                <c:pt idx="4">
                  <c:v>Somewhat high priority</c:v>
                </c:pt>
                <c:pt idx="5">
                  <c:v>High priority</c:v>
                </c:pt>
                <c:pt idx="6">
                  <c:v>Extremely high priority</c:v>
                </c:pt>
              </c:strCache>
            </c:strRef>
          </c:cat>
          <c:val>
            <c:numRef>
              <c:f>Sheet1!$B$2:$B$8</c:f>
              <c:numCache>
                <c:formatCode>0.0%\ \ \ \ \ \ \ \ </c:formatCode>
                <c:ptCount val="7"/>
                <c:pt idx="0">
                  <c:v>8.8578677268230002E-2</c:v>
                </c:pt>
                <c:pt idx="1">
                  <c:v>8.3632412198169997E-2</c:v>
                </c:pt>
                <c:pt idx="2">
                  <c:v>9.9159857093310003E-2</c:v>
                </c:pt>
                <c:pt idx="3">
                  <c:v>0.1844162690267</c:v>
                </c:pt>
                <c:pt idx="4">
                  <c:v>0.2089446502732</c:v>
                </c:pt>
                <c:pt idx="5">
                  <c:v>0.1969751324074</c:v>
                </c:pt>
                <c:pt idx="6">
                  <c:v>0.13829300173299999</c:v>
                </c:pt>
              </c:numCache>
            </c:numRef>
          </c:val>
          <c:extLst>
            <c:ext xmlns:c16="http://schemas.microsoft.com/office/drawing/2014/chart" uri="{C3380CC4-5D6E-409C-BE32-E72D297353CC}">
              <c16:uniqueId val="{0000000A-BFCC-4DAF-BBFA-4E302B3E1247}"/>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Extremely low priority</c:v>
                </c:pt>
                <c:pt idx="1">
                  <c:v>Low priority</c:v>
                </c:pt>
                <c:pt idx="2">
                  <c:v>Somewhat low priority</c:v>
                </c:pt>
                <c:pt idx="3">
                  <c:v>Neutral - neither high nor low priority</c:v>
                </c:pt>
                <c:pt idx="4">
                  <c:v>Somewhat high priority</c:v>
                </c:pt>
                <c:pt idx="5">
                  <c:v>High priority</c:v>
                </c:pt>
                <c:pt idx="6">
                  <c:v>Extremely high priority</c:v>
                </c:pt>
              </c:strCache>
            </c:strRef>
          </c:cat>
          <c:val>
            <c:numRef>
              <c:f>Sheet1!$C$2:$C$8</c:f>
              <c:numCache>
                <c:formatCode>General</c:formatCode>
                <c:ptCount val="7"/>
              </c:numCache>
            </c:numRef>
          </c:val>
          <c:extLst>
            <c:ext xmlns:c16="http://schemas.microsoft.com/office/drawing/2014/chart" uri="{C3380CC4-5D6E-409C-BE32-E72D297353CC}">
              <c16:uniqueId val="{0000000B-BFCC-4DAF-BBFA-4E302B3E1247}"/>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Extremely low priority</c:v>
                </c:pt>
                <c:pt idx="1">
                  <c:v>Low priority</c:v>
                </c:pt>
                <c:pt idx="2">
                  <c:v>Somewhat low priority</c:v>
                </c:pt>
                <c:pt idx="3">
                  <c:v>Neutral - neither high nor low priority</c:v>
                </c:pt>
                <c:pt idx="4">
                  <c:v>Somewhat high priority</c:v>
                </c:pt>
                <c:pt idx="5">
                  <c:v>High priority</c:v>
                </c:pt>
                <c:pt idx="6">
                  <c:v>Extremely high priority</c:v>
                </c:pt>
              </c:strCache>
            </c:strRef>
          </c:cat>
          <c:val>
            <c:numRef>
              <c:f>Sheet1!$D$2:$D$8</c:f>
              <c:numCache>
                <c:formatCode>General</c:formatCode>
                <c:ptCount val="7"/>
              </c:numCache>
            </c:numRef>
          </c:val>
          <c:extLst>
            <c:ext xmlns:c16="http://schemas.microsoft.com/office/drawing/2014/chart" uri="{C3380CC4-5D6E-409C-BE32-E72D297353CC}">
              <c16:uniqueId val="{0000000C-BFCC-4DAF-BBFA-4E302B3E1247}"/>
            </c:ext>
          </c:extLst>
        </c:ser>
        <c:dLbls>
          <c:dLblPos val="outEnd"/>
          <c:showLegendKey val="0"/>
          <c:showVal val="1"/>
          <c:showCatName val="0"/>
          <c:showSerName val="0"/>
          <c:showPercent val="0"/>
          <c:showBubbleSize val="0"/>
        </c:dLbls>
        <c:gapWidth val="102"/>
        <c:overlap val="100"/>
        <c:axId val="872996944"/>
        <c:axId val="873006456"/>
      </c:barChart>
      <c:catAx>
        <c:axId val="872996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73006456"/>
        <c:crosses val="autoZero"/>
        <c:auto val="1"/>
        <c:lblAlgn val="ctr"/>
        <c:lblOffset val="100"/>
        <c:noMultiLvlLbl val="0"/>
      </c:catAx>
      <c:valAx>
        <c:axId val="873006456"/>
        <c:scaling>
          <c:orientation val="minMax"/>
          <c:max val="0.30000000000000004"/>
        </c:scaling>
        <c:delete val="0"/>
        <c:axPos val="b"/>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chemeClr val="accent6">
                    <a:lumMod val="75000"/>
                  </a:schemeClr>
                </a:solidFill>
                <a:latin typeface="GT America Regular" pitchFamily="50" charset="0"/>
                <a:ea typeface="GT America Regular" pitchFamily="50" charset="0"/>
                <a:cs typeface="GT America Regular" pitchFamily="50" charset="0"/>
              </a:defRPr>
            </a:pPr>
            <a:endParaRPr lang="en-US"/>
          </a:p>
        </c:txPr>
        <c:crossAx val="87299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185051795206442E-2"/>
          <c:y val="2.4953953471782305E-2"/>
          <c:w val="0.87339996988111335"/>
          <c:h val="0.75065825351966675"/>
        </c:manualLayout>
      </c:layout>
      <c:lineChart>
        <c:grouping val="standard"/>
        <c:varyColors val="0"/>
        <c:ser>
          <c:idx val="0"/>
          <c:order val="0"/>
          <c:tx>
            <c:strRef>
              <c:f>Sheet1!$B$1</c:f>
              <c:strCache>
                <c:ptCount val="1"/>
                <c:pt idx="0">
                  <c:v> 2</c:v>
                </c:pt>
              </c:strCache>
            </c:strRef>
          </c:tx>
          <c:spPr>
            <a:ln w="57150" cap="rnd">
              <a:solidFill>
                <a:srgbClr val="006AFF"/>
              </a:solidFill>
              <a:round/>
            </a:ln>
            <a:effectLst/>
          </c:spPr>
          <c:marker>
            <c:symbol val="circle"/>
            <c:size val="6"/>
            <c:spPr>
              <a:solidFill>
                <a:srgbClr val="006AFF"/>
              </a:solidFill>
              <a:ln w="57150">
                <a:solidFill>
                  <a:srgbClr val="006AFF"/>
                </a:solidFill>
                <a:headEnd type="triangle"/>
              </a:ln>
              <a:effectLst/>
            </c:spPr>
          </c:marker>
          <c:dPt>
            <c:idx val="1"/>
            <c:marker>
              <c:symbol val="circle"/>
              <c:size val="6"/>
              <c:spPr>
                <a:solidFill>
                  <a:srgbClr val="006AFF"/>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1-4322-41D6-8FBC-D7E2E18BB50E}"/>
              </c:ext>
            </c:extLst>
          </c:dPt>
          <c:dPt>
            <c:idx val="2"/>
            <c:marker>
              <c:symbol val="circle"/>
              <c:size val="6"/>
              <c:spPr>
                <a:solidFill>
                  <a:srgbClr val="006AFF"/>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3-4322-41D6-8FBC-D7E2E18BB50E}"/>
              </c:ext>
            </c:extLst>
          </c:dPt>
          <c:dPt>
            <c:idx val="3"/>
            <c:marker>
              <c:symbol val="circle"/>
              <c:size val="6"/>
              <c:spPr>
                <a:solidFill>
                  <a:srgbClr val="006AFF"/>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5-4322-41D6-8FBC-D7E2E18BB50E}"/>
              </c:ext>
            </c:extLst>
          </c:dPt>
          <c:dLbls>
            <c:dLbl>
              <c:idx val="0"/>
              <c:layout>
                <c:manualLayout>
                  <c:x val="-2.576847516018561E-2"/>
                  <c:y val="4.19095095319187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22-41D6-8FBC-D7E2E18BB50E}"/>
                </c:ext>
              </c:extLst>
            </c:dLbl>
            <c:dLbl>
              <c:idx val="3"/>
              <c:layout>
                <c:manualLayout>
                  <c:x val="-2.6072500227452888E-2"/>
                  <c:y val="3.8960212590896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22-41D6-8FBC-D7E2E18BB50E}"/>
                </c:ext>
              </c:extLst>
            </c:dLbl>
            <c:dLbl>
              <c:idx val="6"/>
              <c:layout>
                <c:manualLayout>
                  <c:x val="-2.9345384055835481E-2"/>
                  <c:y val="4.48588064729403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22-41D6-8FBC-D7E2E18BB50E}"/>
                </c:ext>
              </c:extLst>
            </c:dLbl>
            <c:dLbl>
              <c:idx val="11"/>
              <c:layout>
                <c:manualLayout>
                  <c:x val="-2.5530705269376047E-2"/>
                  <c:y val="3.30616187088534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322-41D6-8FBC-D7E2E18BB50E}"/>
                </c:ext>
              </c:extLst>
            </c:dLbl>
            <c:dLbl>
              <c:idx val="14"/>
              <c:layout>
                <c:manualLayout>
                  <c:x val="-2.3562552156362378E-2"/>
                  <c:y val="4.19095095319187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22-41D6-8FBC-D7E2E18BB50E}"/>
                </c:ext>
              </c:extLst>
            </c:dLbl>
            <c:dLbl>
              <c:idx val="16"/>
              <c:layout>
                <c:manualLayout>
                  <c:x val="-2.5901159639714785E-2"/>
                  <c:y val="4.780810341396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322-41D6-8FBC-D7E2E18BB50E}"/>
                </c:ext>
              </c:extLst>
            </c:dLbl>
            <c:spPr>
              <a:noFill/>
              <a:ln>
                <a:noFill/>
              </a:ln>
              <a:effectLst/>
            </c:spPr>
            <c:txPr>
              <a:bodyPr rot="0" spcFirstLastPara="1" vertOverflow="ellipsis" vert="horz" wrap="square" anchor="ctr" anchorCtr="0"/>
              <a:lstStyle/>
              <a:p>
                <a:pPr algn="ctr">
                  <a:defRPr lang="en-US" sz="1000" b="0" i="0" u="none" strike="noStrike" kern="1200" baseline="0">
                    <a:solidFill>
                      <a:srgbClr val="006AFF"/>
                    </a:solidFill>
                    <a:latin typeface="GT America Medium" pitchFamily="50" charset="0"/>
                    <a:ea typeface="GT America Medium" pitchFamily="50" charset="0"/>
                    <a:cs typeface="GT America Medium" pitchFamily="50"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Sheet1!$A$2:$A$23</c:f>
              <c:strCache>
                <c:ptCount val="22"/>
                <c:pt idx="0">
                  <c:v>January 2022</c:v>
                </c:pt>
                <c:pt idx="1">
                  <c:v>February 2022</c:v>
                </c:pt>
                <c:pt idx="2">
                  <c:v>March 2022</c:v>
                </c:pt>
                <c:pt idx="3">
                  <c:v>April 2022</c:v>
                </c:pt>
                <c:pt idx="4">
                  <c:v>May 2022</c:v>
                </c:pt>
                <c:pt idx="5">
                  <c:v>June 2022</c:v>
                </c:pt>
                <c:pt idx="6">
                  <c:v>July 2022</c:v>
                </c:pt>
                <c:pt idx="7">
                  <c:v>August 2022</c:v>
                </c:pt>
                <c:pt idx="8">
                  <c:v>September 2022</c:v>
                </c:pt>
                <c:pt idx="9">
                  <c:v>October 2022</c:v>
                </c:pt>
                <c:pt idx="10">
                  <c:v>November 2022</c:v>
                </c:pt>
                <c:pt idx="11">
                  <c:v>December 2022</c:v>
                </c:pt>
                <c:pt idx="12">
                  <c:v>January 2023</c:v>
                </c:pt>
                <c:pt idx="13">
                  <c:v>February 2023</c:v>
                </c:pt>
                <c:pt idx="14">
                  <c:v>March 2023</c:v>
                </c:pt>
                <c:pt idx="15">
                  <c:v>April 2023</c:v>
                </c:pt>
                <c:pt idx="16">
                  <c:v>May 2023</c:v>
                </c:pt>
                <c:pt idx="17">
                  <c:v>June 2023</c:v>
                </c:pt>
                <c:pt idx="18">
                  <c:v>July 2023</c:v>
                </c:pt>
                <c:pt idx="19">
                  <c:v>August 2023</c:v>
                </c:pt>
                <c:pt idx="20">
                  <c:v>September 2023</c:v>
                </c:pt>
                <c:pt idx="21">
                  <c:v>October 2023</c:v>
                </c:pt>
              </c:strCache>
            </c:strRef>
          </c:cat>
          <c:val>
            <c:numRef>
              <c:f>Sheet1!$B$2:$B$23</c:f>
              <c:numCache>
                <c:formatCode>0.0%</c:formatCode>
                <c:ptCount val="22"/>
                <c:pt idx="0">
                  <c:v>0.5886787510989</c:v>
                </c:pt>
                <c:pt idx="1">
                  <c:v>0.61243663628150002</c:v>
                </c:pt>
                <c:pt idx="2">
                  <c:v>0.61267052066399996</c:v>
                </c:pt>
                <c:pt idx="3">
                  <c:v>0.60579610163499997</c:v>
                </c:pt>
                <c:pt idx="4">
                  <c:v>0.61680915033420003</c:v>
                </c:pt>
                <c:pt idx="5">
                  <c:v>0.61816978875609996</c:v>
                </c:pt>
                <c:pt idx="6">
                  <c:v>0.55989290143329995</c:v>
                </c:pt>
                <c:pt idx="7">
                  <c:v>0.55704263308299995</c:v>
                </c:pt>
                <c:pt idx="8">
                  <c:v>0.54401255576609997</c:v>
                </c:pt>
                <c:pt idx="9">
                  <c:v>0.53791206594609997</c:v>
                </c:pt>
                <c:pt idx="10">
                  <c:v>0.53663362834140005</c:v>
                </c:pt>
                <c:pt idx="11">
                  <c:v>0.53225731367679996</c:v>
                </c:pt>
                <c:pt idx="12">
                  <c:v>0.56099318925779995</c:v>
                </c:pt>
                <c:pt idx="13">
                  <c:v>0.55196455016650003</c:v>
                </c:pt>
                <c:pt idx="14">
                  <c:v>0.54475959776990002</c:v>
                </c:pt>
                <c:pt idx="15">
                  <c:v>0.57598816254060003</c:v>
                </c:pt>
                <c:pt idx="16">
                  <c:v>0.54782215635130005</c:v>
                </c:pt>
                <c:pt idx="17">
                  <c:v>0.5450316855674</c:v>
                </c:pt>
                <c:pt idx="18">
                  <c:v>0.52807087129380004</c:v>
                </c:pt>
                <c:pt idx="19">
                  <c:v>0.50814414716739997</c:v>
                </c:pt>
                <c:pt idx="20">
                  <c:v>0.51300000000000001</c:v>
                </c:pt>
                <c:pt idx="21">
                  <c:v>0.54400000000000004</c:v>
                </c:pt>
              </c:numCache>
            </c:numRef>
          </c:val>
          <c:smooth val="0"/>
          <c:extLst>
            <c:ext xmlns:c16="http://schemas.microsoft.com/office/drawing/2014/chart" uri="{C3380CC4-5D6E-409C-BE32-E72D297353CC}">
              <c16:uniqueId val="{00000026-4322-41D6-8FBC-D7E2E18BB50E}"/>
            </c:ext>
          </c:extLst>
        </c:ser>
        <c:dLbls>
          <c:showLegendKey val="0"/>
          <c:showVal val="0"/>
          <c:showCatName val="0"/>
          <c:showSerName val="0"/>
          <c:showPercent val="0"/>
          <c:showBubbleSize val="0"/>
        </c:dLbls>
        <c:marker val="1"/>
        <c:smooth val="0"/>
        <c:axId val="802391296"/>
        <c:axId val="802392936"/>
      </c:lineChart>
      <c:catAx>
        <c:axId val="8023912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02392936"/>
        <c:crosses val="autoZero"/>
        <c:auto val="1"/>
        <c:lblAlgn val="ctr"/>
        <c:lblOffset val="100"/>
        <c:noMultiLvlLbl val="0"/>
      </c:catAx>
      <c:valAx>
        <c:axId val="802392936"/>
        <c:scaling>
          <c:orientation val="minMax"/>
          <c:max val="0.70000000000000007"/>
          <c:min val="0.4"/>
        </c:scaling>
        <c:delete val="0"/>
        <c:axPos val="l"/>
        <c:majorGridlines>
          <c:spPr>
            <a:ln w="9525" cap="flat" cmpd="sng" algn="ctr">
              <a:solidFill>
                <a:schemeClr val="tx1">
                  <a:alpha val="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1100" b="0" i="0" u="none" strike="noStrike" kern="1200" baseline="0">
                <a:solidFill>
                  <a:schemeClr val="accent6">
                    <a:lumMod val="75000"/>
                  </a:schemeClr>
                </a:solidFill>
                <a:latin typeface="GT America Regular" pitchFamily="50" charset="0"/>
                <a:ea typeface="GT America Regular" pitchFamily="50" charset="0"/>
                <a:cs typeface="GT America Regular" pitchFamily="50" charset="0"/>
              </a:defRPr>
            </a:pPr>
            <a:endParaRPr lang="en-US"/>
          </a:p>
        </c:txPr>
        <c:crossAx val="802391296"/>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solidFill>
        <a:srgbClr val="0872B4">
          <a:alpha val="8000"/>
        </a:srgbClr>
      </a:solidFill>
    </a:ln>
    <a:effectLst/>
  </c:spPr>
  <c:txPr>
    <a:bodyPr/>
    <a:lstStyle/>
    <a:p>
      <a:pPr>
        <a:defRPr sz="1100" b="0">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41635173919642"/>
          <c:y val="4.6458264573215775E-4"/>
          <c:w val="0.41477757372616614"/>
          <c:h val="0.91597160565739366"/>
        </c:manualLayout>
      </c:layout>
      <c:barChart>
        <c:barDir val="bar"/>
        <c:grouping val="clustered"/>
        <c:varyColors val="0"/>
        <c:ser>
          <c:idx val="0"/>
          <c:order val="0"/>
          <c:tx>
            <c:strRef>
              <c:f>Sheet1!$B$1</c:f>
              <c:strCache>
                <c:ptCount val="1"/>
                <c:pt idx="0">
                  <c:v>Series 1</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lgn="ct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0 - I am not at all excited</c:v>
                </c:pt>
                <c:pt idx="1">
                  <c:v>1</c:v>
                </c:pt>
                <c:pt idx="2">
                  <c:v>2</c:v>
                </c:pt>
                <c:pt idx="3">
                  <c:v>3</c:v>
                </c:pt>
                <c:pt idx="4">
                  <c:v>4</c:v>
                </c:pt>
                <c:pt idx="5">
                  <c:v>5</c:v>
                </c:pt>
                <c:pt idx="6">
                  <c:v>6</c:v>
                </c:pt>
                <c:pt idx="7">
                  <c:v>7</c:v>
                </c:pt>
                <c:pt idx="8">
                  <c:v>8</c:v>
                </c:pt>
                <c:pt idx="9">
                  <c:v>9</c:v>
                </c:pt>
                <c:pt idx="10">
                  <c:v>10 - I am extremely excited</c:v>
                </c:pt>
              </c:strCache>
            </c:strRef>
          </c:cat>
          <c:val>
            <c:numRef>
              <c:f>Sheet1!$B$2:$B$12</c:f>
              <c:numCache>
                <c:formatCode>0.0%</c:formatCode>
                <c:ptCount val="11"/>
                <c:pt idx="0">
                  <c:v>2.621698337624E-2</c:v>
                </c:pt>
                <c:pt idx="1">
                  <c:v>6.2643147597709996E-3</c:v>
                </c:pt>
                <c:pt idx="2">
                  <c:v>1.182964580863E-2</c:v>
                </c:pt>
                <c:pt idx="3">
                  <c:v>1.67574700395E-2</c:v>
                </c:pt>
                <c:pt idx="4">
                  <c:v>1.369884470182E-2</c:v>
                </c:pt>
                <c:pt idx="5">
                  <c:v>6.7692663977729994E-2</c:v>
                </c:pt>
                <c:pt idx="6">
                  <c:v>5.3098622251249998E-2</c:v>
                </c:pt>
                <c:pt idx="7">
                  <c:v>0.10238845261729999</c:v>
                </c:pt>
                <c:pt idx="8">
                  <c:v>0.16297376958990001</c:v>
                </c:pt>
                <c:pt idx="9">
                  <c:v>0.13764672780010001</c:v>
                </c:pt>
                <c:pt idx="10">
                  <c:v>0.40143250507779998</c:v>
                </c:pt>
              </c:numCache>
            </c:numRef>
          </c:val>
          <c:extLst>
            <c:ext xmlns:c16="http://schemas.microsoft.com/office/drawing/2014/chart" uri="{C3380CC4-5D6E-409C-BE32-E72D297353CC}">
              <c16:uniqueId val="{00000000-99D1-4AA0-93C8-BC8A4EA4E791}"/>
            </c:ext>
          </c:extLst>
        </c:ser>
        <c:dLbls>
          <c:showLegendKey val="0"/>
          <c:showVal val="0"/>
          <c:showCatName val="0"/>
          <c:showSerName val="0"/>
          <c:showPercent val="0"/>
          <c:showBubbleSize val="0"/>
        </c:dLbls>
        <c:gapWidth val="28"/>
        <c:axId val="705260488"/>
        <c:axId val="705261144"/>
      </c:barChart>
      <c:catAx>
        <c:axId val="705260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705261144"/>
        <c:crosses val="autoZero"/>
        <c:auto val="1"/>
        <c:lblAlgn val="ctr"/>
        <c:lblOffset val="100"/>
        <c:noMultiLvlLbl val="0"/>
      </c:catAx>
      <c:valAx>
        <c:axId val="705261144"/>
        <c:scaling>
          <c:orientation val="minMax"/>
          <c:max val="0.5"/>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705260488"/>
        <c:crosses val="autoZero"/>
        <c:crossBetween val="between"/>
      </c:valAx>
      <c:spPr>
        <a:noFill/>
        <a:ln>
          <a:noFill/>
        </a:ln>
        <a:effectLst/>
      </c:spPr>
    </c:plotArea>
    <c:plotVisOnly val="1"/>
    <c:dispBlanksAs val="gap"/>
    <c:showDLblsOverMax val="0"/>
    <c:extLst/>
  </c:chart>
  <c:spPr>
    <a:solidFill>
      <a:srgbClr val="FCFFEE"/>
    </a:solidFill>
    <a:ln w="9525" cap="flat" cmpd="sng" algn="ctr">
      <a:noFill/>
      <a:round/>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880241642502588E-2"/>
          <c:y val="3.3555567880653531E-2"/>
          <c:w val="0.94541690685049717"/>
          <c:h val="0.75482497044216179"/>
        </c:manualLayout>
      </c:layout>
      <c:lineChart>
        <c:grouping val="standard"/>
        <c:varyColors val="0"/>
        <c:ser>
          <c:idx val="0"/>
          <c:order val="0"/>
          <c:tx>
            <c:strRef>
              <c:f>Sheet1!$B$1</c:f>
              <c:strCache>
                <c:ptCount val="1"/>
                <c:pt idx="0">
                  <c:v>Series 1</c:v>
                </c:pt>
              </c:strCache>
            </c:strRef>
          </c:tx>
          <c:spPr>
            <a:ln w="57150" cap="rnd">
              <a:solidFill>
                <a:srgbClr val="006AFF"/>
              </a:solidFill>
              <a:round/>
            </a:ln>
            <a:effectLst/>
          </c:spPr>
          <c:marker>
            <c:symbol val="circle"/>
            <c:size val="6"/>
            <c:spPr>
              <a:solidFill>
                <a:srgbClr val="006AFF"/>
              </a:solidFill>
              <a:ln w="57150">
                <a:solidFill>
                  <a:srgbClr val="006AFF"/>
                </a:solidFill>
                <a:headEnd type="triangle"/>
              </a:ln>
              <a:effectLst/>
            </c:spPr>
          </c:marker>
          <c:dPt>
            <c:idx val="1"/>
            <c:marker>
              <c:symbol val="circle"/>
              <c:size val="6"/>
              <c:spPr>
                <a:solidFill>
                  <a:srgbClr val="006AFF"/>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1-49EB-46B6-82E4-81B7A8C6D5DC}"/>
              </c:ext>
            </c:extLst>
          </c:dPt>
          <c:dPt>
            <c:idx val="2"/>
            <c:marker>
              <c:symbol val="circle"/>
              <c:size val="6"/>
              <c:spPr>
                <a:solidFill>
                  <a:srgbClr val="006AFF"/>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3-49EB-46B6-82E4-81B7A8C6D5DC}"/>
              </c:ext>
            </c:extLst>
          </c:dPt>
          <c:dPt>
            <c:idx val="3"/>
            <c:marker>
              <c:symbol val="circle"/>
              <c:size val="6"/>
              <c:spPr>
                <a:solidFill>
                  <a:srgbClr val="006AFF"/>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5-49EB-46B6-82E4-81B7A8C6D5DC}"/>
              </c:ext>
            </c:extLst>
          </c:dPt>
          <c:dLbls>
            <c:dLbl>
              <c:idx val="1"/>
              <c:layout>
                <c:manualLayout>
                  <c:x val="-1.8284907257430053E-2"/>
                  <c:y val="3.05283158937788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EB-46B6-82E4-81B7A8C6D5DC}"/>
                </c:ext>
              </c:extLst>
            </c:dLbl>
            <c:dLbl>
              <c:idx val="3"/>
              <c:layout>
                <c:manualLayout>
                  <c:x val="-2.0541601220320609E-2"/>
                  <c:y val="2.50816939680377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9EB-46B6-82E4-81B7A8C6D5DC}"/>
                </c:ext>
              </c:extLst>
            </c:dLbl>
            <c:dLbl>
              <c:idx val="5"/>
              <c:layout>
                <c:manualLayout>
                  <c:x val="-1.6186181871941877E-2"/>
                  <c:y val="3.32516268566494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C7-4648-AEED-69F2F7461221}"/>
                </c:ext>
              </c:extLst>
            </c:dLbl>
            <c:dLbl>
              <c:idx val="8"/>
              <c:layout>
                <c:manualLayout>
                  <c:x val="-2.4180475812372086E-2"/>
                  <c:y val="2.78050049309082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C7-4648-AEED-69F2F7461221}"/>
                </c:ext>
              </c:extLst>
            </c:dLbl>
            <c:dLbl>
              <c:idx val="11"/>
              <c:layout>
                <c:manualLayout>
                  <c:x val="-1.9514805467205396E-2"/>
                  <c:y val="3.59749378195199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C7-4648-AEED-69F2F7461221}"/>
                </c:ext>
              </c:extLst>
            </c:dLbl>
            <c:dLbl>
              <c:idx val="14"/>
              <c:layout>
                <c:manualLayout>
                  <c:x val="-1.9435821178504224E-2"/>
                  <c:y val="4.1421559745261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C7-4648-AEED-69F2F7461221}"/>
                </c:ext>
              </c:extLst>
            </c:dLbl>
            <c:dLbl>
              <c:idx val="17"/>
              <c:layout>
                <c:manualLayout>
                  <c:x val="-1.9514805467205437E-2"/>
                  <c:y val="3.59749378195199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6C7-4648-AEED-69F2F7461221}"/>
                </c:ext>
              </c:extLst>
            </c:dLbl>
            <c:dLbl>
              <c:idx val="19"/>
              <c:layout>
                <c:manualLayout>
                  <c:x val="-1.6282046942255199E-2"/>
                  <c:y val="3.0528315893778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6C7-4648-AEED-69F2F7461221}"/>
                </c:ext>
              </c:extLst>
            </c:dLbl>
            <c:dLbl>
              <c:idx val="21"/>
              <c:layout>
                <c:manualLayout>
                  <c:x val="-2.1991482668368249E-2"/>
                  <c:y val="3.8698248782390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6C7-4648-AEED-69F2F7461221}"/>
                </c:ext>
              </c:extLst>
            </c:dLbl>
            <c:dLbl>
              <c:idx val="23"/>
              <c:layout>
                <c:manualLayout>
                  <c:x val="-1.9176301372771813E-2"/>
                  <c:y val="3.59749378195199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6C7-4648-AEED-69F2F7461221}"/>
                </c:ext>
              </c:extLst>
            </c:dLbl>
            <c:dLbl>
              <c:idx val="26"/>
              <c:layout>
                <c:manualLayout>
                  <c:x val="-1.9007049325555025E-2"/>
                  <c:y val="3.8698248782390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6C7-4648-AEED-69F2F7461221}"/>
                </c:ext>
              </c:extLst>
            </c:dLbl>
            <c:dLbl>
              <c:idx val="29"/>
              <c:layout>
                <c:manualLayout>
                  <c:x val="-3.0290519140007691E-2"/>
                  <c:y val="-3.7554458177984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6C7-4648-AEED-69F2F7461221}"/>
                </c:ext>
              </c:extLst>
            </c:dLbl>
            <c:dLbl>
              <c:idx val="32"/>
              <c:layout>
                <c:manualLayout>
                  <c:x val="-1.8990079697723924E-2"/>
                  <c:y val="3.32516268566494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6C7-4648-AEED-69F2F7461221}"/>
                </c:ext>
              </c:extLst>
            </c:dLbl>
            <c:dLbl>
              <c:idx val="34"/>
              <c:layout>
                <c:manualLayout>
                  <c:x val="-1.4476691771942855E-2"/>
                  <c:y val="4.14215597452610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6C7-4648-AEED-69F2F7461221}"/>
                </c:ext>
              </c:extLst>
            </c:dLbl>
            <c:dLbl>
              <c:idx val="36"/>
              <c:layout>
                <c:manualLayout>
                  <c:x val="-1.576300733079046E-2"/>
                  <c:y val="4.4144870708131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6C7-4648-AEED-69F2F7461221}"/>
                </c:ext>
              </c:extLst>
            </c:dLbl>
            <c:dLbl>
              <c:idx val="38"/>
              <c:layout>
                <c:manualLayout>
                  <c:x val="-1.7861732716278573E-2"/>
                  <c:y val="4.14215597452610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6C7-4648-AEED-69F2F7461221}"/>
                </c:ext>
              </c:extLst>
            </c:dLbl>
            <c:dLbl>
              <c:idx val="39"/>
              <c:layout>
                <c:manualLayout>
                  <c:x val="-1.7878702344109758E-2"/>
                  <c:y val="-4.5724391066596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6C7-4648-AEED-69F2F7461221}"/>
                </c:ext>
              </c:extLst>
            </c:dLbl>
            <c:dLbl>
              <c:idx val="42"/>
              <c:layout>
                <c:manualLayout>
                  <c:x val="-1.7427363551531651E-2"/>
                  <c:y val="2.50816939680377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6C7-4648-AEED-69F2F7461221}"/>
                </c:ext>
              </c:extLst>
            </c:dLbl>
            <c:dLbl>
              <c:idx val="46"/>
              <c:layout>
                <c:manualLayout>
                  <c:x val="-1.7427363551531651E-2"/>
                  <c:y val="4.4144870708131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6C7-4648-AEED-69F2F7461221}"/>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rgbClr val="006AFF"/>
                    </a:solidFill>
                    <a:latin typeface="GT America Medium" pitchFamily="50" charset="0"/>
                    <a:ea typeface="GT America Medium" pitchFamily="50" charset="0"/>
                    <a:cs typeface="GT America Medium" pitchFamily="50"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Sheet1!$A$13:$A$63</c:f>
              <c:strCache>
                <c:ptCount val="51"/>
                <c:pt idx="0">
                  <c:v>March 19-21</c:v>
                </c:pt>
                <c:pt idx="1">
                  <c:v>March 26-28</c:v>
                </c:pt>
                <c:pt idx="2">
                  <c:v>April 2-4</c:v>
                </c:pt>
                <c:pt idx="3">
                  <c:v>April 9-11</c:v>
                </c:pt>
                <c:pt idx="4">
                  <c:v>April 16-18</c:v>
                </c:pt>
                <c:pt idx="5">
                  <c:v>April 23-25</c:v>
                </c:pt>
                <c:pt idx="6">
                  <c:v>April 30 - May 2</c:v>
                </c:pt>
                <c:pt idx="7">
                  <c:v>May 6-8</c:v>
                </c:pt>
                <c:pt idx="8">
                  <c:v>May 13-15</c:v>
                </c:pt>
                <c:pt idx="9">
                  <c:v>May 20-22</c:v>
                </c:pt>
                <c:pt idx="10">
                  <c:v>May 26-28</c:v>
                </c:pt>
                <c:pt idx="11">
                  <c:v>June 2-4</c:v>
                </c:pt>
                <c:pt idx="12">
                  <c:v>June 9-11</c:v>
                </c:pt>
                <c:pt idx="13">
                  <c:v>June 16-18</c:v>
                </c:pt>
                <c:pt idx="14">
                  <c:v>June 23-25</c:v>
                </c:pt>
                <c:pt idx="15">
                  <c:v>July 7-9</c:v>
                </c:pt>
                <c:pt idx="16">
                  <c:v>July 21-23</c:v>
                </c:pt>
                <c:pt idx="17">
                  <c:v>August 4-6</c:v>
                </c:pt>
                <c:pt idx="18">
                  <c:v>Aug 18-20</c:v>
                </c:pt>
                <c:pt idx="19">
                  <c:v>Sept 1-3</c:v>
                </c:pt>
                <c:pt idx="20">
                  <c:v>Sept 15-17</c:v>
                </c:pt>
                <c:pt idx="21">
                  <c:v>Sept 29-Oct 1</c:v>
                </c:pt>
                <c:pt idx="22">
                  <c:v>Oct 13-15</c:v>
                </c:pt>
                <c:pt idx="23">
                  <c:v>Oct 27-29</c:v>
                </c:pt>
                <c:pt idx="24">
                  <c:v>Nov 10-12</c:v>
                </c:pt>
                <c:pt idx="25">
                  <c:v>Nov 24-26</c:v>
                </c:pt>
                <c:pt idx="26">
                  <c:v>Dec 8-10</c:v>
                </c:pt>
                <c:pt idx="27">
                  <c:v>Dec 26-28</c:v>
                </c:pt>
                <c:pt idx="28">
                  <c:v>January 2022</c:v>
                </c:pt>
                <c:pt idx="29">
                  <c:v>February 2022</c:v>
                </c:pt>
                <c:pt idx="30">
                  <c:v>March 2022</c:v>
                </c:pt>
                <c:pt idx="31">
                  <c:v>April 2022</c:v>
                </c:pt>
                <c:pt idx="32">
                  <c:v>May 2022</c:v>
                </c:pt>
                <c:pt idx="33">
                  <c:v>June 2022</c:v>
                </c:pt>
                <c:pt idx="34">
                  <c:v>July 2022</c:v>
                </c:pt>
                <c:pt idx="35">
                  <c:v>August 2022</c:v>
                </c:pt>
                <c:pt idx="36">
                  <c:v>September 2022</c:v>
                </c:pt>
                <c:pt idx="37">
                  <c:v>October 2022</c:v>
                </c:pt>
                <c:pt idx="38">
                  <c:v>November 2022</c:v>
                </c:pt>
                <c:pt idx="39">
                  <c:v>December 2022</c:v>
                </c:pt>
                <c:pt idx="40">
                  <c:v>January 2023</c:v>
                </c:pt>
                <c:pt idx="41">
                  <c:v>February 2023</c:v>
                </c:pt>
                <c:pt idx="42">
                  <c:v>March 2023</c:v>
                </c:pt>
                <c:pt idx="43">
                  <c:v>April 2023</c:v>
                </c:pt>
                <c:pt idx="44">
                  <c:v>May 2023</c:v>
                </c:pt>
                <c:pt idx="45">
                  <c:v>June 2023</c:v>
                </c:pt>
                <c:pt idx="46">
                  <c:v>July 2023</c:v>
                </c:pt>
                <c:pt idx="47">
                  <c:v>August 2023</c:v>
                </c:pt>
                <c:pt idx="48">
                  <c:v>Sept 2023</c:v>
                </c:pt>
                <c:pt idx="49">
                  <c:v>Oct 2023</c:v>
                </c:pt>
                <c:pt idx="50">
                  <c:v>Nov 2023</c:v>
                </c:pt>
              </c:strCache>
            </c:strRef>
          </c:cat>
          <c:val>
            <c:numRef>
              <c:f>Sheet1!$B$13:$B$63</c:f>
              <c:numCache>
                <c:formatCode>General</c:formatCode>
                <c:ptCount val="51"/>
                <c:pt idx="0">
                  <c:v>6.4</c:v>
                </c:pt>
                <c:pt idx="1">
                  <c:v>6.3</c:v>
                </c:pt>
                <c:pt idx="2">
                  <c:v>6.6</c:v>
                </c:pt>
                <c:pt idx="3">
                  <c:v>6.3</c:v>
                </c:pt>
                <c:pt idx="4">
                  <c:v>6.5</c:v>
                </c:pt>
                <c:pt idx="5">
                  <c:v>6.4</c:v>
                </c:pt>
                <c:pt idx="6" formatCode="_(* #,##0.0_);_(* \(#,##0.0\);_(* &quot;-&quot;??_);_(@_)">
                  <c:v>6.9815141270919998</c:v>
                </c:pt>
                <c:pt idx="7">
                  <c:v>7.1</c:v>
                </c:pt>
                <c:pt idx="8" formatCode="_(* #,##0.0_);_(* \(#,##0.0\);_(* &quot;-&quot;??_);_(@_)">
                  <c:v>6.9815141270919998</c:v>
                </c:pt>
                <c:pt idx="9" formatCode="_(* #,##0.0_);_(* \(#,##0.0\);_(* &quot;-&quot;??_);_(@_)">
                  <c:v>7.1</c:v>
                </c:pt>
                <c:pt idx="10" formatCode="_(* #,##0.0_);_(* \(#,##0.0\);_(* &quot;-&quot;??_);_(@_)">
                  <c:v>7.1</c:v>
                </c:pt>
                <c:pt idx="11">
                  <c:v>6.8</c:v>
                </c:pt>
                <c:pt idx="12" formatCode="_(* #,##0.0_);_(* \(#,##0.0\);_(* &quot;-&quot;??_);_(@_)">
                  <c:v>6.9815141270919998</c:v>
                </c:pt>
                <c:pt idx="13">
                  <c:v>7.1</c:v>
                </c:pt>
                <c:pt idx="14">
                  <c:v>6.9</c:v>
                </c:pt>
                <c:pt idx="15">
                  <c:v>7.4</c:v>
                </c:pt>
                <c:pt idx="16">
                  <c:v>7.3</c:v>
                </c:pt>
                <c:pt idx="17">
                  <c:v>6.8</c:v>
                </c:pt>
                <c:pt idx="18" formatCode="_(* #,##0.0_);_(* \(#,##0.0\);_(* &quot;-&quot;??_);_(@_)">
                  <c:v>6.9292231612170001</c:v>
                </c:pt>
                <c:pt idx="19" formatCode="_(* #,##0.0_);_(* \(#,##0.0\);_(* &quot;-&quot;??_);_(@_)">
                  <c:v>6.9686249084160004</c:v>
                </c:pt>
                <c:pt idx="20" formatCode="_(* #,##0.0_);_(* \(#,##0.0\);_(* &quot;-&quot;??_);_(@_)">
                  <c:v>7.0525192140230004</c:v>
                </c:pt>
                <c:pt idx="21" formatCode="_(* #,##0.0_);_(* \(#,##0.0\);_(* &quot;-&quot;??_);_(@_)">
                  <c:v>6.5652386579910003</c:v>
                </c:pt>
                <c:pt idx="22" formatCode="_(* #,##0.0_);_(* \(#,##0.0\);_(* &quot;-&quot;??_);_(@_)">
                  <c:v>7.2937387554250002</c:v>
                </c:pt>
                <c:pt idx="23" formatCode="_(* #,##0.0_);_(* \(#,##0.0\);_(* &quot;-&quot;??_);_(@_)">
                  <c:v>7.2</c:v>
                </c:pt>
                <c:pt idx="24" formatCode="_(* #,##0.0_);_(* \(#,##0.0\);_(* &quot;-&quot;??_);_(@_)">
                  <c:v>7.2</c:v>
                </c:pt>
                <c:pt idx="25" formatCode="_(* #,##0.0_);_(* \(#,##0.0\);_(* &quot;-&quot;??_);_(@_)">
                  <c:v>6.9815141270919998</c:v>
                </c:pt>
                <c:pt idx="26">
                  <c:v>6.7</c:v>
                </c:pt>
                <c:pt idx="27">
                  <c:v>6.9</c:v>
                </c:pt>
                <c:pt idx="28" formatCode="0.0">
                  <c:v>7.2</c:v>
                </c:pt>
                <c:pt idx="29" formatCode="0.0">
                  <c:v>7.5729706946339999</c:v>
                </c:pt>
                <c:pt idx="30">
                  <c:v>7.6</c:v>
                </c:pt>
                <c:pt idx="31">
                  <c:v>7.8</c:v>
                </c:pt>
                <c:pt idx="32">
                  <c:v>7.3</c:v>
                </c:pt>
                <c:pt idx="33">
                  <c:v>7.5</c:v>
                </c:pt>
                <c:pt idx="34" formatCode="0.0">
                  <c:v>7.2821098719129997</c:v>
                </c:pt>
                <c:pt idx="35" formatCode="0.0">
                  <c:v>7.5956289957510004</c:v>
                </c:pt>
                <c:pt idx="36" formatCode="0.0">
                  <c:v>7.4</c:v>
                </c:pt>
                <c:pt idx="37" formatCode="0.0">
                  <c:v>7.7</c:v>
                </c:pt>
                <c:pt idx="38" formatCode="0.0">
                  <c:v>7.3448123192440002</c:v>
                </c:pt>
                <c:pt idx="39" formatCode="0.0">
                  <c:v>7.6</c:v>
                </c:pt>
                <c:pt idx="40" formatCode="0.0">
                  <c:v>8.0399999999999991</c:v>
                </c:pt>
                <c:pt idx="41" formatCode="0.0">
                  <c:v>8.1999999999999993</c:v>
                </c:pt>
                <c:pt idx="42" formatCode="0.0">
                  <c:v>8.1</c:v>
                </c:pt>
                <c:pt idx="43">
                  <c:v>8.3000000000000007</c:v>
                </c:pt>
                <c:pt idx="44">
                  <c:v>8.3000000000000007</c:v>
                </c:pt>
                <c:pt idx="45">
                  <c:v>8.1999999999999993</c:v>
                </c:pt>
                <c:pt idx="46">
                  <c:v>8.1</c:v>
                </c:pt>
                <c:pt idx="47">
                  <c:v>8.1999999999999993</c:v>
                </c:pt>
                <c:pt idx="48">
                  <c:v>8.1</c:v>
                </c:pt>
                <c:pt idx="49">
                  <c:v>8.1</c:v>
                </c:pt>
                <c:pt idx="50">
                  <c:v>8.1</c:v>
                </c:pt>
              </c:numCache>
            </c:numRef>
          </c:val>
          <c:smooth val="0"/>
          <c:extLst>
            <c:ext xmlns:c16="http://schemas.microsoft.com/office/drawing/2014/chart" uri="{C3380CC4-5D6E-409C-BE32-E72D297353CC}">
              <c16:uniqueId val="{00000007-49EB-46B6-82E4-81B7A8C6D5DC}"/>
            </c:ext>
          </c:extLst>
        </c:ser>
        <c:dLbls>
          <c:showLegendKey val="0"/>
          <c:showVal val="0"/>
          <c:showCatName val="0"/>
          <c:showSerName val="0"/>
          <c:showPercent val="0"/>
          <c:showBubbleSize val="0"/>
        </c:dLbls>
        <c:marker val="1"/>
        <c:smooth val="0"/>
        <c:axId val="802391296"/>
        <c:axId val="802392936"/>
      </c:lineChart>
      <c:catAx>
        <c:axId val="80239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GT America Medium" pitchFamily="50" charset="0"/>
                <a:ea typeface="GT America Medium" pitchFamily="50" charset="0"/>
                <a:cs typeface="GT America Medium" pitchFamily="50" charset="0"/>
              </a:defRPr>
            </a:pPr>
            <a:endParaRPr lang="en-US"/>
          </a:p>
        </c:txPr>
        <c:crossAx val="802392936"/>
        <c:crosses val="autoZero"/>
        <c:auto val="1"/>
        <c:lblAlgn val="ctr"/>
        <c:lblOffset val="100"/>
        <c:noMultiLvlLbl val="0"/>
      </c:catAx>
      <c:valAx>
        <c:axId val="802392936"/>
        <c:scaling>
          <c:orientation val="minMax"/>
          <c:max val="9"/>
          <c:min val="5"/>
        </c:scaling>
        <c:delete val="0"/>
        <c:axPos val="l"/>
        <c:majorGridlines>
          <c:spPr>
            <a:ln w="9525" cap="flat" cmpd="sng" algn="ctr">
              <a:solidFill>
                <a:srgbClr val="000000">
                  <a:alpha val="5000"/>
                </a:srgb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1100" b="0" i="0" u="none" strike="noStrike" kern="1200" baseline="0">
                <a:solidFill>
                  <a:srgbClr val="BFBFBF"/>
                </a:solidFill>
                <a:latin typeface="GT America Regular" pitchFamily="50" charset="0"/>
                <a:ea typeface="GT America Regular" pitchFamily="50" charset="0"/>
                <a:cs typeface="GT America Regular" pitchFamily="50" charset="0"/>
              </a:defRPr>
            </a:pPr>
            <a:endParaRPr lang="en-US"/>
          </a:p>
        </c:txPr>
        <c:crossAx val="802391296"/>
        <c:crosses val="autoZero"/>
        <c:crossBetween val="between"/>
        <c:majorUnit val="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T America Medium" pitchFamily="50" charset="0"/>
          <a:ea typeface="GT America Medium" pitchFamily="50" charset="0"/>
          <a:cs typeface="GT America Medium" pitchFamily="50"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92257217847774E-2"/>
          <c:y val="0.1111111111111111"/>
          <c:w val="0.89595539212296016"/>
          <c:h val="0.67661844881904576"/>
        </c:manualLayout>
      </c:layout>
      <c:barChart>
        <c:barDir val="col"/>
        <c:grouping val="clustered"/>
        <c:varyColors val="0"/>
        <c:ser>
          <c:idx val="0"/>
          <c:order val="0"/>
          <c:tx>
            <c:strRef>
              <c:f>Sheet4!$D$2</c:f>
              <c:strCache>
                <c:ptCount val="1"/>
                <c:pt idx="0">
                  <c:v>Expected trips (mean for next 12 months)</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0"/>
              <a:lstStyle/>
              <a:p>
                <a:pPr algn="ctr">
                  <a:defRPr lang="en-US" sz="1000" b="0" i="0" u="none" strike="noStrike" kern="1200" baseline="0">
                    <a:solidFill>
                      <a:schemeClr val="tx1"/>
                    </a:solidFill>
                    <a:latin typeface="GT America Medium" pitchFamily="50" charset="0"/>
                    <a:ea typeface="GT America Medium" pitchFamily="50" charset="0"/>
                    <a:cs typeface="GT America Medium"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Sheet4!$C$3:$C$24</c:f>
              <c:strCache>
                <c:ptCount val="22"/>
                <c:pt idx="0">
                  <c:v>January 2022</c:v>
                </c:pt>
                <c:pt idx="1">
                  <c:v>February 2022</c:v>
                </c:pt>
                <c:pt idx="2">
                  <c:v>March 2022</c:v>
                </c:pt>
                <c:pt idx="3">
                  <c:v>April 2022</c:v>
                </c:pt>
                <c:pt idx="4">
                  <c:v>May 2022</c:v>
                </c:pt>
                <c:pt idx="5">
                  <c:v>June 2022</c:v>
                </c:pt>
                <c:pt idx="6">
                  <c:v>July 2022</c:v>
                </c:pt>
                <c:pt idx="7">
                  <c:v>August 2022</c:v>
                </c:pt>
                <c:pt idx="8">
                  <c:v>September 2022</c:v>
                </c:pt>
                <c:pt idx="9">
                  <c:v>October 2022</c:v>
                </c:pt>
                <c:pt idx="10">
                  <c:v>November 2022</c:v>
                </c:pt>
                <c:pt idx="11">
                  <c:v>December 2022</c:v>
                </c:pt>
                <c:pt idx="12">
                  <c:v>January 2023</c:v>
                </c:pt>
                <c:pt idx="13">
                  <c:v>February 2023</c:v>
                </c:pt>
                <c:pt idx="14">
                  <c:v>March 2023</c:v>
                </c:pt>
                <c:pt idx="15">
                  <c:v>April 2023</c:v>
                </c:pt>
                <c:pt idx="16">
                  <c:v>May 2023</c:v>
                </c:pt>
                <c:pt idx="17">
                  <c:v>June 2023</c:v>
                </c:pt>
                <c:pt idx="18">
                  <c:v>July 2023</c:v>
                </c:pt>
                <c:pt idx="19">
                  <c:v>September 2023</c:v>
                </c:pt>
                <c:pt idx="20">
                  <c:v>October 2023</c:v>
                </c:pt>
                <c:pt idx="21">
                  <c:v>November 2023</c:v>
                </c:pt>
              </c:strCache>
            </c:strRef>
          </c:cat>
          <c:val>
            <c:numRef>
              <c:f>Sheet4!$D$3:$D$24</c:f>
              <c:numCache>
                <c:formatCode>_(* #,##0.0_);_(* \(#,##0.0\);_(* "-"??_);_(@_)</c:formatCode>
                <c:ptCount val="22"/>
                <c:pt idx="0">
                  <c:v>3.1913646574240002</c:v>
                </c:pt>
                <c:pt idx="1">
                  <c:v>3.0934283775029998</c:v>
                </c:pt>
                <c:pt idx="2">
                  <c:v>2.8998036004559999</c:v>
                </c:pt>
                <c:pt idx="3">
                  <c:v>3.0134931281799999</c:v>
                </c:pt>
                <c:pt idx="4">
                  <c:v>2.8073054631469998</c:v>
                </c:pt>
                <c:pt idx="5">
                  <c:v>2.8401720721929999</c:v>
                </c:pt>
                <c:pt idx="6">
                  <c:v>2.6593919603199998</c:v>
                </c:pt>
                <c:pt idx="7">
                  <c:v>2.8888564583930001</c:v>
                </c:pt>
                <c:pt idx="8">
                  <c:v>2.8192316888410001</c:v>
                </c:pt>
                <c:pt idx="9">
                  <c:v>2.9596757505700002</c:v>
                </c:pt>
                <c:pt idx="10">
                  <c:v>2.6990473960000001</c:v>
                </c:pt>
                <c:pt idx="11">
                  <c:v>3.1833880558910002</c:v>
                </c:pt>
                <c:pt idx="12">
                  <c:v>3.1894539031470002</c:v>
                </c:pt>
                <c:pt idx="13">
                  <c:v>3.1346152694990002</c:v>
                </c:pt>
                <c:pt idx="14">
                  <c:v>3.467739313094</c:v>
                </c:pt>
                <c:pt idx="15">
                  <c:v>3.5839839530019999</c:v>
                </c:pt>
                <c:pt idx="16">
                  <c:v>3.4245458832729998</c:v>
                </c:pt>
                <c:pt idx="17">
                  <c:v>3.3632929305269998</c:v>
                </c:pt>
                <c:pt idx="18">
                  <c:v>3.1972954279020001</c:v>
                </c:pt>
                <c:pt idx="19">
                  <c:v>3.3855608270920001</c:v>
                </c:pt>
                <c:pt idx="20">
                  <c:v>3.5</c:v>
                </c:pt>
                <c:pt idx="21">
                  <c:v>3.6</c:v>
                </c:pt>
              </c:numCache>
            </c:numRef>
          </c:val>
          <c:extLst>
            <c:ext xmlns:c16="http://schemas.microsoft.com/office/drawing/2014/chart" uri="{C3380CC4-5D6E-409C-BE32-E72D297353CC}">
              <c16:uniqueId val="{00000000-26D3-47BA-BFF7-9AE60ABBA3FD}"/>
            </c:ext>
          </c:extLst>
        </c:ser>
        <c:dLbls>
          <c:showLegendKey val="0"/>
          <c:showVal val="0"/>
          <c:showCatName val="0"/>
          <c:showSerName val="0"/>
          <c:showPercent val="0"/>
          <c:showBubbleSize val="0"/>
        </c:dLbls>
        <c:gapWidth val="108"/>
        <c:overlap val="-27"/>
        <c:axId val="708227183"/>
        <c:axId val="1092907119"/>
      </c:barChart>
      <c:catAx>
        <c:axId val="708227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GT America Regular" pitchFamily="50" charset="0"/>
                <a:ea typeface="GT America Regular" pitchFamily="50" charset="0"/>
                <a:cs typeface="GT America Regular" pitchFamily="50" charset="0"/>
              </a:defRPr>
            </a:pPr>
            <a:endParaRPr lang="en-US"/>
          </a:p>
        </c:txPr>
        <c:crossAx val="1092907119"/>
        <c:crosses val="autoZero"/>
        <c:auto val="1"/>
        <c:lblAlgn val="ctr"/>
        <c:lblOffset val="100"/>
        <c:noMultiLvlLbl val="0"/>
      </c:catAx>
      <c:valAx>
        <c:axId val="1092907119"/>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00" b="0" i="0" u="none" strike="noStrike" kern="1200" baseline="0">
                <a:solidFill>
                  <a:srgbClr val="BFBFBF"/>
                </a:solidFill>
                <a:latin typeface="GT America Regular" pitchFamily="50" charset="0"/>
                <a:ea typeface="GT America Regular" pitchFamily="50" charset="0"/>
                <a:cs typeface="GT America Regular" pitchFamily="50" charset="0"/>
              </a:defRPr>
            </a:pPr>
            <a:endParaRPr lang="en-US"/>
          </a:p>
        </c:txPr>
        <c:crossAx val="7082271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50" b="1">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92257217847774E-2"/>
          <c:y val="0.1111111111111111"/>
          <c:w val="0.84389692073595335"/>
          <c:h val="0.67661844881904576"/>
        </c:manualLayout>
      </c:layout>
      <c:barChart>
        <c:barDir val="col"/>
        <c:grouping val="clustered"/>
        <c:varyColors val="0"/>
        <c:ser>
          <c:idx val="0"/>
          <c:order val="0"/>
          <c:tx>
            <c:strRef>
              <c:f>Sheet4!$D$2</c:f>
              <c:strCache>
                <c:ptCount val="1"/>
                <c:pt idx="0">
                  <c:v>Expected trips (mean for next 12 months)</c:v>
                </c:pt>
              </c:strCache>
            </c:strRef>
          </c:tx>
          <c:spPr>
            <a:solidFill>
              <a:srgbClr val="006AFF"/>
            </a:solidFill>
            <a:ln>
              <a:noFill/>
            </a:ln>
            <a:effectLst/>
          </c:spPr>
          <c:invertIfNegative val="0"/>
          <c:dLbls>
            <c:dLbl>
              <c:idx val="9"/>
              <c:spPr>
                <a:noFill/>
                <a:ln>
                  <a:noFill/>
                </a:ln>
                <a:effectLst/>
              </c:spPr>
              <c:txPr>
                <a:bodyPr rot="0" spcFirstLastPara="1" vertOverflow="ellipsis" vert="horz" wrap="square" anchor="ctr" anchorCtr="0"/>
                <a:lstStyle/>
                <a:p>
                  <a:pPr algn="ctr">
                    <a:defRPr lang="en-US" sz="1000" b="0" i="0" u="none" strike="noStrike" kern="1200" baseline="0">
                      <a:solidFill>
                        <a:schemeClr val="tx1"/>
                      </a:solidFill>
                      <a:latin typeface="GT America Medium" pitchFamily="50" charset="0"/>
                      <a:ea typeface="GT America Medium" pitchFamily="50" charset="0"/>
                      <a:cs typeface="GT America Medium" pitchFamily="50"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53E-41DE-896B-C9CA8C5756DD}"/>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Sheet4!$C$3:$C$24</c:f>
              <c:strCache>
                <c:ptCount val="22"/>
                <c:pt idx="0">
                  <c:v>January 2022</c:v>
                </c:pt>
                <c:pt idx="1">
                  <c:v>February 2022</c:v>
                </c:pt>
                <c:pt idx="2">
                  <c:v>March 2022</c:v>
                </c:pt>
                <c:pt idx="3">
                  <c:v>April 2022</c:v>
                </c:pt>
                <c:pt idx="4">
                  <c:v>May 2022</c:v>
                </c:pt>
                <c:pt idx="5">
                  <c:v>June 2022</c:v>
                </c:pt>
                <c:pt idx="6">
                  <c:v>July 2022</c:v>
                </c:pt>
                <c:pt idx="7">
                  <c:v>August 2022</c:v>
                </c:pt>
                <c:pt idx="8">
                  <c:v>September 2022</c:v>
                </c:pt>
                <c:pt idx="9">
                  <c:v>October 2022</c:v>
                </c:pt>
                <c:pt idx="10">
                  <c:v>November 2022</c:v>
                </c:pt>
                <c:pt idx="11">
                  <c:v>December 2022</c:v>
                </c:pt>
                <c:pt idx="12">
                  <c:v>January 2023</c:v>
                </c:pt>
                <c:pt idx="13">
                  <c:v>February 2023</c:v>
                </c:pt>
                <c:pt idx="14">
                  <c:v>March 2023</c:v>
                </c:pt>
                <c:pt idx="15">
                  <c:v>April 2023</c:v>
                </c:pt>
                <c:pt idx="16">
                  <c:v>May 2023</c:v>
                </c:pt>
                <c:pt idx="17">
                  <c:v>June 2023</c:v>
                </c:pt>
                <c:pt idx="18">
                  <c:v>July 2023</c:v>
                </c:pt>
                <c:pt idx="19">
                  <c:v>September 2023</c:v>
                </c:pt>
                <c:pt idx="20">
                  <c:v>October 2023</c:v>
                </c:pt>
                <c:pt idx="21">
                  <c:v>November 2023</c:v>
                </c:pt>
              </c:strCache>
            </c:strRef>
          </c:cat>
          <c:val>
            <c:numRef>
              <c:f>Sheet4!$D$3:$D$24</c:f>
              <c:numCache>
                <c:formatCode>_(* #,##0.0_);_(* \(#,##0.0\);_(* "-"??_);_(@_)</c:formatCode>
                <c:ptCount val="22"/>
                <c:pt idx="0">
                  <c:v>3.1913646574240002</c:v>
                </c:pt>
                <c:pt idx="1">
                  <c:v>3.0934283775029998</c:v>
                </c:pt>
                <c:pt idx="2">
                  <c:v>2.8998036004559999</c:v>
                </c:pt>
                <c:pt idx="3">
                  <c:v>3.0134931281799999</c:v>
                </c:pt>
                <c:pt idx="4">
                  <c:v>2.8073054631469998</c:v>
                </c:pt>
                <c:pt idx="5">
                  <c:v>2.8401720721929999</c:v>
                </c:pt>
                <c:pt idx="6">
                  <c:v>2.6593919603199998</c:v>
                </c:pt>
                <c:pt idx="7">
                  <c:v>2.8888564583930001</c:v>
                </c:pt>
                <c:pt idx="8">
                  <c:v>2.8192316888410001</c:v>
                </c:pt>
                <c:pt idx="9">
                  <c:v>2.9596757505700002</c:v>
                </c:pt>
                <c:pt idx="10">
                  <c:v>2.6990473960000001</c:v>
                </c:pt>
                <c:pt idx="11">
                  <c:v>3.1833880558910002</c:v>
                </c:pt>
                <c:pt idx="12">
                  <c:v>3.1894539031470002</c:v>
                </c:pt>
                <c:pt idx="13">
                  <c:v>3.1346152694990002</c:v>
                </c:pt>
                <c:pt idx="14">
                  <c:v>3.467739313094</c:v>
                </c:pt>
                <c:pt idx="15">
                  <c:v>3.5839839530019999</c:v>
                </c:pt>
                <c:pt idx="16">
                  <c:v>3.4245458832729998</c:v>
                </c:pt>
                <c:pt idx="17">
                  <c:v>3.3632929305269998</c:v>
                </c:pt>
                <c:pt idx="18">
                  <c:v>3.1972954279020001</c:v>
                </c:pt>
                <c:pt idx="19">
                  <c:v>3.3855608270920001</c:v>
                </c:pt>
                <c:pt idx="20">
                  <c:v>3.5</c:v>
                </c:pt>
                <c:pt idx="21">
                  <c:v>3.6</c:v>
                </c:pt>
              </c:numCache>
            </c:numRef>
          </c:val>
          <c:extLst>
            <c:ext xmlns:c16="http://schemas.microsoft.com/office/drawing/2014/chart" uri="{C3380CC4-5D6E-409C-BE32-E72D297353CC}">
              <c16:uniqueId val="{00000000-26D3-47BA-BFF7-9AE60ABBA3FD}"/>
            </c:ext>
          </c:extLst>
        </c:ser>
        <c:dLbls>
          <c:showLegendKey val="0"/>
          <c:showVal val="0"/>
          <c:showCatName val="0"/>
          <c:showSerName val="0"/>
          <c:showPercent val="0"/>
          <c:showBubbleSize val="0"/>
        </c:dLbls>
        <c:gapWidth val="108"/>
        <c:overlap val="-27"/>
        <c:axId val="708227183"/>
        <c:axId val="1092907119"/>
      </c:barChart>
      <c:lineChart>
        <c:grouping val="standard"/>
        <c:varyColors val="0"/>
        <c:ser>
          <c:idx val="1"/>
          <c:order val="1"/>
          <c:tx>
            <c:strRef>
              <c:f>Sheet4!$E$2</c:f>
              <c:strCache>
                <c:ptCount val="1"/>
                <c:pt idx="0">
                  <c:v>% taking 5 or more</c:v>
                </c:pt>
              </c:strCache>
            </c:strRef>
          </c:tx>
          <c:spPr>
            <a:ln w="28575" cap="rnd">
              <a:solidFill>
                <a:srgbClr val="92F7FF"/>
              </a:solidFill>
              <a:round/>
            </a:ln>
            <a:effectLst/>
          </c:spPr>
          <c:marker>
            <c:symbol val="none"/>
          </c:marker>
          <c:cat>
            <c:strRef>
              <c:f>Sheet4!$C$3:$C$24</c:f>
              <c:strCache>
                <c:ptCount val="22"/>
                <c:pt idx="0">
                  <c:v>January 2022</c:v>
                </c:pt>
                <c:pt idx="1">
                  <c:v>February 2022</c:v>
                </c:pt>
                <c:pt idx="2">
                  <c:v>March 2022</c:v>
                </c:pt>
                <c:pt idx="3">
                  <c:v>April 2022</c:v>
                </c:pt>
                <c:pt idx="4">
                  <c:v>May 2022</c:v>
                </c:pt>
                <c:pt idx="5">
                  <c:v>June 2022</c:v>
                </c:pt>
                <c:pt idx="6">
                  <c:v>July 2022</c:v>
                </c:pt>
                <c:pt idx="7">
                  <c:v>August 2022</c:v>
                </c:pt>
                <c:pt idx="8">
                  <c:v>September 2022</c:v>
                </c:pt>
                <c:pt idx="9">
                  <c:v>October 2022</c:v>
                </c:pt>
                <c:pt idx="10">
                  <c:v>November 2022</c:v>
                </c:pt>
                <c:pt idx="11">
                  <c:v>December 2022</c:v>
                </c:pt>
                <c:pt idx="12">
                  <c:v>January 2023</c:v>
                </c:pt>
                <c:pt idx="13">
                  <c:v>February 2023</c:v>
                </c:pt>
                <c:pt idx="14">
                  <c:v>March 2023</c:v>
                </c:pt>
                <c:pt idx="15">
                  <c:v>April 2023</c:v>
                </c:pt>
                <c:pt idx="16">
                  <c:v>May 2023</c:v>
                </c:pt>
                <c:pt idx="17">
                  <c:v>June 2023</c:v>
                </c:pt>
                <c:pt idx="18">
                  <c:v>July 2023</c:v>
                </c:pt>
                <c:pt idx="19">
                  <c:v>September 2023</c:v>
                </c:pt>
                <c:pt idx="20">
                  <c:v>October 2023</c:v>
                </c:pt>
                <c:pt idx="21">
                  <c:v>November 2023</c:v>
                </c:pt>
              </c:strCache>
            </c:strRef>
          </c:cat>
          <c:val>
            <c:numRef>
              <c:f>Sheet4!$E$3:$E$24</c:f>
              <c:numCache>
                <c:formatCode>0.0%\ \ \ \ \ \ \ \ </c:formatCode>
                <c:ptCount val="22"/>
                <c:pt idx="0">
                  <c:v>0.20933361651761001</c:v>
                </c:pt>
                <c:pt idx="1">
                  <c:v>0.19998411018143303</c:v>
                </c:pt>
                <c:pt idx="2">
                  <c:v>0.18700309196173701</c:v>
                </c:pt>
                <c:pt idx="3">
                  <c:v>0.20164872782600701</c:v>
                </c:pt>
                <c:pt idx="4">
                  <c:v>0.17833923872933499</c:v>
                </c:pt>
                <c:pt idx="5">
                  <c:v>0.18564755712407699</c:v>
                </c:pt>
                <c:pt idx="6">
                  <c:v>0.16460634798373799</c:v>
                </c:pt>
                <c:pt idx="7">
                  <c:v>0.18959400557134501</c:v>
                </c:pt>
                <c:pt idx="8">
                  <c:v>0.18334628010548301</c:v>
                </c:pt>
                <c:pt idx="9">
                  <c:v>0.20334453039714198</c:v>
                </c:pt>
                <c:pt idx="10">
                  <c:v>0.16010133526554901</c:v>
                </c:pt>
                <c:pt idx="11">
                  <c:v>0.22404650860234698</c:v>
                </c:pt>
                <c:pt idx="12">
                  <c:v>0.22326063590863399</c:v>
                </c:pt>
                <c:pt idx="13">
                  <c:v>0.21854198777898301</c:v>
                </c:pt>
                <c:pt idx="14">
                  <c:v>0.25670734167244003</c:v>
                </c:pt>
                <c:pt idx="15">
                  <c:v>0.27235191045970497</c:v>
                </c:pt>
                <c:pt idx="16">
                  <c:v>0.25612907295797399</c:v>
                </c:pt>
                <c:pt idx="17">
                  <c:v>0.24380618087674</c:v>
                </c:pt>
                <c:pt idx="18">
                  <c:v>0.22060270821578501</c:v>
                </c:pt>
                <c:pt idx="19">
                  <c:v>0.24234733333276701</c:v>
                </c:pt>
                <c:pt idx="20">
                  <c:v>0.25700000000000001</c:v>
                </c:pt>
                <c:pt idx="21">
                  <c:v>0.27300000000000002</c:v>
                </c:pt>
              </c:numCache>
            </c:numRef>
          </c:val>
          <c:smooth val="0"/>
          <c:extLst>
            <c:ext xmlns:c16="http://schemas.microsoft.com/office/drawing/2014/chart" uri="{C3380CC4-5D6E-409C-BE32-E72D297353CC}">
              <c16:uniqueId val="{00000001-26D3-47BA-BFF7-9AE60ABBA3FD}"/>
            </c:ext>
          </c:extLst>
        </c:ser>
        <c:dLbls>
          <c:showLegendKey val="0"/>
          <c:showVal val="0"/>
          <c:showCatName val="0"/>
          <c:showSerName val="0"/>
          <c:showPercent val="0"/>
          <c:showBubbleSize val="0"/>
        </c:dLbls>
        <c:marker val="1"/>
        <c:smooth val="0"/>
        <c:axId val="1203650175"/>
        <c:axId val="1092913359"/>
      </c:lineChart>
      <c:catAx>
        <c:axId val="708227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000" b="0" i="0" u="none" strike="noStrike" kern="1200" baseline="0">
                <a:solidFill>
                  <a:schemeClr val="tx1"/>
                </a:solidFill>
                <a:latin typeface="GT America Regular" pitchFamily="50" charset="0"/>
                <a:ea typeface="GT America Regular" pitchFamily="50" charset="0"/>
                <a:cs typeface="GT America Regular" pitchFamily="50" charset="0"/>
              </a:defRPr>
            </a:pPr>
            <a:endParaRPr lang="en-US"/>
          </a:p>
        </c:txPr>
        <c:crossAx val="1092907119"/>
        <c:crosses val="autoZero"/>
        <c:auto val="1"/>
        <c:lblAlgn val="ctr"/>
        <c:lblOffset val="100"/>
        <c:noMultiLvlLbl val="0"/>
      </c:catAx>
      <c:valAx>
        <c:axId val="1092907119"/>
        <c:scaling>
          <c:orientation val="minMax"/>
          <c:max val="5"/>
        </c:scaling>
        <c:delete val="0"/>
        <c:axPos val="l"/>
        <c:majorGridlines>
          <c:spPr>
            <a:ln w="9525" cap="flat" cmpd="sng" algn="ctr">
              <a:solidFill>
                <a:schemeClr val="tx1">
                  <a:alpha val="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00" b="0" i="0" u="none" strike="noStrike" kern="1200" baseline="0">
                <a:solidFill>
                  <a:srgbClr val="BFBFBF"/>
                </a:solidFill>
                <a:latin typeface="GT America Regular" pitchFamily="50" charset="0"/>
                <a:ea typeface="GT America Regular" pitchFamily="50" charset="0"/>
                <a:cs typeface="GT America Regular" pitchFamily="50" charset="0"/>
              </a:defRPr>
            </a:pPr>
            <a:endParaRPr lang="en-US"/>
          </a:p>
        </c:txPr>
        <c:crossAx val="708227183"/>
        <c:crosses val="autoZero"/>
        <c:crossBetween val="between"/>
      </c:valAx>
      <c:valAx>
        <c:axId val="1092913359"/>
        <c:scaling>
          <c:orientation val="minMax"/>
          <c:max val="0.4"/>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lgn="ctr">
              <a:defRPr lang="en-US" sz="1100" b="0" i="0" u="none" strike="noStrike" kern="1200" baseline="0">
                <a:solidFill>
                  <a:srgbClr val="BFBFBF"/>
                </a:solidFill>
                <a:latin typeface="GT America Regular" pitchFamily="50" charset="0"/>
                <a:ea typeface="GT America Regular" pitchFamily="50" charset="0"/>
                <a:cs typeface="GT America Regular" pitchFamily="50" charset="0"/>
              </a:defRPr>
            </a:pPr>
            <a:endParaRPr lang="en-US"/>
          </a:p>
        </c:txPr>
        <c:crossAx val="1203650175"/>
        <c:crosses val="max"/>
        <c:crossBetween val="between"/>
      </c:valAx>
      <c:catAx>
        <c:axId val="1203650175"/>
        <c:scaling>
          <c:orientation val="minMax"/>
        </c:scaling>
        <c:delete val="1"/>
        <c:axPos val="b"/>
        <c:numFmt formatCode="General" sourceLinked="1"/>
        <c:majorTickMark val="out"/>
        <c:minorTickMark val="none"/>
        <c:tickLblPos val="nextTo"/>
        <c:crossAx val="1092913359"/>
        <c:crosses val="autoZero"/>
        <c:auto val="1"/>
        <c:lblAlgn val="ctr"/>
        <c:lblOffset val="100"/>
        <c:noMultiLvlLbl val="0"/>
      </c:catAx>
      <c:spPr>
        <a:noFill/>
        <a:ln>
          <a:noFill/>
        </a:ln>
        <a:effectLst/>
      </c:spPr>
    </c:plotArea>
    <c:legend>
      <c:legendPos val="b"/>
      <c:layout>
        <c:manualLayout>
          <c:xMode val="edge"/>
          <c:yMode val="edge"/>
          <c:x val="9.4210670651241543E-2"/>
          <c:y val="5.2077865266841224E-3"/>
          <c:w val="0.82413464023357597"/>
          <c:h val="6.8140997820457183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GT America Medium" pitchFamily="50" charset="0"/>
              <a:ea typeface="GT America Medium" pitchFamily="50" charset="0"/>
              <a:cs typeface="GT America Medium" pitchFamily="50"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50" b="1">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968959414135752E-2"/>
          <c:y val="0.10593903103098093"/>
          <c:w val="0.88498840769903764"/>
          <c:h val="0.65346416908293448"/>
        </c:manualLayout>
      </c:layout>
      <c:barChart>
        <c:barDir val="col"/>
        <c:grouping val="stacked"/>
        <c:varyColors val="0"/>
        <c:ser>
          <c:idx val="0"/>
          <c:order val="0"/>
          <c:tx>
            <c:strRef>
              <c:f>Sheet1!$B$1</c:f>
              <c:strCache>
                <c:ptCount val="1"/>
                <c:pt idx="0">
                  <c:v>Series 1</c:v>
                </c:pt>
              </c:strCache>
            </c:strRef>
          </c:tx>
          <c:spPr>
            <a:solidFill>
              <a:srgbClr val="006AFF"/>
            </a:solidFill>
            <a:ln>
              <a:noFill/>
            </a:ln>
            <a:effectLst/>
          </c:spPr>
          <c:invertIfNegative val="0"/>
          <c:dLbls>
            <c:dLbl>
              <c:idx val="0"/>
              <c:layout>
                <c:manualLayout>
                  <c:x val="-3.865210235970756E-3"/>
                  <c:y val="-0.303499733704781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CB-4561-8E0D-7738777518F0}"/>
                </c:ext>
              </c:extLst>
            </c:dLbl>
            <c:dLbl>
              <c:idx val="1"/>
              <c:layout>
                <c:manualLayout>
                  <c:x val="-1.5460840943882965E-3"/>
                  <c:y val="-0.210476668441968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CB-4561-8E0D-7738777518F0}"/>
                </c:ext>
              </c:extLst>
            </c:dLbl>
            <c:dLbl>
              <c:idx val="2"/>
              <c:layout>
                <c:manualLayout>
                  <c:x val="1.7843898199690416E-3"/>
                  <c:y val="-0.19920541603506908"/>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9.722658823878759E-2"/>
                      <c:h val="4.8563657246221477E-2"/>
                    </c:manualLayout>
                  </c15:layout>
                </c:ext>
                <c:ext xmlns:c16="http://schemas.microsoft.com/office/drawing/2014/chart" uri="{C3380CC4-5D6E-409C-BE32-E72D297353CC}">
                  <c16:uniqueId val="{00000002-63CB-4561-8E0D-7738777518F0}"/>
                </c:ext>
              </c:extLst>
            </c:dLbl>
            <c:dLbl>
              <c:idx val="3"/>
              <c:layout>
                <c:manualLayout>
                  <c:x val="-1.3871303670295258E-3"/>
                  <c:y val="-0.200940841492892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CB-4561-8E0D-7738777518F0}"/>
                </c:ext>
              </c:extLst>
            </c:dLbl>
            <c:dLbl>
              <c:idx val="4"/>
              <c:layout>
                <c:manualLayout>
                  <c:x val="-3.0921681887765931E-3"/>
                  <c:y val="-0.176414642140194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CB-4561-8E0D-7738777518F0}"/>
                </c:ext>
              </c:extLst>
            </c:dLbl>
            <c:dLbl>
              <c:idx val="5"/>
              <c:layout>
                <c:manualLayout>
                  <c:x val="-3.0523361078437982E-3"/>
                  <c:y val="-0.353974558564463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CB-4561-8E0D-7738777518F0}"/>
                </c:ext>
              </c:extLst>
            </c:dLbl>
            <c:dLbl>
              <c:idx val="7"/>
              <c:layout>
                <c:manualLayout>
                  <c:x val="8.9403788723934757E-3"/>
                  <c:y val="-0.277048344393658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CB-4561-8E0D-7738777518F0}"/>
                </c:ext>
              </c:extLst>
            </c:dLbl>
            <c:dLbl>
              <c:idx val="8"/>
              <c:layout>
                <c:manualLayout>
                  <c:x val="8.9403788723935954E-3"/>
                  <c:y val="-0.1813836999331842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3CB-4561-8E0D-7738777518F0}"/>
                </c:ext>
              </c:extLst>
            </c:dLbl>
            <c:dLbl>
              <c:idx val="9"/>
              <c:layout>
                <c:manualLayout>
                  <c:x val="2.4382851470164347E-3"/>
                  <c:y val="-0.1602980146180940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CB-4561-8E0D-7738777518F0}"/>
                </c:ext>
              </c:extLst>
            </c:dLbl>
            <c:dLbl>
              <c:idx val="10"/>
              <c:layout>
                <c:manualLayout>
                  <c:x val="-1.62552343134429E-3"/>
                  <c:y val="-0.1437294330363918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3CB-4561-8E0D-7738777518F0}"/>
                </c:ext>
              </c:extLst>
            </c:dLbl>
            <c:dLbl>
              <c:idx val="11"/>
              <c:layout>
                <c:manualLayout>
                  <c:x val="5.6893320097050146E-3"/>
                  <c:y val="-0.1815262897236771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CB-4561-8E0D-7738777518F0}"/>
                </c:ext>
              </c:extLst>
            </c:dLbl>
            <c:dLbl>
              <c:idx val="12"/>
              <c:layout>
                <c:manualLayout>
                  <c:x val="1.4223330024262537E-2"/>
                  <c:y val="-9.2468501152454113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8247601264990007E-2"/>
                      <c:h val="5.8543475607561603E-2"/>
                    </c:manualLayout>
                  </c15:layout>
                </c:ext>
                <c:ext xmlns:c16="http://schemas.microsoft.com/office/drawing/2014/chart" uri="{C3380CC4-5D6E-409C-BE32-E72D297353CC}">
                  <c16:uniqueId val="{0000000C-63CB-4561-8E0D-7738777518F0}"/>
                </c:ext>
              </c:extLst>
            </c:dLbl>
            <c:dLbl>
              <c:idx val="13"/>
              <c:layout>
                <c:manualLayout>
                  <c:x val="8.1276171567213305E-3"/>
                  <c:y val="-0.204648622766484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3CB-4561-8E0D-7738777518F0}"/>
                </c:ext>
              </c:extLst>
            </c:dLbl>
            <c:spPr>
              <a:noFill/>
              <a:ln>
                <a:noFill/>
              </a:ln>
              <a:effectLst/>
            </c:spPr>
            <c:txPr>
              <a:bodyPr rot="0" spcFirstLastPara="1" vertOverflow="ellipsis" vert="horz" wrap="square" anchor="ctr" anchorCtr="1"/>
              <a:lstStyle/>
              <a:p>
                <a:pPr algn="ct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Sheet1!$A$7:$A$12</c:f>
              <c:strCache>
                <c:ptCount val="6"/>
                <c:pt idx="0">
                  <c:v>December 2023</c:v>
                </c:pt>
                <c:pt idx="1">
                  <c:v>January 2024</c:v>
                </c:pt>
                <c:pt idx="2">
                  <c:v>February 2024</c:v>
                </c:pt>
                <c:pt idx="3">
                  <c:v>March 2024</c:v>
                </c:pt>
                <c:pt idx="4">
                  <c:v>April 2024</c:v>
                </c:pt>
                <c:pt idx="5">
                  <c:v>Sometime later in 2024</c:v>
                </c:pt>
              </c:strCache>
            </c:strRef>
          </c:cat>
          <c:val>
            <c:numRef>
              <c:f>Sheet1!$B$7:$B$12</c:f>
              <c:numCache>
                <c:formatCode>0.0%</c:formatCode>
                <c:ptCount val="6"/>
                <c:pt idx="0">
                  <c:v>0.3165652826141</c:v>
                </c:pt>
                <c:pt idx="1">
                  <c:v>0.21118108681869999</c:v>
                </c:pt>
                <c:pt idx="2">
                  <c:v>0.1909685903718</c:v>
                </c:pt>
                <c:pt idx="3">
                  <c:v>0.1959766717626</c:v>
                </c:pt>
                <c:pt idx="4">
                  <c:v>0.18103114951909999</c:v>
                </c:pt>
                <c:pt idx="5">
                  <c:v>0.38036146876979998</c:v>
                </c:pt>
              </c:numCache>
            </c:numRef>
          </c:val>
          <c:extLst>
            <c:ext xmlns:c16="http://schemas.microsoft.com/office/drawing/2014/chart" uri="{C3380CC4-5D6E-409C-BE32-E72D297353CC}">
              <c16:uniqueId val="{0000000E-63CB-4561-8E0D-7738777518F0}"/>
            </c:ext>
          </c:extLst>
        </c:ser>
        <c:dLbls>
          <c:showLegendKey val="0"/>
          <c:showVal val="0"/>
          <c:showCatName val="0"/>
          <c:showSerName val="0"/>
          <c:showPercent val="0"/>
          <c:showBubbleSize val="0"/>
        </c:dLbls>
        <c:gapWidth val="59"/>
        <c:overlap val="100"/>
        <c:axId val="526211640"/>
        <c:axId val="526210984"/>
      </c:barChart>
      <c:catAx>
        <c:axId val="526211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2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526210984"/>
        <c:crosses val="autoZero"/>
        <c:auto val="1"/>
        <c:lblAlgn val="ctr"/>
        <c:lblOffset val="100"/>
        <c:noMultiLvlLbl val="0"/>
      </c:catAx>
      <c:valAx>
        <c:axId val="526210984"/>
        <c:scaling>
          <c:orientation val="minMax"/>
        </c:scaling>
        <c:delete val="0"/>
        <c:axPos val="l"/>
        <c:majorGridlines>
          <c:spPr>
            <a:ln w="9525" cap="flat" cmpd="sng" algn="ctr">
              <a:solidFill>
                <a:srgbClr val="000000">
                  <a:alpha val="5000"/>
                </a:srgb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sz="12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5262116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b="0" i="0">
          <a:latin typeface="GT America Regular" pitchFamily="50" charset="0"/>
          <a:ea typeface="GT America Regular" pitchFamily="50" charset="0"/>
          <a:cs typeface="GT America Regular" pitchFamily="50"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56506091550854"/>
          <c:y val="1.395730025250025E-2"/>
          <c:w val="0.41300302442312214"/>
          <c:h val="0.91884244525905878"/>
        </c:manualLayout>
      </c:layout>
      <c:barChart>
        <c:barDir val="bar"/>
        <c:grouping val="clustered"/>
        <c:varyColors val="0"/>
        <c:ser>
          <c:idx val="0"/>
          <c:order val="0"/>
          <c:tx>
            <c:strRef>
              <c:f>Sheet1!$B$1</c:f>
              <c:strCache>
                <c:ptCount val="1"/>
                <c:pt idx="0">
                  <c:v>1 or more</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0"/>
              <a:lstStyle/>
              <a:p>
                <a:pPr algn="ctr">
                  <a:defRPr lang="en-US"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Christmas</c:v>
                </c:pt>
                <c:pt idx="1">
                  <c:v>Thanksgiving</c:v>
                </c:pt>
                <c:pt idx="2">
                  <c:v>New Year's Day</c:v>
                </c:pt>
                <c:pt idx="3">
                  <c:v>Veteran's Day</c:v>
                </c:pt>
                <c:pt idx="4">
                  <c:v>Hanukkah</c:v>
                </c:pt>
                <c:pt idx="5">
                  <c:v>Lunar New Year</c:v>
                </c:pt>
                <c:pt idx="6">
                  <c:v>Kwanzaa</c:v>
                </c:pt>
                <c:pt idx="7">
                  <c:v>NONE OF THESE</c:v>
                </c:pt>
              </c:strCache>
            </c:strRef>
          </c:cat>
          <c:val>
            <c:numRef>
              <c:f>Sheet1!$B$2:$B$9</c:f>
              <c:numCache>
                <c:formatCode>0.0%</c:formatCode>
                <c:ptCount val="8"/>
                <c:pt idx="0">
                  <c:v>0.3325930948318</c:v>
                </c:pt>
                <c:pt idx="1">
                  <c:v>0.206297192549</c:v>
                </c:pt>
                <c:pt idx="2">
                  <c:v>0.17441890873720001</c:v>
                </c:pt>
                <c:pt idx="3">
                  <c:v>4.0805348175690002E-2</c:v>
                </c:pt>
                <c:pt idx="4">
                  <c:v>2.1829553512410001E-2</c:v>
                </c:pt>
                <c:pt idx="5">
                  <c:v>1.773305592123E-2</c:v>
                </c:pt>
                <c:pt idx="6">
                  <c:v>1.8177104956850001E-2</c:v>
                </c:pt>
                <c:pt idx="7" formatCode="0.0%\ \ \ \ \ \ \ \ ">
                  <c:v>0.46600000000000003</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02-45A9-805B-DC7E5BCDC1B2}"/>
            </c:ext>
          </c:extLst>
        </c:ser>
        <c:dLbls>
          <c:showLegendKey val="0"/>
          <c:showVal val="1"/>
          <c:showCatName val="0"/>
          <c:showSerName val="0"/>
          <c:showPercent val="0"/>
          <c:showBubbleSize val="0"/>
        </c:dLbls>
        <c:gapWidth val="28"/>
        <c:axId val="705260488"/>
        <c:axId val="705261144"/>
      </c:barChart>
      <c:catAx>
        <c:axId val="705260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705261144"/>
        <c:crosses val="autoZero"/>
        <c:auto val="1"/>
        <c:lblAlgn val="ctr"/>
        <c:lblOffset val="100"/>
        <c:noMultiLvlLbl val="0"/>
      </c:catAx>
      <c:valAx>
        <c:axId val="705261144"/>
        <c:scaling>
          <c:orientation val="minMax"/>
          <c:min val="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rgbClr val="BFBFBF"/>
                </a:solidFill>
                <a:latin typeface="GT America Regular" pitchFamily="50" charset="0"/>
                <a:ea typeface="GT America Regular" pitchFamily="50" charset="0"/>
                <a:cs typeface="GT America Regular" pitchFamily="50" charset="0"/>
              </a:defRPr>
            </a:pPr>
            <a:endParaRPr lang="en-US"/>
          </a:p>
        </c:txPr>
        <c:crossAx val="705260488"/>
        <c:crosses val="max"/>
        <c:crossBetween val="between"/>
      </c:valAx>
      <c:spPr>
        <a:noFill/>
        <a:ln w="25400">
          <a:noFill/>
        </a:ln>
        <a:effectLst/>
      </c:spPr>
    </c:plotArea>
    <c:plotVisOnly val="1"/>
    <c:dispBlanksAs val="gap"/>
    <c:showDLblsOverMax val="0"/>
    <c:extLst xmlns:c16="http://schemas.microsoft.com/office/drawing/2014/chart" xmlns:c15="http://schemas.microsoft.com/office/drawing/2012/chart" xmlns:c14="http://schemas.microsoft.com/office/drawing/2007/8/2/chart" xmlns:mc="http://schemas.openxmlformats.org/markup-compatibility/2006"/>
  </c:chart>
  <c:spPr>
    <a:noFill/>
    <a:ln w="9525" cap="flat" cmpd="sng" algn="ctr">
      <a:noFill/>
      <a:round/>
    </a:ln>
    <a:effectLst/>
  </c:spPr>
  <c:txPr>
    <a:bodyPr/>
    <a:lstStyle/>
    <a:p>
      <a:pPr>
        <a:defRPr sz="1600">
          <a:latin typeface="GT America Regular" pitchFamily="50" charset="0"/>
          <a:ea typeface="GT America Regular" pitchFamily="50" charset="0"/>
          <a:cs typeface="GT America Regular" pitchFamily="50"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808248134677"/>
          <c:y val="0.10851227207552487"/>
          <c:w val="0.67597799341621445"/>
          <c:h val="0.86368259394632274"/>
        </c:manualLayout>
      </c:layout>
      <c:barChart>
        <c:barDir val="bar"/>
        <c:grouping val="clustered"/>
        <c:varyColors val="0"/>
        <c:ser>
          <c:idx val="0"/>
          <c:order val="0"/>
          <c:tx>
            <c:strRef>
              <c:f>Sheet1!$B$1</c:f>
              <c:strCache>
                <c:ptCount val="1"/>
                <c:pt idx="0">
                  <c:v>2023</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0"/>
              <a:lstStyle/>
              <a:p>
                <a:pPr algn="ctr">
                  <a:defRPr lang="en-US"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Christmas</c:v>
                </c:pt>
                <c:pt idx="1">
                  <c:v>Thanksgiving</c:v>
                </c:pt>
                <c:pt idx="2">
                  <c:v>New Year's Day</c:v>
                </c:pt>
              </c:strCache>
            </c:strRef>
          </c:cat>
          <c:val>
            <c:numRef>
              <c:f>Sheet1!$B$2:$B$4</c:f>
              <c:numCache>
                <c:formatCode>0.0%</c:formatCode>
                <c:ptCount val="3"/>
                <c:pt idx="0">
                  <c:v>0.3325930948318</c:v>
                </c:pt>
                <c:pt idx="1">
                  <c:v>0.206297192549</c:v>
                </c:pt>
                <c:pt idx="2">
                  <c:v>0.17441890873720001</c:v>
                </c:pt>
              </c:numCache>
            </c:numRef>
          </c:val>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02-45A9-805B-DC7E5BCDC1B2}"/>
            </c:ext>
          </c:extLst>
        </c:ser>
        <c:ser>
          <c:idx val="1"/>
          <c:order val="1"/>
          <c:tx>
            <c:strRef>
              <c:f>Sheet1!$C$1</c:f>
              <c:strCache>
                <c:ptCount val="1"/>
                <c:pt idx="0">
                  <c:v>2022</c:v>
                </c:pt>
              </c:strCache>
            </c:strRef>
          </c:tx>
          <c:spPr>
            <a:solidFill>
              <a:srgbClr val="92F7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Christmas</c:v>
                </c:pt>
                <c:pt idx="1">
                  <c:v>Thanksgiving</c:v>
                </c:pt>
                <c:pt idx="2">
                  <c:v>New Year's Day</c:v>
                </c:pt>
              </c:strCache>
            </c:strRef>
          </c:cat>
          <c:val>
            <c:numRef>
              <c:f>Sheet1!$C$2:$C$4</c:f>
              <c:numCache>
                <c:formatCode>0.0%</c:formatCode>
                <c:ptCount val="3"/>
                <c:pt idx="0">
                  <c:v>0.26</c:v>
                </c:pt>
                <c:pt idx="1">
                  <c:v>0.188</c:v>
                </c:pt>
                <c:pt idx="2">
                  <c:v>0.105</c:v>
                </c:pt>
              </c:numCache>
            </c:numRef>
          </c:val>
          <c:extLst>
            <c:ext xmlns:c16="http://schemas.microsoft.com/office/drawing/2014/chart" uri="{C3380CC4-5D6E-409C-BE32-E72D297353CC}">
              <c16:uniqueId val="{00000000-192E-4E9F-970D-2B1A614E123F}"/>
            </c:ext>
          </c:extLst>
        </c:ser>
        <c:dLbls>
          <c:showLegendKey val="0"/>
          <c:showVal val="1"/>
          <c:showCatName val="0"/>
          <c:showSerName val="0"/>
          <c:showPercent val="0"/>
          <c:showBubbleSize val="0"/>
        </c:dLbls>
        <c:gapWidth val="150"/>
        <c:overlap val="-25"/>
        <c:axId val="705260488"/>
        <c:axId val="705261144"/>
      </c:barChart>
      <c:catAx>
        <c:axId val="705260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705261144"/>
        <c:crosses val="autoZero"/>
        <c:auto val="1"/>
        <c:lblAlgn val="ctr"/>
        <c:lblOffset val="100"/>
        <c:noMultiLvlLbl val="0"/>
      </c:catAx>
      <c:valAx>
        <c:axId val="705261144"/>
        <c:scaling>
          <c:orientation val="minMax"/>
          <c:min val="0"/>
        </c:scaling>
        <c:delete val="1"/>
        <c:axPos val="b"/>
        <c:numFmt formatCode="0%" sourceLinked="0"/>
        <c:majorTickMark val="none"/>
        <c:minorTickMark val="none"/>
        <c:tickLblPos val="nextTo"/>
        <c:crossAx val="705260488"/>
        <c:crosses val="max"/>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legend>
    <c:plotVisOnly val="1"/>
    <c:dispBlanksAs val="gap"/>
    <c:showDLblsOverMax val="0"/>
    <c:extLst xmlns:c16="http://schemas.microsoft.com/office/drawing/2014/chart" xmlns:c15="http://schemas.microsoft.com/office/drawing/2012/chart" xmlns:c14="http://schemas.microsoft.com/office/drawing/2007/8/2/chart" xmlns:mc="http://schemas.openxmlformats.org/markup-compatibility/2006"/>
  </c:chart>
  <c:spPr>
    <a:noFill/>
    <a:ln w="9525" cap="flat" cmpd="sng" algn="ctr">
      <a:noFill/>
      <a:round/>
    </a:ln>
    <a:effectLst/>
  </c:spPr>
  <c:txPr>
    <a:bodyPr/>
    <a:lstStyle/>
    <a:p>
      <a:pPr>
        <a:defRPr sz="1600">
          <a:latin typeface="GT America Regular" pitchFamily="50" charset="0"/>
          <a:ea typeface="GT America Regular" pitchFamily="50" charset="0"/>
          <a:cs typeface="GT America Regular" pitchFamily="50" charset="0"/>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Very likely</c:v>
                </c:pt>
                <c:pt idx="1">
                  <c:v>Likely</c:v>
                </c:pt>
                <c:pt idx="2">
                  <c:v>Neutral (neither likely nor unlikely)</c:v>
                </c:pt>
                <c:pt idx="3">
                  <c:v>Unlikely</c:v>
                </c:pt>
                <c:pt idx="4">
                  <c:v>Very unlikely</c:v>
                </c:pt>
              </c:strCache>
            </c:strRef>
          </c:cat>
          <c:val>
            <c:numRef>
              <c:f>Sheet1!$B$3:$B$7</c:f>
              <c:numCache>
                <c:formatCode>0.0%</c:formatCode>
                <c:ptCount val="5"/>
                <c:pt idx="0">
                  <c:v>0.2221889078724</c:v>
                </c:pt>
                <c:pt idx="1">
                  <c:v>0.14953870683279999</c:v>
                </c:pt>
                <c:pt idx="2">
                  <c:v>0.1169759756991</c:v>
                </c:pt>
                <c:pt idx="3">
                  <c:v>0.11780602069609999</c:v>
                </c:pt>
                <c:pt idx="4">
                  <c:v>0.39349038889959997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F815-475B-BEE1-2C8F48DAE6A4}"/>
            </c:ext>
          </c:extLst>
        </c:ser>
        <c:dLbls>
          <c:showLegendKey val="0"/>
          <c:showVal val="1"/>
          <c:showCatName val="0"/>
          <c:showSerName val="0"/>
          <c:showPercent val="0"/>
          <c:showBubbleSize val="0"/>
        </c:dLbls>
        <c:gapWidth val="28"/>
        <c:axId val="705260488"/>
        <c:axId val="705261144"/>
      </c:barChart>
      <c:catAx>
        <c:axId val="705260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705261144"/>
        <c:crosses val="autoZero"/>
        <c:auto val="1"/>
        <c:lblAlgn val="ctr"/>
        <c:lblOffset val="100"/>
        <c:noMultiLvlLbl val="0"/>
      </c:catAx>
      <c:valAx>
        <c:axId val="705261144"/>
        <c:scaling>
          <c:orientation val="minMax"/>
          <c:max val="0.60000000000000009"/>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705260488"/>
        <c:crosses val="max"/>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c:chart>
  <c:spPr>
    <a:noFill/>
    <a:ln w="9525" cap="flat" cmpd="sng" algn="ctr">
      <a:noFill/>
      <a:round/>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52665610552522E-2"/>
          <c:y val="2.4953838858310897E-2"/>
          <c:w val="0.87339996988111335"/>
          <c:h val="0.75065825351966675"/>
        </c:manualLayout>
      </c:layout>
      <c:lineChart>
        <c:grouping val="standard"/>
        <c:varyColors val="0"/>
        <c:ser>
          <c:idx val="0"/>
          <c:order val="0"/>
          <c:tx>
            <c:strRef>
              <c:f>Sheet1!$B$1</c:f>
              <c:strCache>
                <c:ptCount val="1"/>
                <c:pt idx="0">
                  <c:v> 2</c:v>
                </c:pt>
              </c:strCache>
            </c:strRef>
          </c:tx>
          <c:spPr>
            <a:ln w="57150" cap="rnd">
              <a:solidFill>
                <a:srgbClr val="006AFF"/>
              </a:solidFill>
              <a:round/>
            </a:ln>
            <a:effectLst/>
          </c:spPr>
          <c:marker>
            <c:symbol val="circle"/>
            <c:size val="6"/>
            <c:spPr>
              <a:solidFill>
                <a:srgbClr val="006AFF"/>
              </a:solidFill>
              <a:ln w="57150">
                <a:solidFill>
                  <a:srgbClr val="006AFF"/>
                </a:solidFill>
                <a:headEnd type="triangle"/>
              </a:ln>
              <a:effectLst/>
            </c:spPr>
          </c:marker>
          <c:dPt>
            <c:idx val="1"/>
            <c:marker>
              <c:symbol val="circle"/>
              <c:size val="6"/>
              <c:spPr>
                <a:solidFill>
                  <a:srgbClr val="006AFF"/>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1-4322-41D6-8FBC-D7E2E18BB50E}"/>
              </c:ext>
            </c:extLst>
          </c:dPt>
          <c:dPt>
            <c:idx val="2"/>
            <c:marker>
              <c:symbol val="circle"/>
              <c:size val="6"/>
              <c:spPr>
                <a:solidFill>
                  <a:srgbClr val="006AFF"/>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3-4322-41D6-8FBC-D7E2E18BB50E}"/>
              </c:ext>
            </c:extLst>
          </c:dPt>
          <c:dPt>
            <c:idx val="3"/>
            <c:marker>
              <c:symbol val="circle"/>
              <c:size val="6"/>
              <c:spPr>
                <a:solidFill>
                  <a:srgbClr val="006AFF"/>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5-4322-41D6-8FBC-D7E2E18BB50E}"/>
              </c:ext>
            </c:extLst>
          </c:dPt>
          <c:dLbls>
            <c:dLbl>
              <c:idx val="3"/>
              <c:layout>
                <c:manualLayout>
                  <c:x val="-2.4162740457516881E-2"/>
                  <c:y val="4.93584131200288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22-41D6-8FBC-D7E2E18BB50E}"/>
                </c:ext>
              </c:extLst>
            </c:dLbl>
            <c:dLbl>
              <c:idx val="6"/>
              <c:layout>
                <c:manualLayout>
                  <c:x val="-2.5870315187309024E-2"/>
                  <c:y val="4.36223976499499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22-41D6-8FBC-D7E2E18BB50E}"/>
                </c:ext>
              </c:extLst>
            </c:dLbl>
            <c:dLbl>
              <c:idx val="11"/>
              <c:layout>
                <c:manualLayout>
                  <c:x val="-2.6182812523480141E-2"/>
                  <c:y val="4.07543899149105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322-41D6-8FBC-D7E2E18BB50E}"/>
                </c:ext>
              </c:extLst>
            </c:dLbl>
            <c:dLbl>
              <c:idx val="15"/>
              <c:layout>
                <c:manualLayout>
                  <c:x val="-2.4888180702199794E-2"/>
                  <c:y val="5.5094428590107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22-41D6-8FBC-D7E2E18BB50E}"/>
                </c:ext>
              </c:extLst>
            </c:dLbl>
            <c:dLbl>
              <c:idx val="19"/>
              <c:layout>
                <c:manualLayout>
                  <c:x val="-2.9860280472510898E-2"/>
                  <c:y val="4.6490405384989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322-41D6-8FBC-D7E2E18BB50E}"/>
                </c:ext>
              </c:extLst>
            </c:dLbl>
            <c:spPr>
              <a:noFill/>
              <a:ln>
                <a:noFill/>
              </a:ln>
              <a:effectLst/>
            </c:spPr>
            <c:txPr>
              <a:bodyPr rot="0" spcFirstLastPara="1" vertOverflow="ellipsis" vert="horz" wrap="square" anchor="ctr" anchorCtr="1"/>
              <a:lstStyle/>
              <a:p>
                <a:pPr>
                  <a:defRPr sz="1000" b="0" i="0" u="none" strike="noStrike" kern="1200" baseline="0">
                    <a:solidFill>
                      <a:srgbClr val="006AFF"/>
                    </a:solidFill>
                    <a:latin typeface="GT America Medium" pitchFamily="50" charset="0"/>
                    <a:ea typeface="GT America Medium" pitchFamily="50" charset="0"/>
                    <a:cs typeface="GT America Medium" pitchFamily="50"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January 2022</c:v>
                </c:pt>
                <c:pt idx="1">
                  <c:v>February 2022</c:v>
                </c:pt>
                <c:pt idx="2">
                  <c:v>March 2022</c:v>
                </c:pt>
                <c:pt idx="3">
                  <c:v>April 2022</c:v>
                </c:pt>
                <c:pt idx="4">
                  <c:v>May 2022</c:v>
                </c:pt>
                <c:pt idx="5">
                  <c:v>June 2022</c:v>
                </c:pt>
                <c:pt idx="6">
                  <c:v>July 2022</c:v>
                </c:pt>
                <c:pt idx="7">
                  <c:v>August 2022</c:v>
                </c:pt>
                <c:pt idx="8">
                  <c:v>September 2022</c:v>
                </c:pt>
                <c:pt idx="9">
                  <c:v>October 2022</c:v>
                </c:pt>
                <c:pt idx="10">
                  <c:v>November 2022</c:v>
                </c:pt>
                <c:pt idx="11">
                  <c:v>December 2022</c:v>
                </c:pt>
                <c:pt idx="12">
                  <c:v>January 2023</c:v>
                </c:pt>
                <c:pt idx="13">
                  <c:v>February 2023</c:v>
                </c:pt>
                <c:pt idx="14">
                  <c:v>March 2023</c:v>
                </c:pt>
                <c:pt idx="15">
                  <c:v>April 2023</c:v>
                </c:pt>
                <c:pt idx="16">
                  <c:v>May 2023</c:v>
                </c:pt>
                <c:pt idx="17">
                  <c:v>June 2023</c:v>
                </c:pt>
                <c:pt idx="18">
                  <c:v>July 2023</c:v>
                </c:pt>
                <c:pt idx="19">
                  <c:v>August 2023</c:v>
                </c:pt>
                <c:pt idx="20">
                  <c:v>Sept 2023</c:v>
                </c:pt>
                <c:pt idx="21">
                  <c:v>Oct 2023</c:v>
                </c:pt>
                <c:pt idx="22">
                  <c:v>Nov 2023</c:v>
                </c:pt>
              </c:strCache>
            </c:strRef>
          </c:cat>
          <c:val>
            <c:numRef>
              <c:f>Sheet1!$B$2:$B$24</c:f>
              <c:numCache>
                <c:formatCode>0.0%</c:formatCode>
                <c:ptCount val="23"/>
                <c:pt idx="0">
                  <c:v>0.3354478630535</c:v>
                </c:pt>
                <c:pt idx="1">
                  <c:v>0.32769975152460001</c:v>
                </c:pt>
                <c:pt idx="2">
                  <c:v>0.34497996553280003</c:v>
                </c:pt>
                <c:pt idx="3">
                  <c:v>0.27231593811249999</c:v>
                </c:pt>
                <c:pt idx="4">
                  <c:v>0.32836114304070002</c:v>
                </c:pt>
                <c:pt idx="5">
                  <c:v>0.32823940542129998</c:v>
                </c:pt>
                <c:pt idx="6">
                  <c:v>0.25846141932790001</c:v>
                </c:pt>
                <c:pt idx="7">
                  <c:v>0.2699682429302</c:v>
                </c:pt>
                <c:pt idx="8">
                  <c:v>0.24987674373820001</c:v>
                </c:pt>
                <c:pt idx="9">
                  <c:v>0.26900096660919998</c:v>
                </c:pt>
                <c:pt idx="10">
                  <c:v>0.26334244089019998</c:v>
                </c:pt>
                <c:pt idx="11">
                  <c:v>0.26020060118909999</c:v>
                </c:pt>
                <c:pt idx="12">
                  <c:v>0.30073113571010002</c:v>
                </c:pt>
                <c:pt idx="13">
                  <c:v>0.30123981398080002</c:v>
                </c:pt>
                <c:pt idx="14">
                  <c:v>0.32350618305419998</c:v>
                </c:pt>
                <c:pt idx="15">
                  <c:v>0.29136409364459998</c:v>
                </c:pt>
                <c:pt idx="16">
                  <c:v>0.29535369208439999</c:v>
                </c:pt>
                <c:pt idx="17">
                  <c:v>0.30878563680819998</c:v>
                </c:pt>
                <c:pt idx="18">
                  <c:v>0.30669814352699998</c:v>
                </c:pt>
                <c:pt idx="19">
                  <c:v>0.27301482339119998</c:v>
                </c:pt>
                <c:pt idx="20">
                  <c:v>0.28420000000000001</c:v>
                </c:pt>
                <c:pt idx="21">
                  <c:v>0.34799999999999998</c:v>
                </c:pt>
                <c:pt idx="22">
                  <c:v>0.34100000000000003</c:v>
                </c:pt>
              </c:numCache>
            </c:numRef>
          </c:val>
          <c:smooth val="0"/>
          <c:extLst>
            <c:ext xmlns:c16="http://schemas.microsoft.com/office/drawing/2014/chart" uri="{C3380CC4-5D6E-409C-BE32-E72D297353CC}">
              <c16:uniqueId val="{00000026-4322-41D6-8FBC-D7E2E18BB50E}"/>
            </c:ext>
          </c:extLst>
        </c:ser>
        <c:dLbls>
          <c:showLegendKey val="0"/>
          <c:showVal val="0"/>
          <c:showCatName val="0"/>
          <c:showSerName val="0"/>
          <c:showPercent val="0"/>
          <c:showBubbleSize val="0"/>
        </c:dLbls>
        <c:marker val="1"/>
        <c:smooth val="0"/>
        <c:axId val="802391296"/>
        <c:axId val="802392936"/>
      </c:lineChart>
      <c:catAx>
        <c:axId val="80239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02392936"/>
        <c:crosses val="autoZero"/>
        <c:auto val="1"/>
        <c:lblAlgn val="ctr"/>
        <c:lblOffset val="100"/>
        <c:noMultiLvlLbl val="0"/>
      </c:catAx>
      <c:valAx>
        <c:axId val="802392936"/>
        <c:scaling>
          <c:orientation val="minMax"/>
          <c:max val="0.5"/>
          <c:min val="0.1"/>
        </c:scaling>
        <c:delete val="0"/>
        <c:axPos val="l"/>
        <c:majorGridlines>
          <c:spPr>
            <a:ln w="9525" cap="flat" cmpd="sng" algn="ctr">
              <a:solidFill>
                <a:schemeClr val="tx1">
                  <a:alpha val="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accent6">
                    <a:lumMod val="75000"/>
                  </a:schemeClr>
                </a:solidFill>
                <a:latin typeface="GT America Regular" pitchFamily="50" charset="0"/>
                <a:ea typeface="GT America Regular" pitchFamily="50" charset="0"/>
                <a:cs typeface="GT America Regular" pitchFamily="50" charset="0"/>
              </a:defRPr>
            </a:pPr>
            <a:endParaRPr lang="en-US"/>
          </a:p>
        </c:txPr>
        <c:crossAx val="802391296"/>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solidFill>
        <a:srgbClr val="0872B4">
          <a:alpha val="8000"/>
        </a:srgbClr>
      </a:solidFill>
    </a:ln>
    <a:effectLst/>
  </c:spPr>
  <c:txPr>
    <a:bodyPr/>
    <a:lstStyle/>
    <a:p>
      <a:pPr>
        <a:defRPr sz="1100" b="0">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484500581621975E-2"/>
          <c:y val="7.4619347210290538E-2"/>
          <c:w val="0.86234730749406729"/>
          <c:h val="0.65810193477086698"/>
        </c:manualLayout>
      </c:layout>
      <c:lineChart>
        <c:grouping val="standard"/>
        <c:varyColors val="0"/>
        <c:ser>
          <c:idx val="0"/>
          <c:order val="0"/>
          <c:tx>
            <c:strRef>
              <c:f>Sheet1!$B$1</c:f>
              <c:strCache>
                <c:ptCount val="1"/>
                <c:pt idx="0">
                  <c:v>Column1</c:v>
                </c:pt>
              </c:strCache>
            </c:strRef>
          </c:tx>
          <c:spPr>
            <a:ln w="76200" cap="rnd">
              <a:solidFill>
                <a:srgbClr val="006AFF"/>
              </a:solidFill>
              <a:round/>
            </a:ln>
            <a:effectLst/>
          </c:spPr>
          <c:marker>
            <c:symbol val="none"/>
          </c:marker>
          <c:dLbls>
            <c:dLbl>
              <c:idx val="9"/>
              <c:layout>
                <c:manualLayout>
                  <c:x val="-3.3915080444000552E-2"/>
                  <c:y val="6.300255978904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E9-4D96-A73A-FED055202D0F}"/>
                </c:ext>
              </c:extLst>
            </c:dLbl>
            <c:dLbl>
              <c:idx val="16"/>
              <c:layout>
                <c:manualLayout>
                  <c:x val="-5.0872620666000561E-2"/>
                  <c:y val="7.0002844210048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03-4007-9A95-CB169E0919B1}"/>
                </c:ext>
              </c:extLst>
            </c:dLbl>
            <c:dLbl>
              <c:idx val="20"/>
              <c:layout>
                <c:manualLayout>
                  <c:x val="0"/>
                  <c:y val="-5.2502133157536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E9-4D96-A73A-FED055202D0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February 2022</c:v>
                </c:pt>
                <c:pt idx="1">
                  <c:v>March 2022</c:v>
                </c:pt>
                <c:pt idx="2">
                  <c:v>April 2022</c:v>
                </c:pt>
                <c:pt idx="3">
                  <c:v>May 2022</c:v>
                </c:pt>
                <c:pt idx="4">
                  <c:v>June 2022</c:v>
                </c:pt>
                <c:pt idx="5">
                  <c:v>July 2022</c:v>
                </c:pt>
                <c:pt idx="6">
                  <c:v>August 2022</c:v>
                </c:pt>
                <c:pt idx="7">
                  <c:v>September 2022</c:v>
                </c:pt>
                <c:pt idx="8">
                  <c:v>October 2022</c:v>
                </c:pt>
                <c:pt idx="9">
                  <c:v>November 2022</c:v>
                </c:pt>
                <c:pt idx="10">
                  <c:v>December 2022</c:v>
                </c:pt>
                <c:pt idx="11">
                  <c:v>January 2023</c:v>
                </c:pt>
                <c:pt idx="12">
                  <c:v>February 2023</c:v>
                </c:pt>
                <c:pt idx="13">
                  <c:v>March 2023</c:v>
                </c:pt>
                <c:pt idx="14">
                  <c:v>April 2023</c:v>
                </c:pt>
                <c:pt idx="15">
                  <c:v>May 2023</c:v>
                </c:pt>
                <c:pt idx="16">
                  <c:v>June 2023</c:v>
                </c:pt>
                <c:pt idx="17">
                  <c:v>July 2023</c:v>
                </c:pt>
                <c:pt idx="18">
                  <c:v>August 2023</c:v>
                </c:pt>
                <c:pt idx="19">
                  <c:v>September 2023</c:v>
                </c:pt>
                <c:pt idx="20">
                  <c:v>October 2023</c:v>
                </c:pt>
                <c:pt idx="21">
                  <c:v>November 2023</c:v>
                </c:pt>
              </c:strCache>
            </c:strRef>
          </c:cat>
          <c:val>
            <c:numRef>
              <c:f>Sheet1!$B$2:$B$23</c:f>
              <c:numCache>
                <c:formatCode>0.0%</c:formatCode>
                <c:ptCount val="22"/>
                <c:pt idx="0">
                  <c:v>0.2968863128409</c:v>
                </c:pt>
                <c:pt idx="1">
                  <c:v>0.29630551910429997</c:v>
                </c:pt>
                <c:pt idx="2">
                  <c:v>0.26757335171000002</c:v>
                </c:pt>
                <c:pt idx="3">
                  <c:v>0.28397136971609999</c:v>
                </c:pt>
                <c:pt idx="4">
                  <c:v>0.34269780713589998</c:v>
                </c:pt>
                <c:pt idx="5">
                  <c:v>0.25686774717689997</c:v>
                </c:pt>
                <c:pt idx="6">
                  <c:v>0.3084847462061</c:v>
                </c:pt>
                <c:pt idx="7">
                  <c:v>0.30107541125760001</c:v>
                </c:pt>
                <c:pt idx="8">
                  <c:v>0.33912355381030002</c:v>
                </c:pt>
                <c:pt idx="9">
                  <c:v>0.29842251887510002</c:v>
                </c:pt>
                <c:pt idx="10" formatCode="0.0%\ \ \ \ \ \ \ \ ">
                  <c:v>0.28996410484669999</c:v>
                </c:pt>
                <c:pt idx="11" formatCode="0.0%\ \ \ \ \ \ \ \ ">
                  <c:v>0.33859489775099999</c:v>
                </c:pt>
                <c:pt idx="12" formatCode="0.0%\ \ \ \ \ \ \ \ ">
                  <c:v>0.31225444679789999</c:v>
                </c:pt>
                <c:pt idx="13">
                  <c:v>0.316</c:v>
                </c:pt>
                <c:pt idx="14" formatCode="0.0%\ \ \ \ \ \ \ \ ">
                  <c:v>0.30533302775999999</c:v>
                </c:pt>
                <c:pt idx="15">
                  <c:v>0.28100000000000003</c:v>
                </c:pt>
                <c:pt idx="16" formatCode="0.0%\ \ \ \ \ \ \ \ ">
                  <c:v>0.28240231479319999</c:v>
                </c:pt>
                <c:pt idx="17" formatCode="0.0%\ \ \ \ \ \ \ \ ">
                  <c:v>0.30648344572589997</c:v>
                </c:pt>
                <c:pt idx="18" formatCode="0.0%\ \ \ \ \ \ \ \ ">
                  <c:v>0.30949813592449998</c:v>
                </c:pt>
                <c:pt idx="19" formatCode="0.0%\ \ \ \ \ \ \ \ ">
                  <c:v>0.32871794373289998</c:v>
                </c:pt>
                <c:pt idx="20" formatCode="0.0%\ \ \ \ \ \ \ \ ">
                  <c:v>0.36699999999999999</c:v>
                </c:pt>
                <c:pt idx="21" formatCode="0.0%\ \ \ \ \ \ \ \ ">
                  <c:v>0.372</c:v>
                </c:pt>
              </c:numCache>
            </c:numRef>
          </c:val>
          <c:smooth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28B-40C1-BC97-C288E55AF783}"/>
            </c:ext>
          </c:extLst>
        </c:ser>
        <c:dLbls>
          <c:showLegendKey val="0"/>
          <c:showVal val="0"/>
          <c:showCatName val="0"/>
          <c:showSerName val="0"/>
          <c:showPercent val="0"/>
          <c:showBubbleSize val="0"/>
        </c:dLbls>
        <c:smooth val="0"/>
        <c:axId val="324192527"/>
        <c:axId val="324192943"/>
      </c:lineChart>
      <c:catAx>
        <c:axId val="32419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400000" spcFirstLastPara="1" vertOverflow="ellipsis" wrap="square" anchor="ctr" anchorCtr="1"/>
          <a:lstStyle/>
          <a:p>
            <a:pPr>
              <a:defRPr sz="10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324192943"/>
        <c:crosses val="autoZero"/>
        <c:auto val="1"/>
        <c:lblAlgn val="ctr"/>
        <c:lblOffset val="100"/>
        <c:noMultiLvlLbl val="0"/>
      </c:catAx>
      <c:valAx>
        <c:axId val="324192943"/>
        <c:scaling>
          <c:orientation val="minMax"/>
          <c:max val="0.5"/>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32419252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9031421682637"/>
          <c:y val="2.5453167504435655E-2"/>
          <c:w val="0.77660555614343629"/>
          <c:h val="0.82192747690471168"/>
        </c:manualLayout>
      </c:layout>
      <c:lineChart>
        <c:grouping val="standard"/>
        <c:varyColors val="0"/>
        <c:ser>
          <c:idx val="0"/>
          <c:order val="0"/>
          <c:tx>
            <c:strRef>
              <c:f>Sheet1!$B$1</c:f>
              <c:strCache>
                <c:ptCount val="1"/>
                <c:pt idx="0">
                  <c:v>Current travel sentiment index</c:v>
                </c:pt>
              </c:strCache>
            </c:strRef>
          </c:tx>
          <c:spPr>
            <a:ln w="31750" cap="rnd">
              <a:solidFill>
                <a:srgbClr val="006AFF"/>
              </a:solidFill>
              <a:round/>
            </a:ln>
            <a:effectLst/>
          </c:spPr>
          <c:marker>
            <c:symbol val="circle"/>
            <c:size val="5"/>
            <c:spPr>
              <a:solidFill>
                <a:srgbClr val="0872B4"/>
              </a:solidFill>
              <a:ln w="9525">
                <a:noFill/>
                <a:headEnd type="triangle"/>
              </a:ln>
              <a:effectLst/>
            </c:spPr>
          </c:marker>
          <c:dPt>
            <c:idx val="1"/>
            <c:marker>
              <c:symbol val="circle"/>
              <c:size val="5"/>
              <c:spPr>
                <a:solidFill>
                  <a:srgbClr val="0872B4"/>
                </a:solidFill>
                <a:ln w="19050">
                  <a:noFill/>
                  <a:headEnd type="triangle"/>
                </a:ln>
                <a:effectLst/>
              </c:spPr>
            </c:marker>
            <c:bubble3D val="0"/>
            <c:spPr>
              <a:ln w="31750" cap="rnd">
                <a:solidFill>
                  <a:srgbClr val="006AFF"/>
                </a:solidFill>
                <a:round/>
              </a:ln>
              <a:effectLst/>
            </c:spPr>
            <c:extLst>
              <c:ext xmlns:c16="http://schemas.microsoft.com/office/drawing/2014/chart" uri="{C3380CC4-5D6E-409C-BE32-E72D297353CC}">
                <c16:uniqueId val="{00000003-AE77-4F68-9CF1-51A3C936AE86}"/>
              </c:ext>
            </c:extLst>
          </c:dPt>
          <c:dPt>
            <c:idx val="2"/>
            <c:marker>
              <c:symbol val="circle"/>
              <c:size val="5"/>
              <c:spPr>
                <a:solidFill>
                  <a:srgbClr val="0872B4"/>
                </a:solidFill>
                <a:ln w="19050">
                  <a:noFill/>
                  <a:headEnd type="triangle"/>
                </a:ln>
                <a:effectLst/>
              </c:spPr>
            </c:marker>
            <c:bubble3D val="0"/>
            <c:spPr>
              <a:ln w="31750" cap="rnd">
                <a:solidFill>
                  <a:srgbClr val="006AFF"/>
                </a:solidFill>
                <a:round/>
              </a:ln>
              <a:effectLst/>
            </c:spPr>
            <c:extLst>
              <c:ext xmlns:c16="http://schemas.microsoft.com/office/drawing/2014/chart" uri="{C3380CC4-5D6E-409C-BE32-E72D297353CC}">
                <c16:uniqueId val="{00000004-AE77-4F68-9CF1-51A3C936AE86}"/>
              </c:ext>
            </c:extLst>
          </c:dPt>
          <c:dPt>
            <c:idx val="3"/>
            <c:marker>
              <c:symbol val="circle"/>
              <c:size val="5"/>
              <c:spPr>
                <a:solidFill>
                  <a:srgbClr val="0872B4"/>
                </a:solidFill>
                <a:ln w="19050">
                  <a:noFill/>
                  <a:headEnd type="triangle"/>
                </a:ln>
                <a:effectLst/>
              </c:spPr>
            </c:marker>
            <c:bubble3D val="0"/>
            <c:spPr>
              <a:ln w="31750" cap="rnd">
                <a:solidFill>
                  <a:srgbClr val="006AFF"/>
                </a:solidFill>
                <a:round/>
              </a:ln>
              <a:effectLst/>
            </c:spPr>
            <c:extLst>
              <c:ext xmlns:c16="http://schemas.microsoft.com/office/drawing/2014/chart" uri="{C3380CC4-5D6E-409C-BE32-E72D297353CC}">
                <c16:uniqueId val="{00000005-AE77-4F68-9CF1-51A3C936AE86}"/>
              </c:ext>
            </c:extLst>
          </c:dPt>
          <c:dLbls>
            <c:dLbl>
              <c:idx val="21"/>
              <c:layout>
                <c:manualLayout>
                  <c:x val="2.2086618500447297E-3"/>
                  <c:y val="-2.95283806101310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4E-4271-AB37-77DABD52BFA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GT America Medium" pitchFamily="50" charset="0"/>
                    <a:ea typeface="GT America Medium" pitchFamily="50" charset="0"/>
                    <a:cs typeface="GT America Medium" pitchFamily="50"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Feb 2022</c:v>
                </c:pt>
                <c:pt idx="1">
                  <c:v>March 2022</c:v>
                </c:pt>
                <c:pt idx="2">
                  <c:v>April 2022</c:v>
                </c:pt>
                <c:pt idx="3">
                  <c:v>May 2022</c:v>
                </c:pt>
                <c:pt idx="4">
                  <c:v>June 2022</c:v>
                </c:pt>
                <c:pt idx="5">
                  <c:v>July 2022</c:v>
                </c:pt>
                <c:pt idx="6">
                  <c:v>Aug 2022</c:v>
                </c:pt>
                <c:pt idx="7">
                  <c:v>Sept 2022</c:v>
                </c:pt>
                <c:pt idx="8">
                  <c:v>Oct 2022</c:v>
                </c:pt>
                <c:pt idx="9">
                  <c:v>Nov 2022</c:v>
                </c:pt>
                <c:pt idx="10">
                  <c:v>Dec 2022</c:v>
                </c:pt>
                <c:pt idx="11">
                  <c:v>Jan 2023</c:v>
                </c:pt>
                <c:pt idx="12">
                  <c:v>Feb 2023</c:v>
                </c:pt>
                <c:pt idx="13">
                  <c:v>Mar 2023</c:v>
                </c:pt>
                <c:pt idx="14">
                  <c:v>Apr 2023</c:v>
                </c:pt>
                <c:pt idx="15">
                  <c:v>May 2023</c:v>
                </c:pt>
                <c:pt idx="16">
                  <c:v>June 2023</c:v>
                </c:pt>
                <c:pt idx="17">
                  <c:v>June 2023</c:v>
                </c:pt>
                <c:pt idx="18">
                  <c:v>Aug 2023</c:v>
                </c:pt>
                <c:pt idx="19">
                  <c:v>Sept 2023</c:v>
                </c:pt>
                <c:pt idx="20">
                  <c:v>Oct 2023</c:v>
                </c:pt>
                <c:pt idx="21">
                  <c:v>Nov 2023</c:v>
                </c:pt>
              </c:strCache>
            </c:strRef>
          </c:cat>
          <c:val>
            <c:numRef>
              <c:f>Sheet1!$B$2:$B$23</c:f>
              <c:numCache>
                <c:formatCode>0.0</c:formatCode>
                <c:ptCount val="22"/>
                <c:pt idx="0">
                  <c:v>100</c:v>
                </c:pt>
                <c:pt idx="1">
                  <c:v>115.23547081687508</c:v>
                </c:pt>
                <c:pt idx="2">
                  <c:v>109.59921054089601</c:v>
                </c:pt>
                <c:pt idx="3">
                  <c:v>111.7157047609526</c:v>
                </c:pt>
                <c:pt idx="4">
                  <c:v>110.4050886655241</c:v>
                </c:pt>
                <c:pt idx="5">
                  <c:v>102.83161813588005</c:v>
                </c:pt>
                <c:pt idx="6">
                  <c:v>106.19222504606915</c:v>
                </c:pt>
                <c:pt idx="7">
                  <c:v>102.03764336518533</c:v>
                </c:pt>
                <c:pt idx="8">
                  <c:v>104.58644058595048</c:v>
                </c:pt>
                <c:pt idx="9">
                  <c:v>101.76999375010678</c:v>
                </c:pt>
                <c:pt idx="10">
                  <c:v>102.22410274606881</c:v>
                </c:pt>
                <c:pt idx="11">
                  <c:v>107.49951331244259</c:v>
                </c:pt>
                <c:pt idx="12">
                  <c:v>110.69471618436033</c:v>
                </c:pt>
                <c:pt idx="13">
                  <c:v>116.9</c:v>
                </c:pt>
                <c:pt idx="14" formatCode="General">
                  <c:v>114.6</c:v>
                </c:pt>
                <c:pt idx="15">
                  <c:v>113.22</c:v>
                </c:pt>
                <c:pt idx="16">
                  <c:v>115.7</c:v>
                </c:pt>
                <c:pt idx="17">
                  <c:v>116</c:v>
                </c:pt>
                <c:pt idx="18">
                  <c:v>112.3</c:v>
                </c:pt>
                <c:pt idx="19">
                  <c:v>113.7</c:v>
                </c:pt>
                <c:pt idx="20">
                  <c:v>121.7</c:v>
                </c:pt>
                <c:pt idx="21" formatCode="General">
                  <c:v>122.8</c:v>
                </c:pt>
              </c:numCache>
            </c:numRef>
          </c:val>
          <c:smooth val="0"/>
          <c:extLst>
            <c:ext xmlns:c16="http://schemas.microsoft.com/office/drawing/2014/chart" uri="{C3380CC4-5D6E-409C-BE32-E72D297353CC}">
              <c16:uniqueId val="{00000000-AE77-4F68-9CF1-51A3C936AE86}"/>
            </c:ext>
          </c:extLst>
        </c:ser>
        <c:ser>
          <c:idx val="1"/>
          <c:order val="1"/>
          <c:tx>
            <c:strRef>
              <c:f>Sheet1!$C$1</c:f>
              <c:strCache>
                <c:ptCount val="1"/>
                <c:pt idx="0">
                  <c:v>Future travel sentiment index </c:v>
                </c:pt>
              </c:strCache>
            </c:strRef>
          </c:tx>
          <c:spPr>
            <a:ln w="31750" cap="rnd">
              <a:solidFill>
                <a:srgbClr val="92F7FF"/>
              </a:solidFill>
              <a:round/>
            </a:ln>
            <a:effectLst/>
          </c:spPr>
          <c:marker>
            <c:symbol val="circle"/>
            <c:size val="5"/>
            <c:spPr>
              <a:solidFill>
                <a:srgbClr val="92D050"/>
              </a:solidFill>
              <a:ln w="9525">
                <a:solidFill>
                  <a:srgbClr val="92F7FF"/>
                </a:solidFill>
              </a:ln>
              <a:effectLst/>
            </c:spPr>
          </c:marker>
          <c:dLbls>
            <c:dLbl>
              <c:idx val="21"/>
              <c:layout>
                <c:manualLayout>
                  <c:x val="8.834647400178757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4E-4271-AB37-77DABD52BFA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GT America Medium" pitchFamily="50" charset="0"/>
                    <a:ea typeface="GT America Medium" pitchFamily="50" charset="0"/>
                    <a:cs typeface="GT America Medium" pitchFamily="50"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Feb 2022</c:v>
                </c:pt>
                <c:pt idx="1">
                  <c:v>March 2022</c:v>
                </c:pt>
                <c:pt idx="2">
                  <c:v>April 2022</c:v>
                </c:pt>
                <c:pt idx="3">
                  <c:v>May 2022</c:v>
                </c:pt>
                <c:pt idx="4">
                  <c:v>June 2022</c:v>
                </c:pt>
                <c:pt idx="5">
                  <c:v>July 2022</c:v>
                </c:pt>
                <c:pt idx="6">
                  <c:v>Aug 2022</c:v>
                </c:pt>
                <c:pt idx="7">
                  <c:v>Sept 2022</c:v>
                </c:pt>
                <c:pt idx="8">
                  <c:v>Oct 2022</c:v>
                </c:pt>
                <c:pt idx="9">
                  <c:v>Nov 2022</c:v>
                </c:pt>
                <c:pt idx="10">
                  <c:v>Dec 2022</c:v>
                </c:pt>
                <c:pt idx="11">
                  <c:v>Jan 2023</c:v>
                </c:pt>
                <c:pt idx="12">
                  <c:v>Feb 2023</c:v>
                </c:pt>
                <c:pt idx="13">
                  <c:v>Mar 2023</c:v>
                </c:pt>
                <c:pt idx="14">
                  <c:v>Apr 2023</c:v>
                </c:pt>
                <c:pt idx="15">
                  <c:v>May 2023</c:v>
                </c:pt>
                <c:pt idx="16">
                  <c:v>June 2023</c:v>
                </c:pt>
                <c:pt idx="17">
                  <c:v>June 2023</c:v>
                </c:pt>
                <c:pt idx="18">
                  <c:v>Aug 2023</c:v>
                </c:pt>
                <c:pt idx="19">
                  <c:v>Sept 2023</c:v>
                </c:pt>
                <c:pt idx="20">
                  <c:v>Oct 2023</c:v>
                </c:pt>
                <c:pt idx="21">
                  <c:v>Nov 2023</c:v>
                </c:pt>
              </c:strCache>
            </c:strRef>
          </c:cat>
          <c:val>
            <c:numRef>
              <c:f>Sheet1!$C$2:$C$23</c:f>
              <c:numCache>
                <c:formatCode>0.0</c:formatCode>
                <c:ptCount val="22"/>
                <c:pt idx="0">
                  <c:v>100</c:v>
                </c:pt>
                <c:pt idx="1">
                  <c:v>98.861062631342307</c:v>
                </c:pt>
                <c:pt idx="2">
                  <c:v>98.777745810937319</c:v>
                </c:pt>
                <c:pt idx="3">
                  <c:v>96.121714854249163</c:v>
                </c:pt>
                <c:pt idx="4">
                  <c:v>95.86019541179158</c:v>
                </c:pt>
                <c:pt idx="5">
                  <c:v>91.591800425302623</c:v>
                </c:pt>
                <c:pt idx="6">
                  <c:v>95.404917824074388</c:v>
                </c:pt>
                <c:pt idx="7">
                  <c:v>92.701190904446193</c:v>
                </c:pt>
                <c:pt idx="8">
                  <c:v>94.483186676356027</c:v>
                </c:pt>
                <c:pt idx="9">
                  <c:v>92.215395295747157</c:v>
                </c:pt>
                <c:pt idx="10">
                  <c:v>95.564646573838573</c:v>
                </c:pt>
                <c:pt idx="11">
                  <c:v>98.436401245063863</c:v>
                </c:pt>
                <c:pt idx="12">
                  <c:v>99.090967410890102</c:v>
                </c:pt>
                <c:pt idx="13">
                  <c:v>99.4</c:v>
                </c:pt>
                <c:pt idx="14">
                  <c:v>100.6</c:v>
                </c:pt>
                <c:pt idx="15">
                  <c:v>99.2</c:v>
                </c:pt>
                <c:pt idx="16">
                  <c:v>98.3</c:v>
                </c:pt>
                <c:pt idx="17">
                  <c:v>97.9</c:v>
                </c:pt>
                <c:pt idx="18">
                  <c:v>97.1</c:v>
                </c:pt>
                <c:pt idx="19">
                  <c:v>96.7</c:v>
                </c:pt>
                <c:pt idx="20">
                  <c:v>99.8</c:v>
                </c:pt>
                <c:pt idx="21" formatCode="General">
                  <c:v>100.2</c:v>
                </c:pt>
              </c:numCache>
            </c:numRef>
          </c:val>
          <c:smooth val="0"/>
          <c:extLst>
            <c:ext xmlns:c16="http://schemas.microsoft.com/office/drawing/2014/chart" uri="{C3380CC4-5D6E-409C-BE32-E72D297353CC}">
              <c16:uniqueId val="{00000000-B4A7-43E4-92B1-ABD7D36554F5}"/>
            </c:ext>
          </c:extLst>
        </c:ser>
        <c:dLbls>
          <c:showLegendKey val="0"/>
          <c:showVal val="0"/>
          <c:showCatName val="0"/>
          <c:showSerName val="0"/>
          <c:showPercent val="0"/>
          <c:showBubbleSize val="0"/>
        </c:dLbls>
        <c:marker val="1"/>
        <c:smooth val="0"/>
        <c:axId val="802391296"/>
        <c:axId val="802392936"/>
      </c:lineChart>
      <c:catAx>
        <c:axId val="8023912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T America Medium" pitchFamily="50" charset="0"/>
                <a:ea typeface="GT America Medium" pitchFamily="50" charset="0"/>
                <a:cs typeface="GT America Medium" pitchFamily="50" charset="0"/>
              </a:defRPr>
            </a:pPr>
            <a:endParaRPr lang="en-US"/>
          </a:p>
        </c:txPr>
        <c:crossAx val="802392936"/>
        <c:crosses val="autoZero"/>
        <c:auto val="1"/>
        <c:lblAlgn val="ctr"/>
        <c:lblOffset val="100"/>
        <c:noMultiLvlLbl val="0"/>
      </c:catAx>
      <c:valAx>
        <c:axId val="802392936"/>
        <c:scaling>
          <c:orientation val="minMax"/>
          <c:max val="150"/>
          <c:min val="50"/>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T America Medium" pitchFamily="50" charset="0"/>
                <a:ea typeface="GT America Medium" pitchFamily="50" charset="0"/>
                <a:cs typeface="GT America Medium" pitchFamily="50" charset="0"/>
              </a:defRPr>
            </a:pPr>
            <a:endParaRPr lang="en-US"/>
          </a:p>
        </c:txPr>
        <c:crossAx val="802391296"/>
        <c:crosses val="autoZero"/>
        <c:crossBetween val="between"/>
        <c:majorUnit val="25"/>
      </c:valAx>
      <c:spPr>
        <a:noFill/>
        <a:ln w="25400">
          <a:noFill/>
        </a:ln>
        <a:effectLst/>
      </c:spPr>
    </c:plotArea>
    <c:legend>
      <c:legendPos val="t"/>
      <c:layout>
        <c:manualLayout>
          <c:xMode val="edge"/>
          <c:yMode val="edge"/>
          <c:x val="0.14372961061797399"/>
          <c:y val="2.9113852526742073E-2"/>
          <c:w val="0.82797053760935047"/>
          <c:h val="4.577293708484606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GT America Medium" pitchFamily="50" charset="0"/>
              <a:ea typeface="GT America Medium" pitchFamily="50" charset="0"/>
              <a:cs typeface="GT America Medium" pitchFamily="50"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GT America Medium" pitchFamily="50" charset="0"/>
          <a:ea typeface="GT America Medium" pitchFamily="50" charset="0"/>
          <a:cs typeface="GT America Medium" pitchFamily="50"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6AFF"/>
              </a:solidFill>
              <a:ln w="19050">
                <a:solidFill>
                  <a:schemeClr val="lt1"/>
                </a:solidFill>
              </a:ln>
              <a:effectLst/>
            </c:spPr>
            <c:extLst>
              <c:ext xmlns:c16="http://schemas.microsoft.com/office/drawing/2014/chart" uri="{C3380CC4-5D6E-409C-BE32-E72D297353CC}">
                <c16:uniqueId val="{00000001-D9CE-47B8-97CD-96410D415F30}"/>
              </c:ext>
            </c:extLst>
          </c:dPt>
          <c:dPt>
            <c:idx val="1"/>
            <c:bubble3D val="0"/>
            <c:spPr>
              <a:solidFill>
                <a:srgbClr val="92F7FF"/>
              </a:solidFill>
              <a:ln w="19050">
                <a:solidFill>
                  <a:schemeClr val="lt1"/>
                </a:solidFill>
              </a:ln>
              <a:effectLst/>
            </c:spPr>
            <c:extLst>
              <c:ext xmlns:c16="http://schemas.microsoft.com/office/drawing/2014/chart" uri="{C3380CC4-5D6E-409C-BE32-E72D297353CC}">
                <c16:uniqueId val="{00000002-D9CE-47B8-97CD-96410D415F30}"/>
              </c:ext>
            </c:extLst>
          </c:dPt>
          <c:dLbls>
            <c:dLbl>
              <c:idx val="0"/>
              <c:layout>
                <c:manualLayout>
                  <c:x val="0.15487421739740934"/>
                  <c:y val="-0.1556091824519801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9CE-47B8-97CD-96410D415F30}"/>
                </c:ext>
              </c:extLst>
            </c:dLbl>
            <c:dLbl>
              <c:idx val="1"/>
              <c:layout>
                <c:manualLayout>
                  <c:x val="-0.14381177329759443"/>
                  <c:y val="0.1121833640932880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9CE-47B8-97CD-96410D415F30}"/>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GT America Extended Regular" pitchFamily="50" charset="0"/>
                    <a:ea typeface="GT America Extended Regular" pitchFamily="50" charset="0"/>
                    <a:cs typeface="GT America Extended Regular" pitchFamily="50"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0.0%\ \ \ \ \ \ \ \ </c:formatCode>
                <c:ptCount val="2"/>
                <c:pt idx="0">
                  <c:v>0.42501432771370001</c:v>
                </c:pt>
                <c:pt idx="1">
                  <c:v>0.57498567228630004</c:v>
                </c:pt>
              </c:numCache>
            </c:numRef>
          </c:val>
          <c:extLst>
            <c:ext xmlns:c16="http://schemas.microsoft.com/office/drawing/2014/chart" uri="{C3380CC4-5D6E-409C-BE32-E72D297353CC}">
              <c16:uniqueId val="{00000000-D9CE-47B8-97CD-96410D415F30}"/>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T America Extended Regular" pitchFamily="50" charset="0"/>
          <a:ea typeface="GT America Extended Regular" pitchFamily="50" charset="0"/>
          <a:cs typeface="GT America Extended Regular" pitchFamily="50"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06773413793696E-2"/>
          <c:y val="3.8218337319134855E-2"/>
          <c:w val="0.8794993309166329"/>
          <c:h val="0.85898065006166713"/>
        </c:manualLayout>
      </c:layout>
      <c:barChart>
        <c:barDir val="col"/>
        <c:grouping val="clustered"/>
        <c:varyColors val="0"/>
        <c:ser>
          <c:idx val="0"/>
          <c:order val="0"/>
          <c:tx>
            <c:strRef>
              <c:f>Sheet1!$B$1</c:f>
              <c:strCache>
                <c:ptCount val="1"/>
                <c:pt idx="0">
                  <c:v>Series 1</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 Z</c:v>
                </c:pt>
                <c:pt idx="1">
                  <c:v>Millennial</c:v>
                </c:pt>
                <c:pt idx="2">
                  <c:v>Gen X</c:v>
                </c:pt>
                <c:pt idx="3">
                  <c:v>Boomer or older</c:v>
                </c:pt>
              </c:strCache>
            </c:strRef>
          </c:cat>
          <c:val>
            <c:numRef>
              <c:f>Sheet1!$B$2:$B$5</c:f>
              <c:numCache>
                <c:formatCode>0.0%</c:formatCode>
                <c:ptCount val="4"/>
                <c:pt idx="0">
                  <c:v>0.4498323529421</c:v>
                </c:pt>
                <c:pt idx="1">
                  <c:v>0.45984489965710001</c:v>
                </c:pt>
                <c:pt idx="2">
                  <c:v>0.46109411536849998</c:v>
                </c:pt>
                <c:pt idx="3">
                  <c:v>0.35211915825430001</c:v>
                </c:pt>
              </c:numCache>
            </c:numRef>
          </c:val>
          <c:extLst>
            <c:ext xmlns:c16="http://schemas.microsoft.com/office/drawing/2014/chart" uri="{C3380CC4-5D6E-409C-BE32-E72D297353CC}">
              <c16:uniqueId val="{00000000-D203-4BFD-B872-96498A31700A}"/>
            </c:ext>
          </c:extLst>
        </c:ser>
        <c:dLbls>
          <c:showLegendKey val="0"/>
          <c:showVal val="0"/>
          <c:showCatName val="0"/>
          <c:showSerName val="0"/>
          <c:showPercent val="0"/>
          <c:showBubbleSize val="0"/>
        </c:dLbls>
        <c:gapWidth val="219"/>
        <c:overlap val="-27"/>
        <c:axId val="825625359"/>
        <c:axId val="897951375"/>
      </c:barChart>
      <c:catAx>
        <c:axId val="82562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97951375"/>
        <c:crosses val="autoZero"/>
        <c:auto val="1"/>
        <c:lblAlgn val="ctr"/>
        <c:lblOffset val="100"/>
        <c:noMultiLvlLbl val="0"/>
      </c:catAx>
      <c:valAx>
        <c:axId val="8979513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25625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357194555076269"/>
          <c:y val="2.05602235964789E-2"/>
          <c:w val="0.54982053585122803"/>
          <c:h val="0.9092715377195616"/>
        </c:manualLayout>
      </c:layout>
      <c:barChart>
        <c:barDir val="bar"/>
        <c:grouping val="clustered"/>
        <c:varyColors val="0"/>
        <c:ser>
          <c:idx val="0"/>
          <c:order val="0"/>
          <c:tx>
            <c:strRef>
              <c:f>Sheet1!$B$1</c:f>
              <c:strCache>
                <c:ptCount val="1"/>
                <c:pt idx="0">
                  <c:v>%</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91-100</c:v>
                </c:pt>
                <c:pt idx="1">
                  <c:v>81-90</c:v>
                </c:pt>
                <c:pt idx="2">
                  <c:v>71-80</c:v>
                </c:pt>
                <c:pt idx="3">
                  <c:v>61-70</c:v>
                </c:pt>
                <c:pt idx="4">
                  <c:v>51-60</c:v>
                </c:pt>
                <c:pt idx="5">
                  <c:v>41-50</c:v>
                </c:pt>
                <c:pt idx="6">
                  <c:v>31-40</c:v>
                </c:pt>
                <c:pt idx="7">
                  <c:v>21-30</c:v>
                </c:pt>
                <c:pt idx="8">
                  <c:v>11-20</c:v>
                </c:pt>
                <c:pt idx="9">
                  <c:v>0-10</c:v>
                </c:pt>
              </c:strCache>
            </c:strRef>
          </c:cat>
          <c:val>
            <c:numRef>
              <c:f>Sheet1!$B$2:$B$11</c:f>
              <c:numCache>
                <c:formatCode>0.0%\ \ \ \ \ \ \ \ </c:formatCode>
                <c:ptCount val="10"/>
                <c:pt idx="0">
                  <c:v>1.6891343603E-2</c:v>
                </c:pt>
                <c:pt idx="1">
                  <c:v>6.6948479998150002E-3</c:v>
                </c:pt>
                <c:pt idx="2">
                  <c:v>1.5238404407519999E-2</c:v>
                </c:pt>
                <c:pt idx="3">
                  <c:v>2.049751193869E-2</c:v>
                </c:pt>
                <c:pt idx="4">
                  <c:v>2.2730873501209999E-2</c:v>
                </c:pt>
                <c:pt idx="5">
                  <c:v>5.6879580904919999E-2</c:v>
                </c:pt>
                <c:pt idx="6">
                  <c:v>5.1293437377480003E-2</c:v>
                </c:pt>
                <c:pt idx="7">
                  <c:v>0.1291685696613</c:v>
                </c:pt>
                <c:pt idx="8">
                  <c:v>0.18158943700890001</c:v>
                </c:pt>
                <c:pt idx="9">
                  <c:v>0.49901599359710003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5567-4E49-AC1B-FC885CC0BDDA}"/>
            </c:ext>
          </c:extLst>
        </c:ser>
        <c:dLbls>
          <c:showLegendKey val="0"/>
          <c:showVal val="1"/>
          <c:showCatName val="0"/>
          <c:showSerName val="0"/>
          <c:showPercent val="0"/>
          <c:showBubbleSize val="0"/>
        </c:dLbls>
        <c:gapWidth val="28"/>
        <c:axId val="705260488"/>
        <c:axId val="705261144"/>
      </c:barChart>
      <c:catAx>
        <c:axId val="705260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705261144"/>
        <c:crosses val="autoZero"/>
        <c:auto val="1"/>
        <c:lblAlgn val="ctr"/>
        <c:lblOffset val="100"/>
        <c:noMultiLvlLbl val="0"/>
      </c:catAx>
      <c:valAx>
        <c:axId val="705261144"/>
        <c:scaling>
          <c:orientation val="minMax"/>
          <c:max val="0.60000000000000009"/>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705260488"/>
        <c:crosses val="max"/>
        <c:crossBetween val="between"/>
        <c:majorUnit val="0.1"/>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c:chart>
  <c:spPr>
    <a:noFill/>
    <a:ln w="9525" cap="flat" cmpd="sng" algn="ctr">
      <a:noFill/>
      <a:round/>
    </a:ln>
    <a:effectLst/>
  </c:spPr>
  <c:txPr>
    <a:bodyPr/>
    <a:lstStyle/>
    <a:p>
      <a:pPr>
        <a:defRPr sz="1200">
          <a:latin typeface="GT America Regular" pitchFamily="50" charset="0"/>
          <a:ea typeface="GT America Regular" pitchFamily="50" charset="0"/>
          <a:cs typeface="GT America Regular" pitchFamily="50" charset="0"/>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3036467550346"/>
          <c:y val="4.7172290030983964E-2"/>
          <c:w val="0.87943771120117042"/>
          <c:h val="0.85898065006166713"/>
        </c:manualLayout>
      </c:layout>
      <c:barChart>
        <c:barDir val="col"/>
        <c:grouping val="clustered"/>
        <c:varyColors val="0"/>
        <c:ser>
          <c:idx val="0"/>
          <c:order val="0"/>
          <c:tx>
            <c:strRef>
              <c:f>Sheet1!$B$1</c:f>
              <c:strCache>
                <c:ptCount val="1"/>
                <c:pt idx="0">
                  <c:v>Series 1</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 Z</c:v>
                </c:pt>
                <c:pt idx="1">
                  <c:v>Millennial</c:v>
                </c:pt>
                <c:pt idx="2">
                  <c:v>Gen X</c:v>
                </c:pt>
                <c:pt idx="3">
                  <c:v>Boomer or older</c:v>
                </c:pt>
              </c:strCache>
            </c:strRef>
          </c:cat>
          <c:val>
            <c:numRef>
              <c:f>Sheet1!$B$2:$B$5</c:f>
              <c:numCache>
                <c:formatCode>0.0%</c:formatCode>
                <c:ptCount val="4"/>
                <c:pt idx="0">
                  <c:v>0.27</c:v>
                </c:pt>
                <c:pt idx="1">
                  <c:v>0.27600000000000002</c:v>
                </c:pt>
                <c:pt idx="2">
                  <c:v>0.16200000000000001</c:v>
                </c:pt>
                <c:pt idx="3">
                  <c:v>0.14299999999999999</c:v>
                </c:pt>
              </c:numCache>
            </c:numRef>
          </c:val>
          <c:extLst>
            <c:ext xmlns:c16="http://schemas.microsoft.com/office/drawing/2014/chart" uri="{C3380CC4-5D6E-409C-BE32-E72D297353CC}">
              <c16:uniqueId val="{00000000-44FA-48A5-B4D1-A8E3D32F6F74}"/>
            </c:ext>
          </c:extLst>
        </c:ser>
        <c:dLbls>
          <c:showLegendKey val="0"/>
          <c:showVal val="0"/>
          <c:showCatName val="0"/>
          <c:showSerName val="0"/>
          <c:showPercent val="0"/>
          <c:showBubbleSize val="0"/>
        </c:dLbls>
        <c:gapWidth val="219"/>
        <c:overlap val="-27"/>
        <c:axId val="825625359"/>
        <c:axId val="897951375"/>
      </c:barChart>
      <c:catAx>
        <c:axId val="82562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97951375"/>
        <c:crosses val="autoZero"/>
        <c:auto val="1"/>
        <c:lblAlgn val="ctr"/>
        <c:lblOffset val="100"/>
        <c:noMultiLvlLbl val="0"/>
      </c:catAx>
      <c:valAx>
        <c:axId val="8979513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25625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18527560074387"/>
          <c:y val="1.55691283370895E-2"/>
          <c:w val="0.48040404123801328"/>
          <c:h val="0.96886183660332348"/>
        </c:manualLayout>
      </c:layout>
      <c:barChart>
        <c:barDir val="bar"/>
        <c:grouping val="clustered"/>
        <c:varyColors val="0"/>
        <c:ser>
          <c:idx val="0"/>
          <c:order val="0"/>
          <c:tx>
            <c:strRef>
              <c:f>Sheet1!$B$1</c:f>
              <c:strCache>
                <c:ptCount val="1"/>
                <c:pt idx="0">
                  <c:v>Series 1</c:v>
                </c:pt>
              </c:strCache>
            </c:strRef>
          </c:tx>
          <c:spPr>
            <a:solidFill>
              <a:srgbClr val="006AFF"/>
            </a:solidFill>
            <a:ln>
              <a:noFill/>
            </a:ln>
            <a:effectLst/>
          </c:spPr>
          <c:invertIfNegative val="0"/>
          <c:dPt>
            <c:idx val="0"/>
            <c:invertIfNegative val="0"/>
            <c:bubble3D val="0"/>
            <c:spPr>
              <a:solidFill>
                <a:srgbClr val="006AFF"/>
              </a:solidFill>
              <a:ln>
                <a:noFill/>
              </a:ln>
              <a:effectLst/>
            </c:spPr>
            <c:extLst>
              <c:ext xmlns:c16="http://schemas.microsoft.com/office/drawing/2014/chart" uri="{C3380CC4-5D6E-409C-BE32-E72D297353CC}">
                <c16:uniqueId val="{00000001-29AD-49AF-B33F-B1FCDF3A2A47}"/>
              </c:ext>
            </c:extLst>
          </c:dPt>
          <c:dPt>
            <c:idx val="1"/>
            <c:invertIfNegative val="0"/>
            <c:bubble3D val="0"/>
            <c:spPr>
              <a:solidFill>
                <a:srgbClr val="006AFF"/>
              </a:solidFill>
              <a:ln>
                <a:noFill/>
              </a:ln>
              <a:effectLst/>
            </c:spPr>
            <c:extLst>
              <c:ext xmlns:c16="http://schemas.microsoft.com/office/drawing/2014/chart" uri="{C3380CC4-5D6E-409C-BE32-E72D297353CC}">
                <c16:uniqueId val="{00000003-29AD-49AF-B33F-B1FCDF3A2A47}"/>
              </c:ext>
            </c:extLst>
          </c:dPt>
          <c:dPt>
            <c:idx val="2"/>
            <c:invertIfNegative val="0"/>
            <c:bubble3D val="0"/>
            <c:spPr>
              <a:solidFill>
                <a:srgbClr val="006AFF"/>
              </a:solidFill>
              <a:ln>
                <a:noFill/>
              </a:ln>
              <a:effectLst/>
            </c:spPr>
            <c:extLst>
              <c:ext xmlns:c16="http://schemas.microsoft.com/office/drawing/2014/chart" uri="{C3380CC4-5D6E-409C-BE32-E72D297353CC}">
                <c16:uniqueId val="{00000005-29AD-49AF-B33F-B1FCDF3A2A47}"/>
              </c:ext>
            </c:extLst>
          </c:dPt>
          <c:dPt>
            <c:idx val="3"/>
            <c:invertIfNegative val="0"/>
            <c:bubble3D val="0"/>
            <c:spPr>
              <a:solidFill>
                <a:srgbClr val="006AFF"/>
              </a:solidFill>
              <a:ln>
                <a:noFill/>
              </a:ln>
              <a:effectLst/>
            </c:spPr>
            <c:extLst>
              <c:ext xmlns:c16="http://schemas.microsoft.com/office/drawing/2014/chart" uri="{C3380CC4-5D6E-409C-BE32-E72D297353CC}">
                <c16:uniqueId val="{00000007-29AD-49AF-B33F-B1FCDF3A2A47}"/>
              </c:ext>
            </c:extLst>
          </c:dPt>
          <c:dPt>
            <c:idx val="4"/>
            <c:invertIfNegative val="0"/>
            <c:bubble3D val="0"/>
            <c:spPr>
              <a:solidFill>
                <a:srgbClr val="006AFF"/>
              </a:solidFill>
              <a:ln>
                <a:noFill/>
              </a:ln>
              <a:effectLst/>
            </c:spPr>
            <c:extLst>
              <c:ext xmlns:c16="http://schemas.microsoft.com/office/drawing/2014/chart" uri="{C3380CC4-5D6E-409C-BE32-E72D297353CC}">
                <c16:uniqueId val="{00000009-29AD-49AF-B33F-B1FCDF3A2A47}"/>
              </c:ext>
            </c:extLst>
          </c:dPt>
          <c:dLbls>
            <c:dLbl>
              <c:idx val="4"/>
              <c:tx>
                <c:rich>
                  <a:bodyPr/>
                  <a:lstStyle/>
                  <a:p>
                    <a:fld id="{DB7CDFC1-8329-4963-909A-1C8928B59D9C}"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9AD-49AF-B33F-B1FCDF3A2A47}"/>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Neutral (neither agree nor disagree)</c:v>
                </c:pt>
                <c:pt idx="3">
                  <c:v>Agree</c:v>
                </c:pt>
                <c:pt idx="4">
                  <c:v>Strongly agree</c:v>
                </c:pt>
              </c:strCache>
            </c:strRef>
          </c:cat>
          <c:val>
            <c:numRef>
              <c:f>Sheet1!$B$2:$B$6</c:f>
              <c:numCache>
                <c:formatCode>0.0%\ \ \ \ \ \ \ \ </c:formatCode>
                <c:ptCount val="5"/>
                <c:pt idx="0">
                  <c:v>0.18700970272360001</c:v>
                </c:pt>
                <c:pt idx="1">
                  <c:v>0.20815878899099999</c:v>
                </c:pt>
                <c:pt idx="2">
                  <c:v>0.18429544731280001</c:v>
                </c:pt>
                <c:pt idx="3">
                  <c:v>0.21176342280749999</c:v>
                </c:pt>
                <c:pt idx="4">
                  <c:v>0.2087726381651</c:v>
                </c:pt>
              </c:numCache>
            </c:numRef>
          </c:val>
          <c:extLst>
            <c:ext xmlns:c16="http://schemas.microsoft.com/office/drawing/2014/chart" uri="{C3380CC4-5D6E-409C-BE32-E72D297353CC}">
              <c16:uniqueId val="{0000000A-29AD-49AF-B33F-B1FCDF3A2A47}"/>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Neutral (neither agree nor disagree)</c:v>
                </c:pt>
                <c:pt idx="3">
                  <c:v>Agree</c:v>
                </c:pt>
                <c:pt idx="4">
                  <c:v>Strongly agree</c:v>
                </c:pt>
              </c:strCache>
            </c:strRef>
          </c:cat>
          <c:val>
            <c:numRef>
              <c:f>Sheet1!$C$2:$C$6</c:f>
              <c:numCache>
                <c:formatCode>General</c:formatCode>
                <c:ptCount val="5"/>
              </c:numCache>
            </c:numRef>
          </c:val>
          <c:extLst>
            <c:ext xmlns:c16="http://schemas.microsoft.com/office/drawing/2014/chart" uri="{C3380CC4-5D6E-409C-BE32-E72D297353CC}">
              <c16:uniqueId val="{0000000B-29AD-49AF-B33F-B1FCDF3A2A47}"/>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Neutral (neither agree nor disagree)</c:v>
                </c:pt>
                <c:pt idx="3">
                  <c:v>Agree</c:v>
                </c:pt>
                <c:pt idx="4">
                  <c:v>Strongly agree</c:v>
                </c:pt>
              </c:strCache>
            </c:strRef>
          </c:cat>
          <c:val>
            <c:numRef>
              <c:f>Sheet1!$D$2:$D$6</c:f>
              <c:numCache>
                <c:formatCode>General</c:formatCode>
                <c:ptCount val="5"/>
              </c:numCache>
            </c:numRef>
          </c:val>
          <c:extLst>
            <c:ext xmlns:c16="http://schemas.microsoft.com/office/drawing/2014/chart" uri="{C3380CC4-5D6E-409C-BE32-E72D297353CC}">
              <c16:uniqueId val="{0000000C-29AD-49AF-B33F-B1FCDF3A2A47}"/>
            </c:ext>
          </c:extLst>
        </c:ser>
        <c:dLbls>
          <c:dLblPos val="outEnd"/>
          <c:showLegendKey val="0"/>
          <c:showVal val="1"/>
          <c:showCatName val="0"/>
          <c:showSerName val="0"/>
          <c:showPercent val="0"/>
          <c:showBubbleSize val="0"/>
        </c:dLbls>
        <c:gapWidth val="102"/>
        <c:overlap val="100"/>
        <c:axId val="872996944"/>
        <c:axId val="873006456"/>
      </c:barChart>
      <c:catAx>
        <c:axId val="8729969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73006456"/>
        <c:crosses val="autoZero"/>
        <c:auto val="1"/>
        <c:lblAlgn val="ctr"/>
        <c:lblOffset val="100"/>
        <c:noMultiLvlLbl val="0"/>
      </c:catAx>
      <c:valAx>
        <c:axId val="873006456"/>
        <c:scaling>
          <c:orientation val="minMax"/>
        </c:scaling>
        <c:delete val="1"/>
        <c:axPos val="b"/>
        <c:numFmt formatCode="0.0%\ \ \ \ \ \ \ \ " sourceLinked="1"/>
        <c:majorTickMark val="out"/>
        <c:minorTickMark val="none"/>
        <c:tickLblPos val="nextTo"/>
        <c:crossAx val="87299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3036467550346"/>
          <c:y val="4.7172290030983964E-2"/>
          <c:w val="0.87943771120117042"/>
          <c:h val="0.85898065006166713"/>
        </c:manualLayout>
      </c:layout>
      <c:barChart>
        <c:barDir val="col"/>
        <c:grouping val="clustered"/>
        <c:varyColors val="0"/>
        <c:ser>
          <c:idx val="0"/>
          <c:order val="0"/>
          <c:tx>
            <c:strRef>
              <c:f>Sheet1!$B$1</c:f>
              <c:strCache>
                <c:ptCount val="1"/>
                <c:pt idx="0">
                  <c:v>Series 1</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 Z</c:v>
                </c:pt>
                <c:pt idx="1">
                  <c:v>Millennial</c:v>
                </c:pt>
                <c:pt idx="2">
                  <c:v>Gen X</c:v>
                </c:pt>
                <c:pt idx="3">
                  <c:v>Boomer or older</c:v>
                </c:pt>
              </c:strCache>
            </c:strRef>
          </c:cat>
          <c:val>
            <c:numRef>
              <c:f>Sheet1!$B$2:$B$5</c:f>
              <c:numCache>
                <c:formatCode>0.0%</c:formatCode>
                <c:ptCount val="4"/>
                <c:pt idx="0">
                  <c:v>0.51297076648340001</c:v>
                </c:pt>
                <c:pt idx="1">
                  <c:v>0.47977218099719998</c:v>
                </c:pt>
                <c:pt idx="2">
                  <c:v>0.47483721824820002</c:v>
                </c:pt>
                <c:pt idx="3">
                  <c:v>0.28647948463</c:v>
                </c:pt>
              </c:numCache>
            </c:numRef>
          </c:val>
          <c:extLst>
            <c:ext xmlns:c16="http://schemas.microsoft.com/office/drawing/2014/chart" uri="{C3380CC4-5D6E-409C-BE32-E72D297353CC}">
              <c16:uniqueId val="{00000000-3470-4994-B895-E0ABB8BF2EC7}"/>
            </c:ext>
          </c:extLst>
        </c:ser>
        <c:dLbls>
          <c:showLegendKey val="0"/>
          <c:showVal val="0"/>
          <c:showCatName val="0"/>
          <c:showSerName val="0"/>
          <c:showPercent val="0"/>
          <c:showBubbleSize val="0"/>
        </c:dLbls>
        <c:gapWidth val="219"/>
        <c:overlap val="-27"/>
        <c:axId val="825625359"/>
        <c:axId val="897951375"/>
      </c:barChart>
      <c:catAx>
        <c:axId val="82562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97951375"/>
        <c:crosses val="autoZero"/>
        <c:auto val="1"/>
        <c:lblAlgn val="ctr"/>
        <c:lblOffset val="100"/>
        <c:noMultiLvlLbl val="0"/>
      </c:catAx>
      <c:valAx>
        <c:axId val="8979513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25625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18527560074387"/>
          <c:y val="1.55691283370895E-2"/>
          <c:w val="0.48040404123801328"/>
          <c:h val="0.96886183660332348"/>
        </c:manualLayout>
      </c:layout>
      <c:barChart>
        <c:barDir val="bar"/>
        <c:grouping val="clustered"/>
        <c:varyColors val="0"/>
        <c:ser>
          <c:idx val="0"/>
          <c:order val="0"/>
          <c:tx>
            <c:strRef>
              <c:f>Sheet1!$B$1</c:f>
              <c:strCache>
                <c:ptCount val="1"/>
                <c:pt idx="0">
                  <c:v>Series 1</c:v>
                </c:pt>
              </c:strCache>
            </c:strRef>
          </c:tx>
          <c:spPr>
            <a:solidFill>
              <a:srgbClr val="006AFF"/>
            </a:solidFill>
            <a:ln>
              <a:noFill/>
            </a:ln>
            <a:effectLst/>
          </c:spPr>
          <c:invertIfNegative val="0"/>
          <c:dPt>
            <c:idx val="0"/>
            <c:invertIfNegative val="0"/>
            <c:bubble3D val="0"/>
            <c:spPr>
              <a:solidFill>
                <a:srgbClr val="006AFF"/>
              </a:solidFill>
              <a:ln>
                <a:noFill/>
              </a:ln>
              <a:effectLst/>
            </c:spPr>
            <c:extLst>
              <c:ext xmlns:c16="http://schemas.microsoft.com/office/drawing/2014/chart" uri="{C3380CC4-5D6E-409C-BE32-E72D297353CC}">
                <c16:uniqueId val="{00000001-29AD-49AF-B33F-B1FCDF3A2A47}"/>
              </c:ext>
            </c:extLst>
          </c:dPt>
          <c:dPt>
            <c:idx val="1"/>
            <c:invertIfNegative val="0"/>
            <c:bubble3D val="0"/>
            <c:spPr>
              <a:solidFill>
                <a:srgbClr val="006AFF"/>
              </a:solidFill>
              <a:ln>
                <a:noFill/>
              </a:ln>
              <a:effectLst/>
            </c:spPr>
            <c:extLst>
              <c:ext xmlns:c16="http://schemas.microsoft.com/office/drawing/2014/chart" uri="{C3380CC4-5D6E-409C-BE32-E72D297353CC}">
                <c16:uniqueId val="{00000003-29AD-49AF-B33F-B1FCDF3A2A47}"/>
              </c:ext>
            </c:extLst>
          </c:dPt>
          <c:dPt>
            <c:idx val="2"/>
            <c:invertIfNegative val="0"/>
            <c:bubble3D val="0"/>
            <c:spPr>
              <a:solidFill>
                <a:srgbClr val="006AFF"/>
              </a:solidFill>
              <a:ln>
                <a:noFill/>
              </a:ln>
              <a:effectLst/>
            </c:spPr>
            <c:extLst>
              <c:ext xmlns:c16="http://schemas.microsoft.com/office/drawing/2014/chart" uri="{C3380CC4-5D6E-409C-BE32-E72D297353CC}">
                <c16:uniqueId val="{00000005-29AD-49AF-B33F-B1FCDF3A2A47}"/>
              </c:ext>
            </c:extLst>
          </c:dPt>
          <c:dPt>
            <c:idx val="3"/>
            <c:invertIfNegative val="0"/>
            <c:bubble3D val="0"/>
            <c:spPr>
              <a:solidFill>
                <a:srgbClr val="006AFF"/>
              </a:solidFill>
              <a:ln>
                <a:noFill/>
              </a:ln>
              <a:effectLst/>
            </c:spPr>
            <c:extLst>
              <c:ext xmlns:c16="http://schemas.microsoft.com/office/drawing/2014/chart" uri="{C3380CC4-5D6E-409C-BE32-E72D297353CC}">
                <c16:uniqueId val="{00000007-29AD-49AF-B33F-B1FCDF3A2A47}"/>
              </c:ext>
            </c:extLst>
          </c:dPt>
          <c:dPt>
            <c:idx val="4"/>
            <c:invertIfNegative val="0"/>
            <c:bubble3D val="0"/>
            <c:spPr>
              <a:solidFill>
                <a:srgbClr val="006AFF"/>
              </a:solidFill>
              <a:ln>
                <a:noFill/>
              </a:ln>
              <a:effectLst/>
            </c:spPr>
            <c:extLst>
              <c:ext xmlns:c16="http://schemas.microsoft.com/office/drawing/2014/chart" uri="{C3380CC4-5D6E-409C-BE32-E72D297353CC}">
                <c16:uniqueId val="{00000009-29AD-49AF-B33F-B1FCDF3A2A47}"/>
              </c:ext>
            </c:extLst>
          </c:dPt>
          <c:dLbls>
            <c:dLbl>
              <c:idx val="4"/>
              <c:tx>
                <c:rich>
                  <a:bodyPr/>
                  <a:lstStyle/>
                  <a:p>
                    <a:fld id="{DB7CDFC1-8329-4963-909A-1C8928B59D9C}"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9AD-49AF-B33F-B1FCDF3A2A47}"/>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Neutral (neither agree nor disagree)</c:v>
                </c:pt>
                <c:pt idx="3">
                  <c:v>Agree</c:v>
                </c:pt>
                <c:pt idx="4">
                  <c:v>Strongly agree</c:v>
                </c:pt>
              </c:strCache>
            </c:strRef>
          </c:cat>
          <c:val>
            <c:numRef>
              <c:f>Sheet1!$B$2:$B$6</c:f>
              <c:numCache>
                <c:formatCode>0.0%\ \ \ \ \ \ \ \ </c:formatCode>
                <c:ptCount val="5"/>
                <c:pt idx="0">
                  <c:v>4.4148888454600001E-2</c:v>
                </c:pt>
                <c:pt idx="1">
                  <c:v>0.1037299435244</c:v>
                </c:pt>
                <c:pt idx="2">
                  <c:v>0.24538303257550001</c:v>
                </c:pt>
                <c:pt idx="3">
                  <c:v>0.35822129910099998</c:v>
                </c:pt>
                <c:pt idx="4">
                  <c:v>0.2485168363445</c:v>
                </c:pt>
              </c:numCache>
            </c:numRef>
          </c:val>
          <c:extLst>
            <c:ext xmlns:c16="http://schemas.microsoft.com/office/drawing/2014/chart" uri="{C3380CC4-5D6E-409C-BE32-E72D297353CC}">
              <c16:uniqueId val="{0000000A-29AD-49AF-B33F-B1FCDF3A2A47}"/>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Neutral (neither agree nor disagree)</c:v>
                </c:pt>
                <c:pt idx="3">
                  <c:v>Agree</c:v>
                </c:pt>
                <c:pt idx="4">
                  <c:v>Strongly agree</c:v>
                </c:pt>
              </c:strCache>
            </c:strRef>
          </c:cat>
          <c:val>
            <c:numRef>
              <c:f>Sheet1!$C$2:$C$6</c:f>
              <c:numCache>
                <c:formatCode>General</c:formatCode>
                <c:ptCount val="5"/>
              </c:numCache>
            </c:numRef>
          </c:val>
          <c:extLst>
            <c:ext xmlns:c16="http://schemas.microsoft.com/office/drawing/2014/chart" uri="{C3380CC4-5D6E-409C-BE32-E72D297353CC}">
              <c16:uniqueId val="{0000000B-29AD-49AF-B33F-B1FCDF3A2A47}"/>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Neutral (neither agree nor disagree)</c:v>
                </c:pt>
                <c:pt idx="3">
                  <c:v>Agree</c:v>
                </c:pt>
                <c:pt idx="4">
                  <c:v>Strongly agree</c:v>
                </c:pt>
              </c:strCache>
            </c:strRef>
          </c:cat>
          <c:val>
            <c:numRef>
              <c:f>Sheet1!$D$2:$D$6</c:f>
              <c:numCache>
                <c:formatCode>General</c:formatCode>
                <c:ptCount val="5"/>
              </c:numCache>
            </c:numRef>
          </c:val>
          <c:extLst>
            <c:ext xmlns:c16="http://schemas.microsoft.com/office/drawing/2014/chart" uri="{C3380CC4-5D6E-409C-BE32-E72D297353CC}">
              <c16:uniqueId val="{0000000C-29AD-49AF-B33F-B1FCDF3A2A47}"/>
            </c:ext>
          </c:extLst>
        </c:ser>
        <c:dLbls>
          <c:dLblPos val="outEnd"/>
          <c:showLegendKey val="0"/>
          <c:showVal val="1"/>
          <c:showCatName val="0"/>
          <c:showSerName val="0"/>
          <c:showPercent val="0"/>
          <c:showBubbleSize val="0"/>
        </c:dLbls>
        <c:gapWidth val="102"/>
        <c:overlap val="100"/>
        <c:axId val="872996944"/>
        <c:axId val="873006456"/>
      </c:barChart>
      <c:catAx>
        <c:axId val="8729969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73006456"/>
        <c:crosses val="autoZero"/>
        <c:auto val="1"/>
        <c:lblAlgn val="ctr"/>
        <c:lblOffset val="100"/>
        <c:noMultiLvlLbl val="0"/>
      </c:catAx>
      <c:valAx>
        <c:axId val="873006456"/>
        <c:scaling>
          <c:orientation val="minMax"/>
        </c:scaling>
        <c:delete val="1"/>
        <c:axPos val="b"/>
        <c:numFmt formatCode="0.0%\ \ \ \ \ \ \ \ " sourceLinked="1"/>
        <c:majorTickMark val="out"/>
        <c:minorTickMark val="none"/>
        <c:tickLblPos val="nextTo"/>
        <c:crossAx val="87299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3036467550346"/>
          <c:y val="4.7172290030983964E-2"/>
          <c:w val="0.87943771120117042"/>
          <c:h val="0.85898065006166713"/>
        </c:manualLayout>
      </c:layout>
      <c:barChart>
        <c:barDir val="col"/>
        <c:grouping val="clustered"/>
        <c:varyColors val="0"/>
        <c:ser>
          <c:idx val="0"/>
          <c:order val="0"/>
          <c:tx>
            <c:strRef>
              <c:f>Sheet1!$B$1</c:f>
              <c:strCache>
                <c:ptCount val="1"/>
                <c:pt idx="0">
                  <c:v>Series 1</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 Z</c:v>
                </c:pt>
                <c:pt idx="1">
                  <c:v>Millennial</c:v>
                </c:pt>
                <c:pt idx="2">
                  <c:v>Gen X</c:v>
                </c:pt>
                <c:pt idx="3">
                  <c:v>Boomer or older</c:v>
                </c:pt>
              </c:strCache>
            </c:strRef>
          </c:cat>
          <c:val>
            <c:numRef>
              <c:f>Sheet1!$B$2:$B$5</c:f>
              <c:numCache>
                <c:formatCode>0.0%</c:formatCode>
                <c:ptCount val="4"/>
                <c:pt idx="0">
                  <c:v>0.70823052585049995</c:v>
                </c:pt>
                <c:pt idx="1">
                  <c:v>0.76045269395530002</c:v>
                </c:pt>
                <c:pt idx="2">
                  <c:v>0.50893228166089999</c:v>
                </c:pt>
                <c:pt idx="3">
                  <c:v>0.51467995030110003</c:v>
                </c:pt>
              </c:numCache>
            </c:numRef>
          </c:val>
          <c:extLst>
            <c:ext xmlns:c16="http://schemas.microsoft.com/office/drawing/2014/chart" uri="{C3380CC4-5D6E-409C-BE32-E72D297353CC}">
              <c16:uniqueId val="{00000000-2789-4305-B0B4-44D82739221C}"/>
            </c:ext>
          </c:extLst>
        </c:ser>
        <c:dLbls>
          <c:showLegendKey val="0"/>
          <c:showVal val="0"/>
          <c:showCatName val="0"/>
          <c:showSerName val="0"/>
          <c:showPercent val="0"/>
          <c:showBubbleSize val="0"/>
        </c:dLbls>
        <c:gapWidth val="219"/>
        <c:overlap val="-27"/>
        <c:axId val="825625359"/>
        <c:axId val="897951375"/>
      </c:barChart>
      <c:catAx>
        <c:axId val="82562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97951375"/>
        <c:crosses val="autoZero"/>
        <c:auto val="1"/>
        <c:lblAlgn val="ctr"/>
        <c:lblOffset val="100"/>
        <c:noMultiLvlLbl val="0"/>
      </c:catAx>
      <c:valAx>
        <c:axId val="8979513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25625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18527560074387"/>
          <c:y val="1.55691283370895E-2"/>
          <c:w val="0.48040404123801328"/>
          <c:h val="0.96886183660332348"/>
        </c:manualLayout>
      </c:layout>
      <c:barChart>
        <c:barDir val="bar"/>
        <c:grouping val="clustered"/>
        <c:varyColors val="0"/>
        <c:ser>
          <c:idx val="0"/>
          <c:order val="0"/>
          <c:tx>
            <c:strRef>
              <c:f>Sheet1!$B$1</c:f>
              <c:strCache>
                <c:ptCount val="1"/>
                <c:pt idx="0">
                  <c:v>Series 1</c:v>
                </c:pt>
              </c:strCache>
            </c:strRef>
          </c:tx>
          <c:spPr>
            <a:solidFill>
              <a:srgbClr val="006AFF"/>
            </a:solidFill>
            <a:ln>
              <a:noFill/>
            </a:ln>
            <a:effectLst/>
          </c:spPr>
          <c:invertIfNegative val="0"/>
          <c:dPt>
            <c:idx val="0"/>
            <c:invertIfNegative val="0"/>
            <c:bubble3D val="0"/>
            <c:spPr>
              <a:solidFill>
                <a:srgbClr val="006AFF"/>
              </a:solidFill>
              <a:ln>
                <a:noFill/>
              </a:ln>
              <a:effectLst/>
            </c:spPr>
            <c:extLst>
              <c:ext xmlns:c16="http://schemas.microsoft.com/office/drawing/2014/chart" uri="{C3380CC4-5D6E-409C-BE32-E72D297353CC}">
                <c16:uniqueId val="{00000001-BFCC-4DAF-BBFA-4E302B3E1247}"/>
              </c:ext>
            </c:extLst>
          </c:dPt>
          <c:dPt>
            <c:idx val="1"/>
            <c:invertIfNegative val="0"/>
            <c:bubble3D val="0"/>
            <c:spPr>
              <a:solidFill>
                <a:srgbClr val="006AFF"/>
              </a:solidFill>
              <a:ln>
                <a:noFill/>
              </a:ln>
              <a:effectLst/>
            </c:spPr>
            <c:extLst>
              <c:ext xmlns:c16="http://schemas.microsoft.com/office/drawing/2014/chart" uri="{C3380CC4-5D6E-409C-BE32-E72D297353CC}">
                <c16:uniqueId val="{00000003-BFCC-4DAF-BBFA-4E302B3E1247}"/>
              </c:ext>
            </c:extLst>
          </c:dPt>
          <c:dPt>
            <c:idx val="2"/>
            <c:invertIfNegative val="0"/>
            <c:bubble3D val="0"/>
            <c:spPr>
              <a:solidFill>
                <a:srgbClr val="006AFF"/>
              </a:solidFill>
              <a:ln>
                <a:noFill/>
              </a:ln>
              <a:effectLst/>
            </c:spPr>
            <c:extLst>
              <c:ext xmlns:c16="http://schemas.microsoft.com/office/drawing/2014/chart" uri="{C3380CC4-5D6E-409C-BE32-E72D297353CC}">
                <c16:uniqueId val="{00000005-BFCC-4DAF-BBFA-4E302B3E1247}"/>
              </c:ext>
            </c:extLst>
          </c:dPt>
          <c:dPt>
            <c:idx val="3"/>
            <c:invertIfNegative val="0"/>
            <c:bubble3D val="0"/>
            <c:spPr>
              <a:solidFill>
                <a:srgbClr val="006AFF"/>
              </a:solidFill>
              <a:ln>
                <a:noFill/>
              </a:ln>
              <a:effectLst/>
            </c:spPr>
            <c:extLst>
              <c:ext xmlns:c16="http://schemas.microsoft.com/office/drawing/2014/chart" uri="{C3380CC4-5D6E-409C-BE32-E72D297353CC}">
                <c16:uniqueId val="{00000007-BFCC-4DAF-BBFA-4E302B3E1247}"/>
              </c:ext>
            </c:extLst>
          </c:dPt>
          <c:dPt>
            <c:idx val="4"/>
            <c:invertIfNegative val="0"/>
            <c:bubble3D val="0"/>
            <c:spPr>
              <a:solidFill>
                <a:srgbClr val="006AFF"/>
              </a:solidFill>
              <a:ln>
                <a:noFill/>
              </a:ln>
              <a:effectLst/>
            </c:spPr>
            <c:extLst>
              <c:ext xmlns:c16="http://schemas.microsoft.com/office/drawing/2014/chart" uri="{C3380CC4-5D6E-409C-BE32-E72D297353CC}">
                <c16:uniqueId val="{00000009-BFCC-4DAF-BBFA-4E302B3E1247}"/>
              </c:ext>
            </c:extLst>
          </c:dPt>
          <c:dLbls>
            <c:dLbl>
              <c:idx val="4"/>
              <c:tx>
                <c:rich>
                  <a:bodyPr/>
                  <a:lstStyle/>
                  <a:p>
                    <a:fld id="{DB7CDFC1-8329-4963-909A-1C8928B59D9C}"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FCC-4DAF-BBFA-4E302B3E124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 It is a very bad time</c:v>
                </c:pt>
                <c:pt idx="1">
                  <c:v>No - It is a bad time</c:v>
                </c:pt>
                <c:pt idx="2">
                  <c:v>It is neither a good time nor bad time</c:v>
                </c:pt>
                <c:pt idx="3">
                  <c:v>Yes - It is a good time</c:v>
                </c:pt>
                <c:pt idx="4">
                  <c:v>Yes - It is a very good time</c:v>
                </c:pt>
              </c:strCache>
            </c:strRef>
          </c:cat>
          <c:val>
            <c:numRef>
              <c:f>Sheet1!$B$2:$B$6</c:f>
              <c:numCache>
                <c:formatCode>0.0%</c:formatCode>
                <c:ptCount val="5"/>
                <c:pt idx="0">
                  <c:v>0.13880819779340001</c:v>
                </c:pt>
                <c:pt idx="1">
                  <c:v>0.20889576049129999</c:v>
                </c:pt>
                <c:pt idx="2">
                  <c:v>0.30785742743939998</c:v>
                </c:pt>
                <c:pt idx="3">
                  <c:v>0.22807981760349999</c:v>
                </c:pt>
                <c:pt idx="4">
                  <c:v>0.1163587966724</c:v>
                </c:pt>
              </c:numCache>
            </c:numRef>
          </c:val>
          <c:extLst>
            <c:ext xmlns:c16="http://schemas.microsoft.com/office/drawing/2014/chart" uri="{C3380CC4-5D6E-409C-BE32-E72D297353CC}">
              <c16:uniqueId val="{0000000A-BFCC-4DAF-BBFA-4E302B3E1247}"/>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 It is a very bad time</c:v>
                </c:pt>
                <c:pt idx="1">
                  <c:v>No - It is a bad time</c:v>
                </c:pt>
                <c:pt idx="2">
                  <c:v>It is neither a good time nor bad time</c:v>
                </c:pt>
                <c:pt idx="3">
                  <c:v>Yes - It is a good time</c:v>
                </c:pt>
                <c:pt idx="4">
                  <c:v>Yes - It is a very good time</c:v>
                </c:pt>
              </c:strCache>
            </c:strRef>
          </c:cat>
          <c:val>
            <c:numRef>
              <c:f>Sheet1!$C$2:$C$6</c:f>
              <c:numCache>
                <c:formatCode>General</c:formatCode>
                <c:ptCount val="5"/>
              </c:numCache>
            </c:numRef>
          </c:val>
          <c:extLst>
            <c:ext xmlns:c16="http://schemas.microsoft.com/office/drawing/2014/chart" uri="{C3380CC4-5D6E-409C-BE32-E72D297353CC}">
              <c16:uniqueId val="{0000000B-BFCC-4DAF-BBFA-4E302B3E1247}"/>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 - It is a very bad time</c:v>
                </c:pt>
                <c:pt idx="1">
                  <c:v>No - It is a bad time</c:v>
                </c:pt>
                <c:pt idx="2">
                  <c:v>It is neither a good time nor bad time</c:v>
                </c:pt>
                <c:pt idx="3">
                  <c:v>Yes - It is a good time</c:v>
                </c:pt>
                <c:pt idx="4">
                  <c:v>Yes - It is a very good time</c:v>
                </c:pt>
              </c:strCache>
            </c:strRef>
          </c:cat>
          <c:val>
            <c:numRef>
              <c:f>Sheet1!$D$2:$D$6</c:f>
              <c:numCache>
                <c:formatCode>General</c:formatCode>
                <c:ptCount val="5"/>
              </c:numCache>
            </c:numRef>
          </c:val>
          <c:extLst>
            <c:ext xmlns:c16="http://schemas.microsoft.com/office/drawing/2014/chart" uri="{C3380CC4-5D6E-409C-BE32-E72D297353CC}">
              <c16:uniqueId val="{0000000C-BFCC-4DAF-BBFA-4E302B3E1247}"/>
            </c:ext>
          </c:extLst>
        </c:ser>
        <c:dLbls>
          <c:dLblPos val="outEnd"/>
          <c:showLegendKey val="0"/>
          <c:showVal val="1"/>
          <c:showCatName val="0"/>
          <c:showSerName val="0"/>
          <c:showPercent val="0"/>
          <c:showBubbleSize val="0"/>
        </c:dLbls>
        <c:gapWidth val="102"/>
        <c:overlap val="100"/>
        <c:axId val="872996944"/>
        <c:axId val="873006456"/>
      </c:barChart>
      <c:catAx>
        <c:axId val="872996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73006456"/>
        <c:crosses val="autoZero"/>
        <c:auto val="1"/>
        <c:lblAlgn val="ctr"/>
        <c:lblOffset val="100"/>
        <c:noMultiLvlLbl val="0"/>
      </c:catAx>
      <c:valAx>
        <c:axId val="873006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accent6">
                    <a:lumMod val="75000"/>
                  </a:schemeClr>
                </a:solidFill>
                <a:latin typeface="GT America Regular" pitchFamily="50" charset="0"/>
                <a:ea typeface="GT America Regular" pitchFamily="50" charset="0"/>
                <a:cs typeface="GT America Regular" pitchFamily="50" charset="0"/>
              </a:defRPr>
            </a:pPr>
            <a:endParaRPr lang="en-US"/>
          </a:p>
        </c:txPr>
        <c:crossAx val="872996944"/>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18527560074387"/>
          <c:y val="1.55691283370895E-2"/>
          <c:w val="0.48040404123801328"/>
          <c:h val="0.96886183660332348"/>
        </c:manualLayout>
      </c:layout>
      <c:barChart>
        <c:barDir val="bar"/>
        <c:grouping val="clustered"/>
        <c:varyColors val="0"/>
        <c:ser>
          <c:idx val="0"/>
          <c:order val="0"/>
          <c:tx>
            <c:strRef>
              <c:f>Sheet1!$B$1</c:f>
              <c:strCache>
                <c:ptCount val="1"/>
                <c:pt idx="0">
                  <c:v>Series 1</c:v>
                </c:pt>
              </c:strCache>
            </c:strRef>
          </c:tx>
          <c:spPr>
            <a:solidFill>
              <a:srgbClr val="006AFF"/>
            </a:solidFill>
            <a:ln>
              <a:noFill/>
            </a:ln>
            <a:effectLst/>
          </c:spPr>
          <c:invertIfNegative val="0"/>
          <c:dPt>
            <c:idx val="0"/>
            <c:invertIfNegative val="0"/>
            <c:bubble3D val="0"/>
            <c:spPr>
              <a:solidFill>
                <a:srgbClr val="006AFF"/>
              </a:solidFill>
              <a:ln>
                <a:noFill/>
              </a:ln>
              <a:effectLst/>
            </c:spPr>
            <c:extLst>
              <c:ext xmlns:c16="http://schemas.microsoft.com/office/drawing/2014/chart" uri="{C3380CC4-5D6E-409C-BE32-E72D297353CC}">
                <c16:uniqueId val="{00000001-29AD-49AF-B33F-B1FCDF3A2A47}"/>
              </c:ext>
            </c:extLst>
          </c:dPt>
          <c:dPt>
            <c:idx val="1"/>
            <c:invertIfNegative val="0"/>
            <c:bubble3D val="0"/>
            <c:spPr>
              <a:solidFill>
                <a:srgbClr val="006AFF"/>
              </a:solidFill>
              <a:ln>
                <a:noFill/>
              </a:ln>
              <a:effectLst/>
            </c:spPr>
            <c:extLst>
              <c:ext xmlns:c16="http://schemas.microsoft.com/office/drawing/2014/chart" uri="{C3380CC4-5D6E-409C-BE32-E72D297353CC}">
                <c16:uniqueId val="{00000003-29AD-49AF-B33F-B1FCDF3A2A47}"/>
              </c:ext>
            </c:extLst>
          </c:dPt>
          <c:dPt>
            <c:idx val="2"/>
            <c:invertIfNegative val="0"/>
            <c:bubble3D val="0"/>
            <c:spPr>
              <a:solidFill>
                <a:srgbClr val="006AFF"/>
              </a:solidFill>
              <a:ln>
                <a:noFill/>
              </a:ln>
              <a:effectLst/>
            </c:spPr>
            <c:extLst>
              <c:ext xmlns:c16="http://schemas.microsoft.com/office/drawing/2014/chart" uri="{C3380CC4-5D6E-409C-BE32-E72D297353CC}">
                <c16:uniqueId val="{00000005-29AD-49AF-B33F-B1FCDF3A2A47}"/>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prefer to spend money now and worry about the future later.</c:v>
                </c:pt>
                <c:pt idx="1">
                  <c:v>I strike a balance between enjoying life now and saving for the future.</c:v>
                </c:pt>
                <c:pt idx="2">
                  <c:v>I prioritize saving for the future over enjoying life in the present.</c:v>
                </c:pt>
              </c:strCache>
            </c:strRef>
          </c:cat>
          <c:val>
            <c:numRef>
              <c:f>Sheet1!$B$2:$B$4</c:f>
              <c:numCache>
                <c:formatCode>0.0%\ \ \ \ \ \ \ \ </c:formatCode>
                <c:ptCount val="3"/>
                <c:pt idx="0">
                  <c:v>0.1618721489926</c:v>
                </c:pt>
                <c:pt idx="1">
                  <c:v>0.69991389648500002</c:v>
                </c:pt>
                <c:pt idx="2">
                  <c:v>0.13821395452249999</c:v>
                </c:pt>
              </c:numCache>
            </c:numRef>
          </c:val>
          <c:extLst>
            <c:ext xmlns:c16="http://schemas.microsoft.com/office/drawing/2014/chart" uri="{C3380CC4-5D6E-409C-BE32-E72D297353CC}">
              <c16:uniqueId val="{0000000A-29AD-49AF-B33F-B1FCDF3A2A47}"/>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prefer to spend money now and worry about the future later.</c:v>
                </c:pt>
                <c:pt idx="1">
                  <c:v>I strike a balance between enjoying life now and saving for the future.</c:v>
                </c:pt>
                <c:pt idx="2">
                  <c:v>I prioritize saving for the future over enjoying life in the present.</c:v>
                </c:pt>
              </c:strCache>
            </c:strRef>
          </c:cat>
          <c:val>
            <c:numRef>
              <c:f>Sheet1!$C$2:$C$4</c:f>
              <c:numCache>
                <c:formatCode>General</c:formatCode>
                <c:ptCount val="3"/>
              </c:numCache>
            </c:numRef>
          </c:val>
          <c:extLst>
            <c:ext xmlns:c16="http://schemas.microsoft.com/office/drawing/2014/chart" uri="{C3380CC4-5D6E-409C-BE32-E72D297353CC}">
              <c16:uniqueId val="{0000000B-29AD-49AF-B33F-B1FCDF3A2A47}"/>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prefer to spend money now and worry about the future later.</c:v>
                </c:pt>
                <c:pt idx="1">
                  <c:v>I strike a balance between enjoying life now and saving for the future.</c:v>
                </c:pt>
                <c:pt idx="2">
                  <c:v>I prioritize saving for the future over enjoying life in the present.</c:v>
                </c:pt>
              </c:strCache>
            </c:strRef>
          </c:cat>
          <c:val>
            <c:numRef>
              <c:f>Sheet1!$D$2:$D$4</c:f>
              <c:numCache>
                <c:formatCode>General</c:formatCode>
                <c:ptCount val="3"/>
              </c:numCache>
            </c:numRef>
          </c:val>
          <c:extLst>
            <c:ext xmlns:c16="http://schemas.microsoft.com/office/drawing/2014/chart" uri="{C3380CC4-5D6E-409C-BE32-E72D297353CC}">
              <c16:uniqueId val="{0000000C-29AD-49AF-B33F-B1FCDF3A2A47}"/>
            </c:ext>
          </c:extLst>
        </c:ser>
        <c:dLbls>
          <c:dLblPos val="outEnd"/>
          <c:showLegendKey val="0"/>
          <c:showVal val="1"/>
          <c:showCatName val="0"/>
          <c:showSerName val="0"/>
          <c:showPercent val="0"/>
          <c:showBubbleSize val="0"/>
        </c:dLbls>
        <c:gapWidth val="102"/>
        <c:overlap val="100"/>
        <c:axId val="872996944"/>
        <c:axId val="873006456"/>
      </c:barChart>
      <c:catAx>
        <c:axId val="8729969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73006456"/>
        <c:crosses val="autoZero"/>
        <c:auto val="1"/>
        <c:lblAlgn val="ctr"/>
        <c:lblOffset val="100"/>
        <c:noMultiLvlLbl val="0"/>
      </c:catAx>
      <c:valAx>
        <c:axId val="873006456"/>
        <c:scaling>
          <c:orientation val="minMax"/>
        </c:scaling>
        <c:delete val="1"/>
        <c:axPos val="b"/>
        <c:numFmt formatCode="0.0%\ \ \ \ \ \ \ \ " sourceLinked="1"/>
        <c:majorTickMark val="out"/>
        <c:minorTickMark val="none"/>
        <c:tickLblPos val="nextTo"/>
        <c:crossAx val="87299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3036467550346"/>
          <c:y val="4.7172290030983964E-2"/>
          <c:w val="0.87943771120117042"/>
          <c:h val="0.85898065006166713"/>
        </c:manualLayout>
      </c:layout>
      <c:barChart>
        <c:barDir val="col"/>
        <c:grouping val="clustered"/>
        <c:varyColors val="0"/>
        <c:ser>
          <c:idx val="0"/>
          <c:order val="0"/>
          <c:tx>
            <c:strRef>
              <c:f>Sheet1!$B$1</c:f>
              <c:strCache>
                <c:ptCount val="1"/>
                <c:pt idx="0">
                  <c:v>Series 1</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 Z</c:v>
                </c:pt>
                <c:pt idx="1">
                  <c:v>Millennial</c:v>
                </c:pt>
                <c:pt idx="2">
                  <c:v>Gen X</c:v>
                </c:pt>
                <c:pt idx="3">
                  <c:v>Boomer or older</c:v>
                </c:pt>
              </c:strCache>
            </c:strRef>
          </c:cat>
          <c:val>
            <c:numRef>
              <c:f>Sheet1!$B$2:$B$5</c:f>
              <c:numCache>
                <c:formatCode>0%</c:formatCode>
                <c:ptCount val="4"/>
                <c:pt idx="0">
                  <c:v>0.19681359179960001</c:v>
                </c:pt>
                <c:pt idx="1">
                  <c:v>0.2193500260707</c:v>
                </c:pt>
                <c:pt idx="2">
                  <c:v>0.17788747835509999</c:v>
                </c:pt>
                <c:pt idx="3">
                  <c:v>8.1977436228770004E-2</c:v>
                </c:pt>
              </c:numCache>
            </c:numRef>
          </c:val>
          <c:extLst>
            <c:ext xmlns:c16="http://schemas.microsoft.com/office/drawing/2014/chart" uri="{C3380CC4-5D6E-409C-BE32-E72D297353CC}">
              <c16:uniqueId val="{00000000-F912-40DE-BEA0-2CC7E51347C0}"/>
            </c:ext>
          </c:extLst>
        </c:ser>
        <c:dLbls>
          <c:showLegendKey val="0"/>
          <c:showVal val="0"/>
          <c:showCatName val="0"/>
          <c:showSerName val="0"/>
          <c:showPercent val="0"/>
          <c:showBubbleSize val="0"/>
        </c:dLbls>
        <c:gapWidth val="219"/>
        <c:overlap val="-27"/>
        <c:axId val="825625359"/>
        <c:axId val="897951375"/>
      </c:barChart>
      <c:catAx>
        <c:axId val="82562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97951375"/>
        <c:crosses val="autoZero"/>
        <c:auto val="1"/>
        <c:lblAlgn val="ctr"/>
        <c:lblOffset val="100"/>
        <c:noMultiLvlLbl val="0"/>
      </c:catAx>
      <c:valAx>
        <c:axId val="8979513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25625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3036467550346"/>
          <c:y val="4.7172290030983964E-2"/>
          <c:w val="0.87943771120117042"/>
          <c:h val="0.85898065006166713"/>
        </c:manualLayout>
      </c:layout>
      <c:barChart>
        <c:barDir val="col"/>
        <c:grouping val="clustered"/>
        <c:varyColors val="0"/>
        <c:ser>
          <c:idx val="0"/>
          <c:order val="0"/>
          <c:tx>
            <c:strRef>
              <c:f>Sheet1!$B$1</c:f>
              <c:strCache>
                <c:ptCount val="1"/>
                <c:pt idx="0">
                  <c:v>Series 1</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 Z</c:v>
                </c:pt>
                <c:pt idx="1">
                  <c:v>Millennial</c:v>
                </c:pt>
                <c:pt idx="2">
                  <c:v>Gen X</c:v>
                </c:pt>
                <c:pt idx="3">
                  <c:v>Boomer or older</c:v>
                </c:pt>
              </c:strCache>
            </c:strRef>
          </c:cat>
          <c:val>
            <c:numRef>
              <c:f>Sheet1!$B$2:$B$5</c:f>
              <c:numCache>
                <c:formatCode>0%</c:formatCode>
                <c:ptCount val="4"/>
                <c:pt idx="0">
                  <c:v>0.1468186720195</c:v>
                </c:pt>
                <c:pt idx="1">
                  <c:v>0.15942341076639999</c:v>
                </c:pt>
                <c:pt idx="2">
                  <c:v>0.11836038994750001</c:v>
                </c:pt>
                <c:pt idx="3">
                  <c:v>0.1328823308856</c:v>
                </c:pt>
              </c:numCache>
            </c:numRef>
          </c:val>
          <c:extLst>
            <c:ext xmlns:c16="http://schemas.microsoft.com/office/drawing/2014/chart" uri="{C3380CC4-5D6E-409C-BE32-E72D297353CC}">
              <c16:uniqueId val="{00000000-88A8-42DC-89F9-E63DE519075E}"/>
            </c:ext>
          </c:extLst>
        </c:ser>
        <c:dLbls>
          <c:showLegendKey val="0"/>
          <c:showVal val="0"/>
          <c:showCatName val="0"/>
          <c:showSerName val="0"/>
          <c:showPercent val="0"/>
          <c:showBubbleSize val="0"/>
        </c:dLbls>
        <c:gapWidth val="219"/>
        <c:overlap val="-27"/>
        <c:axId val="825625359"/>
        <c:axId val="897951375"/>
      </c:barChart>
      <c:catAx>
        <c:axId val="82562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97951375"/>
        <c:crosses val="autoZero"/>
        <c:auto val="1"/>
        <c:lblAlgn val="ctr"/>
        <c:lblOffset val="100"/>
        <c:noMultiLvlLbl val="0"/>
      </c:catAx>
      <c:valAx>
        <c:axId val="8979513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25625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13036467550346"/>
          <c:y val="4.7172290030983964E-2"/>
          <c:w val="0.87943771120117042"/>
          <c:h val="0.85898065006166713"/>
        </c:manualLayout>
      </c:layout>
      <c:barChart>
        <c:barDir val="col"/>
        <c:grouping val="clustered"/>
        <c:varyColors val="0"/>
        <c:ser>
          <c:idx val="0"/>
          <c:order val="0"/>
          <c:tx>
            <c:strRef>
              <c:f>Sheet1!$B$1</c:f>
              <c:strCache>
                <c:ptCount val="1"/>
                <c:pt idx="0">
                  <c:v>Series 1</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 Z</c:v>
                </c:pt>
                <c:pt idx="1">
                  <c:v>Millennial</c:v>
                </c:pt>
                <c:pt idx="2">
                  <c:v>Gen X</c:v>
                </c:pt>
                <c:pt idx="3">
                  <c:v>Boomer or older</c:v>
                </c:pt>
              </c:strCache>
            </c:strRef>
          </c:cat>
          <c:val>
            <c:numRef>
              <c:f>Sheet1!$B$2:$B$5</c:f>
              <c:numCache>
                <c:formatCode>0%</c:formatCode>
                <c:ptCount val="4"/>
                <c:pt idx="0">
                  <c:v>0.65636773618090005</c:v>
                </c:pt>
                <c:pt idx="1">
                  <c:v>0.62122656316290004</c:v>
                </c:pt>
                <c:pt idx="2">
                  <c:v>0.70375213169740003</c:v>
                </c:pt>
                <c:pt idx="3">
                  <c:v>0.78514023288559998</c:v>
                </c:pt>
              </c:numCache>
            </c:numRef>
          </c:val>
          <c:extLst>
            <c:ext xmlns:c16="http://schemas.microsoft.com/office/drawing/2014/chart" uri="{C3380CC4-5D6E-409C-BE32-E72D297353CC}">
              <c16:uniqueId val="{00000000-88A8-42DC-89F9-E63DE519075E}"/>
            </c:ext>
          </c:extLst>
        </c:ser>
        <c:dLbls>
          <c:showLegendKey val="0"/>
          <c:showVal val="0"/>
          <c:showCatName val="0"/>
          <c:showSerName val="0"/>
          <c:showPercent val="0"/>
          <c:showBubbleSize val="0"/>
        </c:dLbls>
        <c:gapWidth val="219"/>
        <c:overlap val="-27"/>
        <c:axId val="825625359"/>
        <c:axId val="897951375"/>
      </c:barChart>
      <c:catAx>
        <c:axId val="82562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97951375"/>
        <c:crosses val="autoZero"/>
        <c:auto val="1"/>
        <c:lblAlgn val="ctr"/>
        <c:lblOffset val="100"/>
        <c:noMultiLvlLbl val="0"/>
      </c:catAx>
      <c:valAx>
        <c:axId val="8979513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25625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473548118919261"/>
          <c:y val="8.6221232251816322E-4"/>
          <c:w val="0.45009423399682547"/>
          <c:h val="0.9092715377195616"/>
        </c:manualLayout>
      </c:layout>
      <c:barChart>
        <c:barDir val="bar"/>
        <c:grouping val="clustered"/>
        <c:varyColors val="0"/>
        <c:ser>
          <c:idx val="0"/>
          <c:order val="0"/>
          <c:tx>
            <c:strRef>
              <c:f>Sheet1!$B$1</c:f>
              <c:strCache>
                <c:ptCount val="1"/>
                <c:pt idx="0">
                  <c:v>%</c:v>
                </c:pt>
              </c:strCache>
            </c:strRef>
          </c:tx>
          <c:spPr>
            <a:solidFill>
              <a:srgbClr val="006AFF"/>
            </a:solidFill>
            <a:ln>
              <a:noFill/>
            </a:ln>
            <a:effectLst/>
          </c:spPr>
          <c:invertIfNegative val="0"/>
          <c:dPt>
            <c:idx val="3"/>
            <c:invertIfNegative val="0"/>
            <c:bubble3D val="0"/>
            <c:spPr>
              <a:solidFill>
                <a:srgbClr val="92F7FF"/>
              </a:solidFill>
              <a:ln>
                <a:noFill/>
              </a:ln>
              <a:effectLst/>
            </c:spPr>
            <c:extLst>
              <c:ext xmlns:c16="http://schemas.microsoft.com/office/drawing/2014/chart" uri="{C3380CC4-5D6E-409C-BE32-E72D297353CC}">
                <c16:uniqueId val="{00000000-2F22-4114-AAEF-8FB549402B55}"/>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Financial security - peace of mind</c:v>
                </c:pt>
                <c:pt idx="1">
                  <c:v>Retirement</c:v>
                </c:pt>
                <c:pt idx="2">
                  <c:v>Emergency fund</c:v>
                </c:pt>
                <c:pt idx="3">
                  <c:v>Travel and experiences</c:v>
                </c:pt>
                <c:pt idx="4">
                  <c:v>Saving for major purchases (e.g., a car or new home)</c:v>
                </c:pt>
                <c:pt idx="5">
                  <c:v>Major purchases (e.g., a home, car)</c:v>
                </c:pt>
                <c:pt idx="6">
                  <c:v>Wealth accumulation</c:v>
                </c:pt>
                <c:pt idx="7">
                  <c:v>Education</c:v>
                </c:pt>
                <c:pt idx="8">
                  <c:v>NONE OF THESE</c:v>
                </c:pt>
              </c:strCache>
            </c:strRef>
          </c:cat>
          <c:val>
            <c:numRef>
              <c:f>Sheet1!$B$2:$B$10</c:f>
              <c:numCache>
                <c:formatCode>0.0%\ \ \ \ \ \ \ \ </c:formatCode>
                <c:ptCount val="9"/>
                <c:pt idx="0">
                  <c:v>0.56678928475339996</c:v>
                </c:pt>
                <c:pt idx="1">
                  <c:v>0.55652394765000002</c:v>
                </c:pt>
                <c:pt idx="2">
                  <c:v>0.54112741849309998</c:v>
                </c:pt>
                <c:pt idx="3">
                  <c:v>0.4717337995184</c:v>
                </c:pt>
                <c:pt idx="4">
                  <c:v>0.26025304019489998</c:v>
                </c:pt>
                <c:pt idx="5">
                  <c:v>0.1933186983256</c:v>
                </c:pt>
                <c:pt idx="6">
                  <c:v>0.17069532243720001</c:v>
                </c:pt>
                <c:pt idx="7">
                  <c:v>8.5494223740240002E-2</c:v>
                </c:pt>
                <c:pt idx="8">
                  <c:v>1.8201124017279999E-2</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5567-4E49-AC1B-FC885CC0BDDA}"/>
            </c:ext>
          </c:extLst>
        </c:ser>
        <c:dLbls>
          <c:showLegendKey val="0"/>
          <c:showVal val="1"/>
          <c:showCatName val="0"/>
          <c:showSerName val="0"/>
          <c:showPercent val="0"/>
          <c:showBubbleSize val="0"/>
        </c:dLbls>
        <c:gapWidth val="28"/>
        <c:axId val="705260488"/>
        <c:axId val="705261144"/>
      </c:barChart>
      <c:catAx>
        <c:axId val="705260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705261144"/>
        <c:crosses val="autoZero"/>
        <c:auto val="1"/>
        <c:lblAlgn val="ctr"/>
        <c:lblOffset val="100"/>
        <c:noMultiLvlLbl val="0"/>
      </c:catAx>
      <c:valAx>
        <c:axId val="705261144"/>
        <c:scaling>
          <c:orientation val="minMax"/>
          <c:max val="0.60000000000000009"/>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705260488"/>
        <c:crosses val="max"/>
        <c:crossBetween val="between"/>
        <c:majorUnit val="0.1"/>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c:chart>
  <c:spPr>
    <a:noFill/>
    <a:ln w="9525" cap="flat" cmpd="sng" algn="ctr">
      <a:noFill/>
      <a:round/>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473548118919261"/>
          <c:y val="8.6221232251816322E-4"/>
          <c:w val="0.49278613513568964"/>
          <c:h val="0.9092715377195616"/>
        </c:manualLayout>
      </c:layout>
      <c:barChart>
        <c:barDir val="bar"/>
        <c:grouping val="clustered"/>
        <c:varyColors val="0"/>
        <c:ser>
          <c:idx val="0"/>
          <c:order val="0"/>
          <c:tx>
            <c:strRef>
              <c:f>Sheet1!$B$1</c:f>
              <c:strCache>
                <c:ptCount val="1"/>
                <c:pt idx="0">
                  <c:v>%</c:v>
                </c:pt>
              </c:strCache>
            </c:strRef>
          </c:tx>
          <c:spPr>
            <a:solidFill>
              <a:srgbClr val="006AFF"/>
            </a:solidFill>
            <a:ln>
              <a:noFill/>
            </a:ln>
            <a:effectLst/>
          </c:spPr>
          <c:invertIfNegative val="0"/>
          <c:dPt>
            <c:idx val="2"/>
            <c:invertIfNegative val="0"/>
            <c:bubble3D val="0"/>
            <c:spPr>
              <a:solidFill>
                <a:srgbClr val="92F7FF"/>
              </a:solidFill>
              <a:ln>
                <a:noFill/>
              </a:ln>
              <a:effectLst/>
            </c:spPr>
            <c:extLst>
              <c:ext xmlns:c16="http://schemas.microsoft.com/office/drawing/2014/chart" uri="{C3380CC4-5D6E-409C-BE32-E72D297353CC}">
                <c16:uniqueId val="{00000000-B9DD-46B0-92A8-669CD5E6F879}"/>
              </c:ext>
            </c:extLst>
          </c:dPt>
          <c:dPt>
            <c:idx val="5"/>
            <c:invertIfNegative val="0"/>
            <c:bubble3D val="0"/>
            <c:spPr>
              <a:solidFill>
                <a:srgbClr val="92F7FF"/>
              </a:solidFill>
              <a:ln>
                <a:noFill/>
              </a:ln>
              <a:effectLst/>
            </c:spPr>
            <c:extLst>
              <c:ext xmlns:c16="http://schemas.microsoft.com/office/drawing/2014/chart" uri="{C3380CC4-5D6E-409C-BE32-E72D297353CC}">
                <c16:uniqueId val="{00000001-B9DD-46B0-92A8-669CD5E6F879}"/>
              </c:ext>
            </c:extLst>
          </c:dPt>
          <c:dPt>
            <c:idx val="9"/>
            <c:invertIfNegative val="0"/>
            <c:bubble3D val="0"/>
            <c:spPr>
              <a:solidFill>
                <a:srgbClr val="92F7FF"/>
              </a:solidFill>
              <a:ln>
                <a:noFill/>
              </a:ln>
              <a:effectLst/>
            </c:spPr>
            <c:extLst>
              <c:ext xmlns:c16="http://schemas.microsoft.com/office/drawing/2014/chart" uri="{C3380CC4-5D6E-409C-BE32-E72D297353CC}">
                <c16:uniqueId val="{00000004-A980-4164-9476-B395F4AB5D0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Dining out</c:v>
                </c:pt>
                <c:pt idx="1">
                  <c:v>Clothing</c:v>
                </c:pt>
                <c:pt idx="2">
                  <c:v>Travel (domestic)</c:v>
                </c:pt>
                <c:pt idx="3">
                  <c:v>Entertainment</c:v>
                </c:pt>
                <c:pt idx="4">
                  <c:v>Cars or automobile</c:v>
                </c:pt>
                <c:pt idx="5">
                  <c:v>Travel (international)</c:v>
                </c:pt>
                <c:pt idx="6">
                  <c:v>Health and fitness</c:v>
                </c:pt>
                <c:pt idx="7">
                  <c:v>Personal hobbies</c:v>
                </c:pt>
                <c:pt idx="8">
                  <c:v>Coffee</c:v>
                </c:pt>
                <c:pt idx="9">
                  <c:v>Travel (luxury)</c:v>
                </c:pt>
                <c:pt idx="10">
                  <c:v>Alcohol</c:v>
                </c:pt>
                <c:pt idx="11">
                  <c:v>Education</c:v>
                </c:pt>
                <c:pt idx="12">
                  <c:v>Cannabis-related products</c:v>
                </c:pt>
                <c:pt idx="13">
                  <c:v>Furniture or appliances</c:v>
                </c:pt>
                <c:pt idx="14">
                  <c:v>Electronics</c:v>
                </c:pt>
                <c:pt idx="15">
                  <c:v>Video games and equipment</c:v>
                </c:pt>
                <c:pt idx="16">
                  <c:v>Charitable contributions</c:v>
                </c:pt>
                <c:pt idx="17">
                  <c:v>NONE OF THESE</c:v>
                </c:pt>
              </c:strCache>
            </c:strRef>
          </c:cat>
          <c:val>
            <c:numRef>
              <c:f>Sheet1!$B$2:$B$19</c:f>
              <c:numCache>
                <c:formatCode>0.0%\ \ \ \ \ \ \ \ </c:formatCode>
                <c:ptCount val="18"/>
                <c:pt idx="0">
                  <c:v>0.37318678757399998</c:v>
                </c:pt>
                <c:pt idx="1">
                  <c:v>0.36884714491780002</c:v>
                </c:pt>
                <c:pt idx="2">
                  <c:v>0.35644580882679999</c:v>
                </c:pt>
                <c:pt idx="3">
                  <c:v>0.26641282014869999</c:v>
                </c:pt>
                <c:pt idx="4">
                  <c:v>0.21948729933719999</c:v>
                </c:pt>
                <c:pt idx="5">
                  <c:v>0.20674393433909999</c:v>
                </c:pt>
                <c:pt idx="6">
                  <c:v>0.1803803582181</c:v>
                </c:pt>
                <c:pt idx="7">
                  <c:v>0.1777206361665</c:v>
                </c:pt>
                <c:pt idx="8">
                  <c:v>0.131462352739</c:v>
                </c:pt>
                <c:pt idx="9" formatCode="0.0%">
                  <c:v>0.1174734943776</c:v>
                </c:pt>
                <c:pt idx="10" formatCode="0.0%">
                  <c:v>0.114160213074</c:v>
                </c:pt>
                <c:pt idx="11" formatCode="0.0%">
                  <c:v>0.1031635822286</c:v>
                </c:pt>
                <c:pt idx="12" formatCode="0.0%">
                  <c:v>9.2309327107699998E-2</c:v>
                </c:pt>
                <c:pt idx="13" formatCode="0.0%">
                  <c:v>8.7050642700780001E-2</c:v>
                </c:pt>
                <c:pt idx="14" formatCode="0.0%">
                  <c:v>8.571746759743E-2</c:v>
                </c:pt>
                <c:pt idx="15" formatCode="0.0%">
                  <c:v>8.3656908109359995E-2</c:v>
                </c:pt>
                <c:pt idx="16" formatCode="0.0%">
                  <c:v>7.8885655068230004E-2</c:v>
                </c:pt>
                <c:pt idx="17" formatCode="0.0%">
                  <c:v>5.6541184571500001E-2</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5567-4E49-AC1B-FC885CC0BDDA}"/>
            </c:ext>
          </c:extLst>
        </c:ser>
        <c:dLbls>
          <c:showLegendKey val="0"/>
          <c:showVal val="1"/>
          <c:showCatName val="0"/>
          <c:showSerName val="0"/>
          <c:showPercent val="0"/>
          <c:showBubbleSize val="0"/>
        </c:dLbls>
        <c:gapWidth val="28"/>
        <c:axId val="705260488"/>
        <c:axId val="705261144"/>
      </c:barChart>
      <c:catAx>
        <c:axId val="7052604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705261144"/>
        <c:crosses val="autoZero"/>
        <c:auto val="1"/>
        <c:lblAlgn val="ctr"/>
        <c:lblOffset val="100"/>
        <c:noMultiLvlLbl val="0"/>
      </c:catAx>
      <c:valAx>
        <c:axId val="705261144"/>
        <c:scaling>
          <c:orientation val="minMax"/>
          <c:max val="0.60000000000000009"/>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705260488"/>
        <c:crosses val="max"/>
        <c:crossBetween val="between"/>
        <c:majorUnit val="0.1"/>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c:chart>
  <c:spPr>
    <a:noFill/>
    <a:ln w="9525" cap="flat" cmpd="sng" algn="ctr">
      <a:noFill/>
      <a:round/>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 Z</c:v>
                </c:pt>
                <c:pt idx="1">
                  <c:v>Millennial</c:v>
                </c:pt>
                <c:pt idx="2">
                  <c:v>Gen X</c:v>
                </c:pt>
                <c:pt idx="3">
                  <c:v>Boomer or older</c:v>
                </c:pt>
              </c:strCache>
            </c:strRef>
          </c:cat>
          <c:val>
            <c:numRef>
              <c:f>Sheet1!$B$2:$B$5</c:f>
              <c:numCache>
                <c:formatCode>0.0%</c:formatCode>
                <c:ptCount val="4"/>
                <c:pt idx="0">
                  <c:v>0.34666639928710002</c:v>
                </c:pt>
                <c:pt idx="1">
                  <c:v>0.28691197049169997</c:v>
                </c:pt>
                <c:pt idx="2">
                  <c:v>0.37138744278129998</c:v>
                </c:pt>
                <c:pt idx="3">
                  <c:v>0.46504124072859998</c:v>
                </c:pt>
              </c:numCache>
            </c:numRef>
          </c:val>
          <c:extLst>
            <c:ext xmlns:c16="http://schemas.microsoft.com/office/drawing/2014/chart" uri="{C3380CC4-5D6E-409C-BE32-E72D297353CC}">
              <c16:uniqueId val="{00000000-8D9C-4EFA-B32B-711FA146C7F2}"/>
            </c:ext>
          </c:extLst>
        </c:ser>
        <c:dLbls>
          <c:showLegendKey val="0"/>
          <c:showVal val="0"/>
          <c:showCatName val="0"/>
          <c:showSerName val="0"/>
          <c:showPercent val="0"/>
          <c:showBubbleSize val="0"/>
        </c:dLbls>
        <c:gapWidth val="219"/>
        <c:overlap val="-27"/>
        <c:axId val="825625359"/>
        <c:axId val="897951375"/>
      </c:barChart>
      <c:catAx>
        <c:axId val="82562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97951375"/>
        <c:crosses val="autoZero"/>
        <c:auto val="1"/>
        <c:lblAlgn val="ctr"/>
        <c:lblOffset val="100"/>
        <c:noMultiLvlLbl val="0"/>
      </c:catAx>
      <c:valAx>
        <c:axId val="8979513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25625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 Z</c:v>
                </c:pt>
                <c:pt idx="1">
                  <c:v>Millennial</c:v>
                </c:pt>
                <c:pt idx="2">
                  <c:v>Gen X</c:v>
                </c:pt>
                <c:pt idx="3">
                  <c:v>Boomer or older</c:v>
                </c:pt>
              </c:strCache>
            </c:strRef>
          </c:cat>
          <c:val>
            <c:numRef>
              <c:f>Sheet1!$B$2:$B$5</c:f>
              <c:numCache>
                <c:formatCode>0.0%</c:formatCode>
                <c:ptCount val="4"/>
                <c:pt idx="0">
                  <c:v>0.47460115864789998</c:v>
                </c:pt>
                <c:pt idx="1">
                  <c:v>0.45343464594319999</c:v>
                </c:pt>
                <c:pt idx="2">
                  <c:v>0.36986859574620001</c:v>
                </c:pt>
                <c:pt idx="3">
                  <c:v>0.25353194005379998</c:v>
                </c:pt>
              </c:numCache>
            </c:numRef>
          </c:val>
          <c:extLst>
            <c:ext xmlns:c16="http://schemas.microsoft.com/office/drawing/2014/chart" uri="{C3380CC4-5D6E-409C-BE32-E72D297353CC}">
              <c16:uniqueId val="{00000000-8D9C-4EFA-B32B-711FA146C7F2}"/>
            </c:ext>
          </c:extLst>
        </c:ser>
        <c:dLbls>
          <c:showLegendKey val="0"/>
          <c:showVal val="0"/>
          <c:showCatName val="0"/>
          <c:showSerName val="0"/>
          <c:showPercent val="0"/>
          <c:showBubbleSize val="0"/>
        </c:dLbls>
        <c:gapWidth val="219"/>
        <c:overlap val="-27"/>
        <c:axId val="825625359"/>
        <c:axId val="897951375"/>
      </c:barChart>
      <c:catAx>
        <c:axId val="82562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97951375"/>
        <c:crosses val="autoZero"/>
        <c:auto val="1"/>
        <c:lblAlgn val="ctr"/>
        <c:lblOffset val="100"/>
        <c:noMultiLvlLbl val="0"/>
      </c:catAx>
      <c:valAx>
        <c:axId val="8979513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25625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 Z</c:v>
                </c:pt>
                <c:pt idx="1">
                  <c:v>Millennial</c:v>
                </c:pt>
                <c:pt idx="2">
                  <c:v>Gen X</c:v>
                </c:pt>
                <c:pt idx="3">
                  <c:v>Boomer or older</c:v>
                </c:pt>
              </c:strCache>
            </c:strRef>
          </c:cat>
          <c:val>
            <c:numRef>
              <c:f>Sheet1!$B$2:$B$5</c:f>
              <c:numCache>
                <c:formatCode>0.0%</c:formatCode>
                <c:ptCount val="4"/>
                <c:pt idx="0">
                  <c:v>0.31502121212130002</c:v>
                </c:pt>
                <c:pt idx="1">
                  <c:v>0.29471086662200002</c:v>
                </c:pt>
                <c:pt idx="2">
                  <c:v>0.26836689637490002</c:v>
                </c:pt>
                <c:pt idx="3">
                  <c:v>0.22211244269079999</c:v>
                </c:pt>
              </c:numCache>
            </c:numRef>
          </c:val>
          <c:extLst>
            <c:ext xmlns:c16="http://schemas.microsoft.com/office/drawing/2014/chart" uri="{C3380CC4-5D6E-409C-BE32-E72D297353CC}">
              <c16:uniqueId val="{00000000-8D9C-4EFA-B32B-711FA146C7F2}"/>
            </c:ext>
          </c:extLst>
        </c:ser>
        <c:dLbls>
          <c:showLegendKey val="0"/>
          <c:showVal val="0"/>
          <c:showCatName val="0"/>
          <c:showSerName val="0"/>
          <c:showPercent val="0"/>
          <c:showBubbleSize val="0"/>
        </c:dLbls>
        <c:gapWidth val="219"/>
        <c:overlap val="-27"/>
        <c:axId val="825625359"/>
        <c:axId val="897951375"/>
      </c:barChart>
      <c:catAx>
        <c:axId val="82562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97951375"/>
        <c:crosses val="autoZero"/>
        <c:auto val="1"/>
        <c:lblAlgn val="ctr"/>
        <c:lblOffset val="100"/>
        <c:noMultiLvlLbl val="0"/>
      </c:catAx>
      <c:valAx>
        <c:axId val="8979513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25625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 Z</c:v>
                </c:pt>
                <c:pt idx="1">
                  <c:v>Millennial</c:v>
                </c:pt>
                <c:pt idx="2">
                  <c:v>Gen X</c:v>
                </c:pt>
                <c:pt idx="3">
                  <c:v>Boomer or older</c:v>
                </c:pt>
              </c:strCache>
            </c:strRef>
          </c:cat>
          <c:val>
            <c:numRef>
              <c:f>Sheet1!$B$2:$B$5</c:f>
              <c:numCache>
                <c:formatCode>0.0%</c:formatCode>
                <c:ptCount val="4"/>
                <c:pt idx="0">
                  <c:v>0.23944826202889999</c:v>
                </c:pt>
                <c:pt idx="1">
                  <c:v>0.30756660642270001</c:v>
                </c:pt>
                <c:pt idx="2">
                  <c:v>0.31969020291349998</c:v>
                </c:pt>
                <c:pt idx="3">
                  <c:v>0.47318422424340001</c:v>
                </c:pt>
              </c:numCache>
            </c:numRef>
          </c:val>
          <c:extLst>
            <c:ext xmlns:c16="http://schemas.microsoft.com/office/drawing/2014/chart" uri="{C3380CC4-5D6E-409C-BE32-E72D297353CC}">
              <c16:uniqueId val="{00000000-8D9C-4EFA-B32B-711FA146C7F2}"/>
            </c:ext>
          </c:extLst>
        </c:ser>
        <c:dLbls>
          <c:showLegendKey val="0"/>
          <c:showVal val="0"/>
          <c:showCatName val="0"/>
          <c:showSerName val="0"/>
          <c:showPercent val="0"/>
          <c:showBubbleSize val="0"/>
        </c:dLbls>
        <c:gapWidth val="219"/>
        <c:overlap val="-27"/>
        <c:axId val="825625359"/>
        <c:axId val="897951375"/>
      </c:barChart>
      <c:catAx>
        <c:axId val="82562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97951375"/>
        <c:crosses val="autoZero"/>
        <c:auto val="1"/>
        <c:lblAlgn val="ctr"/>
        <c:lblOffset val="100"/>
        <c:noMultiLvlLbl val="0"/>
      </c:catAx>
      <c:valAx>
        <c:axId val="8979513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25625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34535484332906E-2"/>
          <c:y val="6.2314561345211537E-2"/>
          <c:w val="0.87339996988111335"/>
          <c:h val="0.73190204176358586"/>
        </c:manualLayout>
      </c:layout>
      <c:lineChart>
        <c:grouping val="standard"/>
        <c:varyColors val="0"/>
        <c:ser>
          <c:idx val="0"/>
          <c:order val="0"/>
          <c:tx>
            <c:strRef>
              <c:f>Sheet1!$B$1</c:f>
              <c:strCache>
                <c:ptCount val="1"/>
                <c:pt idx="0">
                  <c:v> 2</c:v>
                </c:pt>
              </c:strCache>
            </c:strRef>
          </c:tx>
          <c:spPr>
            <a:ln w="57150" cap="rnd">
              <a:solidFill>
                <a:srgbClr val="006AFF"/>
              </a:solidFill>
              <a:round/>
            </a:ln>
            <a:effectLst/>
          </c:spPr>
          <c:marker>
            <c:symbol val="circle"/>
            <c:size val="6"/>
            <c:spPr>
              <a:solidFill>
                <a:srgbClr val="006AFF"/>
              </a:solidFill>
              <a:ln w="57150">
                <a:solidFill>
                  <a:srgbClr val="006AFF"/>
                </a:solidFill>
                <a:headEnd type="triangle"/>
              </a:ln>
              <a:effectLst/>
            </c:spPr>
          </c:marker>
          <c:dPt>
            <c:idx val="1"/>
            <c:marker>
              <c:symbol val="circle"/>
              <c:size val="6"/>
              <c:spPr>
                <a:solidFill>
                  <a:srgbClr val="006AFF"/>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1-B524-4FEE-9A19-0F78B9759ECE}"/>
              </c:ext>
            </c:extLst>
          </c:dPt>
          <c:dPt>
            <c:idx val="2"/>
            <c:marker>
              <c:symbol val="circle"/>
              <c:size val="6"/>
              <c:spPr>
                <a:solidFill>
                  <a:srgbClr val="006AFF"/>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3-B524-4FEE-9A19-0F78B9759ECE}"/>
              </c:ext>
            </c:extLst>
          </c:dPt>
          <c:dPt>
            <c:idx val="3"/>
            <c:marker>
              <c:symbol val="circle"/>
              <c:size val="6"/>
              <c:spPr>
                <a:solidFill>
                  <a:srgbClr val="006AFF"/>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5-B524-4FEE-9A19-0F78B9759ECE}"/>
              </c:ext>
            </c:extLst>
          </c:dPt>
          <c:dLbls>
            <c:dLbl>
              <c:idx val="3"/>
              <c:layout>
                <c:manualLayout>
                  <c:x val="-3.4236404084972943E-2"/>
                  <c:y val="3.5395562025623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24-4FEE-9A19-0F78B9759ECE}"/>
                </c:ext>
              </c:extLst>
            </c:dLbl>
            <c:dLbl>
              <c:idx val="4"/>
              <c:layout>
                <c:manualLayout>
                  <c:x val="-3.088151493866953E-2"/>
                  <c:y val="4.6113370360407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65-4999-8D06-DF1ACC691140}"/>
                </c:ext>
              </c:extLst>
            </c:dLbl>
            <c:dLbl>
              <c:idx val="5"/>
              <c:layout>
                <c:manualLayout>
                  <c:x val="-3.3855326143290884E-2"/>
                  <c:y val="4.8792822444103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A65-4999-8D06-DF1ACC691140}"/>
                </c:ext>
              </c:extLst>
            </c:dLbl>
            <c:dLbl>
              <c:idx val="6"/>
              <c:layout>
                <c:manualLayout>
                  <c:x val="-2.3801225417492911E-2"/>
                  <c:y val="4.3433918276711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524-4FEE-9A19-0F78B9759ECE}"/>
                </c:ext>
              </c:extLst>
            </c:dLbl>
            <c:dLbl>
              <c:idx val="10"/>
              <c:dLblPos val="t"/>
              <c:showLegendKey val="0"/>
              <c:showVal val="1"/>
              <c:showCatName val="0"/>
              <c:showSerName val="0"/>
              <c:showPercent val="0"/>
              <c:showBubbleSize val="0"/>
              <c:extLst>
                <c:ext xmlns:c15="http://schemas.microsoft.com/office/drawing/2012/chart" uri="{CE6537A1-D6FC-4f65-9D91-7224C49458BB}">
                  <c15:layout>
                    <c:manualLayout>
                      <c:w val="5.5911933912172862E-2"/>
                      <c:h val="4.5950046341118468E-2"/>
                    </c:manualLayout>
                  </c15:layout>
                </c:ext>
                <c:ext xmlns:c16="http://schemas.microsoft.com/office/drawing/2014/chart" uri="{C3380CC4-5D6E-409C-BE32-E72D297353CC}">
                  <c16:uniqueId val="{0000000D-B524-4FEE-9A19-0F78B9759ECE}"/>
                </c:ext>
              </c:extLst>
            </c:dLbl>
            <c:dLbl>
              <c:idx val="11"/>
              <c:layout>
                <c:manualLayout>
                  <c:x val="-2.3323525451112003E-2"/>
                  <c:y val="4.0754466193015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524-4FEE-9A19-0F78B9759ECE}"/>
                </c:ext>
              </c:extLst>
            </c:dLbl>
            <c:dLbl>
              <c:idx val="16"/>
              <c:layout>
                <c:manualLayout>
                  <c:x val="-2.3779753856448909E-2"/>
                  <c:y val="3.53955620256235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524-4FEE-9A19-0F78B9759ECE}"/>
                </c:ext>
              </c:extLst>
            </c:dLbl>
            <c:dLbl>
              <c:idx val="19"/>
              <c:layout>
                <c:manualLayout>
                  <c:x val="-2.5255965945089779E-2"/>
                  <c:y val="3.80750141093195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524-4FEE-9A19-0F78B9759ECE}"/>
                </c:ext>
              </c:extLst>
            </c:dLbl>
            <c:dLbl>
              <c:idx val="21"/>
              <c:layout>
                <c:manualLayout>
                  <c:x val="-1.7821395666683941E-2"/>
                  <c:y val="5.95106307788872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65-4999-8D06-DF1ACC691140}"/>
                </c:ext>
              </c:extLst>
            </c:dLbl>
            <c:spPr>
              <a:noFill/>
              <a:ln>
                <a:noFill/>
              </a:ln>
              <a:effectLst/>
            </c:spPr>
            <c:txPr>
              <a:bodyPr rot="0" spcFirstLastPara="1" vertOverflow="ellipsis" vert="horz" wrap="square" anchor="ctr" anchorCtr="1"/>
              <a:lstStyle/>
              <a:p>
                <a:pPr>
                  <a:defRPr sz="1000" b="0" i="0" u="none" strike="noStrike" kern="1200" baseline="0">
                    <a:solidFill>
                      <a:srgbClr val="006AFF"/>
                    </a:solidFill>
                    <a:latin typeface="GT America Regular" pitchFamily="50" charset="0"/>
                    <a:ea typeface="GT America Regular" pitchFamily="50" charset="0"/>
                    <a:cs typeface="GT America Regular" pitchFamily="50"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Sheet1!$A$2:$A$24</c:f>
              <c:strCache>
                <c:ptCount val="23"/>
                <c:pt idx="0">
                  <c:v>January 2022</c:v>
                </c:pt>
                <c:pt idx="1">
                  <c:v>February 2022</c:v>
                </c:pt>
                <c:pt idx="2">
                  <c:v>March 2022</c:v>
                </c:pt>
                <c:pt idx="3">
                  <c:v>April 2022</c:v>
                </c:pt>
                <c:pt idx="4">
                  <c:v>May 2022</c:v>
                </c:pt>
                <c:pt idx="5">
                  <c:v>June 2022</c:v>
                </c:pt>
                <c:pt idx="6">
                  <c:v>July 2022</c:v>
                </c:pt>
                <c:pt idx="7">
                  <c:v>August 2022</c:v>
                </c:pt>
                <c:pt idx="8">
                  <c:v>September 2022</c:v>
                </c:pt>
                <c:pt idx="9">
                  <c:v>October 2022</c:v>
                </c:pt>
                <c:pt idx="10">
                  <c:v>November 2022</c:v>
                </c:pt>
                <c:pt idx="11">
                  <c:v>December 2022</c:v>
                </c:pt>
                <c:pt idx="12">
                  <c:v>January 2023</c:v>
                </c:pt>
                <c:pt idx="13">
                  <c:v>February 2023</c:v>
                </c:pt>
                <c:pt idx="14">
                  <c:v>March 2023</c:v>
                </c:pt>
                <c:pt idx="15">
                  <c:v>April 2023</c:v>
                </c:pt>
                <c:pt idx="16">
                  <c:v>May 2023</c:v>
                </c:pt>
                <c:pt idx="17">
                  <c:v>June 2023</c:v>
                </c:pt>
                <c:pt idx="18">
                  <c:v>July 2023</c:v>
                </c:pt>
                <c:pt idx="19">
                  <c:v>August 2023</c:v>
                </c:pt>
                <c:pt idx="20">
                  <c:v>September 2023</c:v>
                </c:pt>
                <c:pt idx="21">
                  <c:v>October 2023</c:v>
                </c:pt>
                <c:pt idx="22">
                  <c:v>November 2023</c:v>
                </c:pt>
              </c:strCache>
            </c:strRef>
          </c:cat>
          <c:val>
            <c:numRef>
              <c:f>Sheet1!$B$2:$B$24</c:f>
              <c:numCache>
                <c:formatCode>0.0%</c:formatCode>
                <c:ptCount val="23"/>
                <c:pt idx="0">
                  <c:v>0.3829731444142</c:v>
                </c:pt>
                <c:pt idx="1">
                  <c:v>0.41407269350670001</c:v>
                </c:pt>
                <c:pt idx="2">
                  <c:v>0.37831701124349998</c:v>
                </c:pt>
                <c:pt idx="3">
                  <c:v>0.31848791423430001</c:v>
                </c:pt>
                <c:pt idx="4">
                  <c:v>0.33406345993429998</c:v>
                </c:pt>
                <c:pt idx="5">
                  <c:v>0.32507755492059998</c:v>
                </c:pt>
                <c:pt idx="6">
                  <c:v>0.27587048768200001</c:v>
                </c:pt>
                <c:pt idx="7">
                  <c:v>0.27327439488740002</c:v>
                </c:pt>
                <c:pt idx="8">
                  <c:v>0.26414152103540001</c:v>
                </c:pt>
                <c:pt idx="9">
                  <c:v>0.25350541192580001</c:v>
                </c:pt>
                <c:pt idx="10">
                  <c:v>0.26432435604799998</c:v>
                </c:pt>
                <c:pt idx="11">
                  <c:v>0.21880484565120001</c:v>
                </c:pt>
                <c:pt idx="12">
                  <c:v>0.30395391239129999</c:v>
                </c:pt>
                <c:pt idx="13">
                  <c:v>0.31524904282580002</c:v>
                </c:pt>
                <c:pt idx="14">
                  <c:v>0.30098498547269997</c:v>
                </c:pt>
                <c:pt idx="15">
                  <c:v>0.3066493427418</c:v>
                </c:pt>
                <c:pt idx="16">
                  <c:v>0.27492392673479998</c:v>
                </c:pt>
                <c:pt idx="17">
                  <c:v>0.30151382670769999</c:v>
                </c:pt>
                <c:pt idx="18">
                  <c:v>0.2891722085974</c:v>
                </c:pt>
                <c:pt idx="19">
                  <c:v>0.25457296880230001</c:v>
                </c:pt>
                <c:pt idx="20">
                  <c:v>0.28100000000000003</c:v>
                </c:pt>
                <c:pt idx="21">
                  <c:v>0.32800000000000001</c:v>
                </c:pt>
                <c:pt idx="22">
                  <c:v>0.34399999999999997</c:v>
                </c:pt>
              </c:numCache>
            </c:numRef>
          </c:val>
          <c:smooth val="0"/>
          <c:extLst>
            <c:ext xmlns:c16="http://schemas.microsoft.com/office/drawing/2014/chart" uri="{C3380CC4-5D6E-409C-BE32-E72D297353CC}">
              <c16:uniqueId val="{00000026-B524-4FEE-9A19-0F78B9759ECE}"/>
            </c:ext>
          </c:extLst>
        </c:ser>
        <c:dLbls>
          <c:showLegendKey val="0"/>
          <c:showVal val="0"/>
          <c:showCatName val="0"/>
          <c:showSerName val="0"/>
          <c:showPercent val="0"/>
          <c:showBubbleSize val="0"/>
        </c:dLbls>
        <c:marker val="1"/>
        <c:smooth val="0"/>
        <c:axId val="802391296"/>
        <c:axId val="802392936"/>
      </c:lineChart>
      <c:catAx>
        <c:axId val="80239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02392936"/>
        <c:crosses val="autoZero"/>
        <c:auto val="1"/>
        <c:lblAlgn val="ctr"/>
        <c:lblOffset val="100"/>
        <c:noMultiLvlLbl val="0"/>
      </c:catAx>
      <c:valAx>
        <c:axId val="802392936"/>
        <c:scaling>
          <c:orientation val="minMax"/>
          <c:max val="0.5"/>
          <c:min val="0.1"/>
        </c:scaling>
        <c:delete val="0"/>
        <c:axPos val="l"/>
        <c:majorGridlines>
          <c:spPr>
            <a:ln w="9525" cap="flat" cmpd="sng" algn="ctr">
              <a:solidFill>
                <a:schemeClr val="tx1">
                  <a:alpha val="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6">
                    <a:lumMod val="75000"/>
                  </a:schemeClr>
                </a:solidFill>
                <a:latin typeface="GT America Regular" pitchFamily="50" charset="0"/>
                <a:ea typeface="GT America Regular" pitchFamily="50" charset="0"/>
                <a:cs typeface="GT America Regular" pitchFamily="50" charset="0"/>
              </a:defRPr>
            </a:pPr>
            <a:endParaRPr lang="en-US"/>
          </a:p>
        </c:txPr>
        <c:crossAx val="802391296"/>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solidFill>
        <a:srgbClr val="0872B4">
          <a:alpha val="8000"/>
        </a:srgbClr>
      </a:solidFill>
    </a:ln>
    <a:effectLst/>
  </c:spPr>
  <c:txPr>
    <a:bodyPr/>
    <a:lstStyle/>
    <a:p>
      <a:pPr>
        <a:defRPr sz="1100" b="0">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 Z</c:v>
                </c:pt>
                <c:pt idx="1">
                  <c:v>Millennial</c:v>
                </c:pt>
                <c:pt idx="2">
                  <c:v>Gen X</c:v>
                </c:pt>
                <c:pt idx="3">
                  <c:v>Boomer or older</c:v>
                </c:pt>
              </c:strCache>
            </c:strRef>
          </c:cat>
          <c:val>
            <c:numRef>
              <c:f>Sheet1!$B$2:$B$5</c:f>
              <c:numCache>
                <c:formatCode>0.0%</c:formatCode>
                <c:ptCount val="4"/>
                <c:pt idx="0">
                  <c:v>0.12504835116570001</c:v>
                </c:pt>
                <c:pt idx="1">
                  <c:v>0.24483073989359999</c:v>
                </c:pt>
                <c:pt idx="2">
                  <c:v>0.17355939576849999</c:v>
                </c:pt>
                <c:pt idx="3">
                  <c:v>0.22655552487780001</c:v>
                </c:pt>
              </c:numCache>
            </c:numRef>
          </c:val>
          <c:extLst>
            <c:ext xmlns:c16="http://schemas.microsoft.com/office/drawing/2014/chart" uri="{C3380CC4-5D6E-409C-BE32-E72D297353CC}">
              <c16:uniqueId val="{00000000-8D9C-4EFA-B32B-711FA146C7F2}"/>
            </c:ext>
          </c:extLst>
        </c:ser>
        <c:dLbls>
          <c:showLegendKey val="0"/>
          <c:showVal val="0"/>
          <c:showCatName val="0"/>
          <c:showSerName val="0"/>
          <c:showPercent val="0"/>
          <c:showBubbleSize val="0"/>
        </c:dLbls>
        <c:gapWidth val="219"/>
        <c:overlap val="-27"/>
        <c:axId val="825625359"/>
        <c:axId val="897951375"/>
      </c:barChart>
      <c:catAx>
        <c:axId val="82562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97951375"/>
        <c:crosses val="autoZero"/>
        <c:auto val="1"/>
        <c:lblAlgn val="ctr"/>
        <c:lblOffset val="100"/>
        <c:noMultiLvlLbl val="0"/>
      </c:catAx>
      <c:valAx>
        <c:axId val="8979513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25625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6A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Gen Z</c:v>
                </c:pt>
                <c:pt idx="1">
                  <c:v>Millennial</c:v>
                </c:pt>
                <c:pt idx="2">
                  <c:v>Gen X</c:v>
                </c:pt>
                <c:pt idx="3">
                  <c:v>Boomer or older</c:v>
                </c:pt>
              </c:strCache>
            </c:strRef>
          </c:cat>
          <c:val>
            <c:numRef>
              <c:f>Sheet1!$B$2:$B$5</c:f>
              <c:numCache>
                <c:formatCode>0.0%</c:formatCode>
                <c:ptCount val="4"/>
                <c:pt idx="0">
                  <c:v>8.1390730836249994E-2</c:v>
                </c:pt>
                <c:pt idx="1">
                  <c:v>0.18633814084780001</c:v>
                </c:pt>
                <c:pt idx="2">
                  <c:v>0.1150587027605</c:v>
                </c:pt>
                <c:pt idx="3">
                  <c:v>6.6158896153700006E-2</c:v>
                </c:pt>
              </c:numCache>
            </c:numRef>
          </c:val>
          <c:extLst>
            <c:ext xmlns:c16="http://schemas.microsoft.com/office/drawing/2014/chart" uri="{C3380CC4-5D6E-409C-BE32-E72D297353CC}">
              <c16:uniqueId val="{00000000-8D9C-4EFA-B32B-711FA146C7F2}"/>
            </c:ext>
          </c:extLst>
        </c:ser>
        <c:dLbls>
          <c:showLegendKey val="0"/>
          <c:showVal val="0"/>
          <c:showCatName val="0"/>
          <c:showSerName val="0"/>
          <c:showPercent val="0"/>
          <c:showBubbleSize val="0"/>
        </c:dLbls>
        <c:gapWidth val="219"/>
        <c:overlap val="-27"/>
        <c:axId val="825625359"/>
        <c:axId val="897951375"/>
      </c:barChart>
      <c:catAx>
        <c:axId val="82562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97951375"/>
        <c:crosses val="autoZero"/>
        <c:auto val="1"/>
        <c:lblAlgn val="ctr"/>
        <c:lblOffset val="100"/>
        <c:noMultiLvlLbl val="0"/>
      </c:catAx>
      <c:valAx>
        <c:axId val="89795137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T America Regular" pitchFamily="50" charset="0"/>
                <a:ea typeface="GT America Regular" pitchFamily="50" charset="0"/>
                <a:cs typeface="GT America Regular" pitchFamily="50" charset="0"/>
              </a:defRPr>
            </a:pPr>
            <a:endParaRPr lang="en-US"/>
          </a:p>
        </c:txPr>
        <c:crossAx val="825625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18527560074387"/>
          <c:y val="1.55691283370895E-2"/>
          <c:w val="0.48040404123801328"/>
          <c:h val="0.96886183660332348"/>
        </c:manualLayout>
      </c:layout>
      <c:barChart>
        <c:barDir val="bar"/>
        <c:grouping val="clustered"/>
        <c:varyColors val="0"/>
        <c:ser>
          <c:idx val="0"/>
          <c:order val="0"/>
          <c:tx>
            <c:strRef>
              <c:f>Sheet1!$B$1</c:f>
              <c:strCache>
                <c:ptCount val="1"/>
                <c:pt idx="0">
                  <c:v>Series 1</c:v>
                </c:pt>
              </c:strCache>
            </c:strRef>
          </c:tx>
          <c:spPr>
            <a:solidFill>
              <a:srgbClr val="006AFF"/>
            </a:solidFill>
            <a:ln>
              <a:noFill/>
            </a:ln>
            <a:effectLst/>
          </c:spPr>
          <c:invertIfNegative val="0"/>
          <c:dPt>
            <c:idx val="0"/>
            <c:invertIfNegative val="0"/>
            <c:bubble3D val="0"/>
            <c:spPr>
              <a:solidFill>
                <a:srgbClr val="006AFF"/>
              </a:solidFill>
              <a:ln>
                <a:noFill/>
              </a:ln>
              <a:effectLst/>
            </c:spPr>
            <c:extLst>
              <c:ext xmlns:c16="http://schemas.microsoft.com/office/drawing/2014/chart" uri="{C3380CC4-5D6E-409C-BE32-E72D297353CC}">
                <c16:uniqueId val="{00000001-BFCC-4DAF-BBFA-4E302B3E1247}"/>
              </c:ext>
            </c:extLst>
          </c:dPt>
          <c:dPt>
            <c:idx val="1"/>
            <c:invertIfNegative val="0"/>
            <c:bubble3D val="0"/>
            <c:spPr>
              <a:solidFill>
                <a:srgbClr val="006AFF"/>
              </a:solidFill>
              <a:ln>
                <a:noFill/>
              </a:ln>
              <a:effectLst/>
            </c:spPr>
            <c:extLst>
              <c:ext xmlns:c16="http://schemas.microsoft.com/office/drawing/2014/chart" uri="{C3380CC4-5D6E-409C-BE32-E72D297353CC}">
                <c16:uniqueId val="{00000003-BFCC-4DAF-BBFA-4E302B3E1247}"/>
              </c:ext>
            </c:extLst>
          </c:dPt>
          <c:dPt>
            <c:idx val="2"/>
            <c:invertIfNegative val="0"/>
            <c:bubble3D val="0"/>
            <c:spPr>
              <a:solidFill>
                <a:srgbClr val="006AFF"/>
              </a:solidFill>
              <a:ln>
                <a:noFill/>
              </a:ln>
              <a:effectLst/>
            </c:spPr>
            <c:extLst>
              <c:ext xmlns:c16="http://schemas.microsoft.com/office/drawing/2014/chart" uri="{C3380CC4-5D6E-409C-BE32-E72D297353CC}">
                <c16:uniqueId val="{00000005-BFCC-4DAF-BBFA-4E302B3E1247}"/>
              </c:ext>
            </c:extLst>
          </c:dPt>
          <c:dPt>
            <c:idx val="3"/>
            <c:invertIfNegative val="0"/>
            <c:bubble3D val="0"/>
            <c:spPr>
              <a:solidFill>
                <a:srgbClr val="006AFF"/>
              </a:solidFill>
              <a:ln>
                <a:noFill/>
              </a:ln>
              <a:effectLst/>
            </c:spPr>
            <c:extLst>
              <c:ext xmlns:c16="http://schemas.microsoft.com/office/drawing/2014/chart" uri="{C3380CC4-5D6E-409C-BE32-E72D297353CC}">
                <c16:uniqueId val="{00000007-BFCC-4DAF-BBFA-4E302B3E1247}"/>
              </c:ext>
            </c:extLst>
          </c:dPt>
          <c:dPt>
            <c:idx val="4"/>
            <c:invertIfNegative val="0"/>
            <c:bubble3D val="0"/>
            <c:spPr>
              <a:solidFill>
                <a:srgbClr val="006AFF"/>
              </a:solidFill>
              <a:ln>
                <a:noFill/>
              </a:ln>
              <a:effectLst/>
            </c:spPr>
            <c:extLst>
              <c:ext xmlns:c16="http://schemas.microsoft.com/office/drawing/2014/chart" uri="{C3380CC4-5D6E-409C-BE32-E72D297353CC}">
                <c16:uniqueId val="{00000009-BFCC-4DAF-BBFA-4E302B3E1247}"/>
              </c:ext>
            </c:extLst>
          </c:dPt>
          <c:dLbls>
            <c:dLbl>
              <c:idx val="4"/>
              <c:tx>
                <c:rich>
                  <a:bodyPr/>
                  <a:lstStyle/>
                  <a:p>
                    <a:fld id="{DB7CDFC1-8329-4963-909A-1C8928B59D9C}"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FCC-4DAF-BBFA-4E302B3E124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Neutral (neither agree nor disagree)</c:v>
                </c:pt>
                <c:pt idx="3">
                  <c:v>Agree</c:v>
                </c:pt>
                <c:pt idx="4">
                  <c:v>Strongly agree</c:v>
                </c:pt>
              </c:strCache>
            </c:strRef>
          </c:cat>
          <c:val>
            <c:numRef>
              <c:f>Sheet1!$B$2:$B$6</c:f>
              <c:numCache>
                <c:formatCode>0.0%</c:formatCode>
                <c:ptCount val="5"/>
                <c:pt idx="0">
                  <c:v>6.0959149320299999E-2</c:v>
                </c:pt>
                <c:pt idx="1">
                  <c:v>0.115468321904</c:v>
                </c:pt>
                <c:pt idx="2">
                  <c:v>0.33987411625250002</c:v>
                </c:pt>
                <c:pt idx="3">
                  <c:v>0.29461123723839999</c:v>
                </c:pt>
                <c:pt idx="4">
                  <c:v>0.18908717528489999</c:v>
                </c:pt>
              </c:numCache>
            </c:numRef>
          </c:val>
          <c:extLst>
            <c:ext xmlns:c16="http://schemas.microsoft.com/office/drawing/2014/chart" uri="{C3380CC4-5D6E-409C-BE32-E72D297353CC}">
              <c16:uniqueId val="{0000000A-BFCC-4DAF-BBFA-4E302B3E1247}"/>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Neutral (neither agree nor disagree)</c:v>
                </c:pt>
                <c:pt idx="3">
                  <c:v>Agree</c:v>
                </c:pt>
                <c:pt idx="4">
                  <c:v>Strongly agree</c:v>
                </c:pt>
              </c:strCache>
            </c:strRef>
          </c:cat>
          <c:val>
            <c:numRef>
              <c:f>Sheet1!$C$2:$C$6</c:f>
              <c:numCache>
                <c:formatCode>General</c:formatCode>
                <c:ptCount val="5"/>
              </c:numCache>
            </c:numRef>
          </c:val>
          <c:extLst>
            <c:ext xmlns:c16="http://schemas.microsoft.com/office/drawing/2014/chart" uri="{C3380CC4-5D6E-409C-BE32-E72D297353CC}">
              <c16:uniqueId val="{0000000B-BFCC-4DAF-BBFA-4E302B3E1247}"/>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Neutral (neither agree nor disagree)</c:v>
                </c:pt>
                <c:pt idx="3">
                  <c:v>Agree</c:v>
                </c:pt>
                <c:pt idx="4">
                  <c:v>Strongly agree</c:v>
                </c:pt>
              </c:strCache>
            </c:strRef>
          </c:cat>
          <c:val>
            <c:numRef>
              <c:f>Sheet1!$D$2:$D$6</c:f>
              <c:numCache>
                <c:formatCode>General</c:formatCode>
                <c:ptCount val="5"/>
              </c:numCache>
            </c:numRef>
          </c:val>
          <c:extLst>
            <c:ext xmlns:c16="http://schemas.microsoft.com/office/drawing/2014/chart" uri="{C3380CC4-5D6E-409C-BE32-E72D297353CC}">
              <c16:uniqueId val="{0000000C-BFCC-4DAF-BBFA-4E302B3E1247}"/>
            </c:ext>
          </c:extLst>
        </c:ser>
        <c:dLbls>
          <c:dLblPos val="outEnd"/>
          <c:showLegendKey val="0"/>
          <c:showVal val="1"/>
          <c:showCatName val="0"/>
          <c:showSerName val="0"/>
          <c:showPercent val="0"/>
          <c:showBubbleSize val="0"/>
        </c:dLbls>
        <c:gapWidth val="102"/>
        <c:overlap val="100"/>
        <c:axId val="872996944"/>
        <c:axId val="873006456"/>
      </c:barChart>
      <c:catAx>
        <c:axId val="8729969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73006456"/>
        <c:crosses val="autoZero"/>
        <c:auto val="1"/>
        <c:lblAlgn val="ctr"/>
        <c:lblOffset val="100"/>
        <c:noMultiLvlLbl val="0"/>
      </c:catAx>
      <c:valAx>
        <c:axId val="873006456"/>
        <c:scaling>
          <c:orientation val="minMax"/>
        </c:scaling>
        <c:delete val="1"/>
        <c:axPos val="b"/>
        <c:numFmt formatCode="0.0%" sourceLinked="1"/>
        <c:majorTickMark val="out"/>
        <c:minorTickMark val="none"/>
        <c:tickLblPos val="nextTo"/>
        <c:crossAx val="87299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19073070138595E-2"/>
          <c:y val="3.6245233808417848E-2"/>
          <c:w val="0.87339996988111335"/>
          <c:h val="0.63902191820194654"/>
        </c:manualLayout>
      </c:layout>
      <c:lineChart>
        <c:grouping val="standard"/>
        <c:varyColors val="0"/>
        <c:ser>
          <c:idx val="0"/>
          <c:order val="0"/>
          <c:tx>
            <c:strRef>
              <c:f>Sheet1!$B$1</c:f>
              <c:strCache>
                <c:ptCount val="1"/>
                <c:pt idx="0">
                  <c:v> 2</c:v>
                </c:pt>
              </c:strCache>
            </c:strRef>
          </c:tx>
          <c:spPr>
            <a:ln w="57150" cap="rnd">
              <a:solidFill>
                <a:srgbClr val="006AFF"/>
              </a:solidFill>
              <a:round/>
            </a:ln>
            <a:effectLst/>
          </c:spPr>
          <c:marker>
            <c:symbol val="circle"/>
            <c:size val="6"/>
            <c:spPr>
              <a:solidFill>
                <a:srgbClr val="0872B4"/>
              </a:solidFill>
              <a:ln w="57150">
                <a:solidFill>
                  <a:srgbClr val="006AFF"/>
                </a:solidFill>
                <a:headEnd type="triangle"/>
              </a:ln>
              <a:effectLst/>
            </c:spPr>
          </c:marker>
          <c:dPt>
            <c:idx val="1"/>
            <c:marker>
              <c:symbol val="circle"/>
              <c:size val="6"/>
              <c:spPr>
                <a:solidFill>
                  <a:srgbClr val="0872B4"/>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1-B524-4FEE-9A19-0F78B9759ECE}"/>
              </c:ext>
            </c:extLst>
          </c:dPt>
          <c:dPt>
            <c:idx val="2"/>
            <c:marker>
              <c:symbol val="circle"/>
              <c:size val="6"/>
              <c:spPr>
                <a:solidFill>
                  <a:srgbClr val="0872B4"/>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3-B524-4FEE-9A19-0F78B9759ECE}"/>
              </c:ext>
            </c:extLst>
          </c:dPt>
          <c:dPt>
            <c:idx val="3"/>
            <c:marker>
              <c:symbol val="circle"/>
              <c:size val="6"/>
              <c:spPr>
                <a:solidFill>
                  <a:srgbClr val="0872B4"/>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5-B524-4FEE-9A19-0F78B9759ECE}"/>
              </c:ext>
            </c:extLst>
          </c:dPt>
          <c:dLbls>
            <c:dLbl>
              <c:idx val="0"/>
              <c:layout>
                <c:manualLayout>
                  <c:x val="-2.5904977766499623E-2"/>
                  <c:y val="3.9310180346024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24-4FEE-9A19-0F78B9759ECE}"/>
                </c:ext>
              </c:extLst>
            </c:dLbl>
            <c:dLbl>
              <c:idx val="1"/>
              <c:layout>
                <c:manualLayout>
                  <c:x val="-3.9342952792504944E-2"/>
                  <c:y val="-4.6927494437556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24-4FEE-9A19-0F78B9759ECE}"/>
                </c:ext>
              </c:extLst>
            </c:dLbl>
            <c:dLbl>
              <c:idx val="2"/>
              <c:layout>
                <c:manualLayout>
                  <c:x val="-5.0483360429469507E-2"/>
                  <c:y val="2.5272116948324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24-4FEE-9A19-0F78B9759ECE}"/>
                </c:ext>
              </c:extLst>
            </c:dLbl>
            <c:dLbl>
              <c:idx val="3"/>
              <c:layout>
                <c:manualLayout>
                  <c:x val="-4.3472084330800548E-2"/>
                  <c:y val="-4.7846653279490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24-4FEE-9A19-0F78B9759ECE}"/>
                </c:ext>
              </c:extLst>
            </c:dLbl>
            <c:dLbl>
              <c:idx val="4"/>
              <c:layout>
                <c:manualLayout>
                  <c:x val="-3.3356545170267586E-2"/>
                  <c:y val="8.1984649257764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524-4FEE-9A19-0F78B9759ECE}"/>
                </c:ext>
              </c:extLst>
            </c:dLbl>
            <c:dLbl>
              <c:idx val="5"/>
              <c:layout>
                <c:manualLayout>
                  <c:x val="-4.6765885955744331E-2"/>
                  <c:y val="-3.3667734064449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524-4FEE-9A19-0F78B9759ECE}"/>
                </c:ext>
              </c:extLst>
            </c:dLbl>
            <c:dLbl>
              <c:idx val="6"/>
              <c:layout>
                <c:manualLayout>
                  <c:x val="-2.0324633296586059E-2"/>
                  <c:y val="-4.247614610956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524-4FEE-9A19-0F78B9759ECE}"/>
                </c:ext>
              </c:extLst>
            </c:dLbl>
            <c:dLbl>
              <c:idx val="7"/>
              <c:layout>
                <c:manualLayout>
                  <c:x val="-4.7441629347529331E-2"/>
                  <c:y val="3.8075191280484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524-4FEE-9A19-0F78B9759ECE}"/>
                </c:ext>
              </c:extLst>
            </c:dLbl>
            <c:dLbl>
              <c:idx val="8"/>
              <c:layout>
                <c:manualLayout>
                  <c:x val="-3.4310114749250449E-2"/>
                  <c:y val="-5.8346614845738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524-4FEE-9A19-0F78B9759ECE}"/>
                </c:ext>
              </c:extLst>
            </c:dLbl>
            <c:dLbl>
              <c:idx val="9"/>
              <c:layout>
                <c:manualLayout>
                  <c:x val="-3.0417215695315882E-2"/>
                  <c:y val="-6.5639923635143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524-4FEE-9A19-0F78B9759ECE}"/>
                </c:ext>
              </c:extLst>
            </c:dLbl>
            <c:dLbl>
              <c:idx val="10"/>
              <c:layout>
                <c:manualLayout>
                  <c:x val="-3.3867888525914235E-2"/>
                  <c:y val="-4.5162710743882797E-2"/>
                </c:manualLayout>
              </c:layout>
              <c:showLegendKey val="0"/>
              <c:showVal val="1"/>
              <c:showCatName val="0"/>
              <c:showSerName val="0"/>
              <c:showPercent val="0"/>
              <c:showBubbleSize val="0"/>
              <c:extLst>
                <c:ext xmlns:c15="http://schemas.microsoft.com/office/drawing/2012/chart" uri="{CE6537A1-D6FC-4f65-9D91-7224C49458BB}">
                  <c15:layout>
                    <c:manualLayout>
                      <c:w val="5.5911933912172862E-2"/>
                      <c:h val="4.5950046341118468E-2"/>
                    </c:manualLayout>
                  </c15:layout>
                </c:ext>
                <c:ext xmlns:c16="http://schemas.microsoft.com/office/drawing/2014/chart" uri="{C3380CC4-5D6E-409C-BE32-E72D297353CC}">
                  <c16:uniqueId val="{0000000D-B524-4FEE-9A19-0F78B9759ECE}"/>
                </c:ext>
              </c:extLst>
            </c:dLbl>
            <c:dLbl>
              <c:idx val="11"/>
              <c:layout>
                <c:manualLayout>
                  <c:x val="-4.1287982949790962E-2"/>
                  <c:y val="-5.655815604098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524-4FEE-9A19-0F78B9759ECE}"/>
                </c:ext>
              </c:extLst>
            </c:dLbl>
            <c:dLbl>
              <c:idx val="12"/>
              <c:layout>
                <c:manualLayout>
                  <c:x val="-4.6797235512185106E-2"/>
                  <c:y val="-2.7133764085505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524-4FEE-9A19-0F78B9759ECE}"/>
                </c:ext>
              </c:extLst>
            </c:dLbl>
            <c:dLbl>
              <c:idx val="13"/>
              <c:layout>
                <c:manualLayout>
                  <c:x val="-2.4490668446597388E-2"/>
                  <c:y val="-6.0999485054414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524-4FEE-9A19-0F78B9759ECE}"/>
                </c:ext>
              </c:extLst>
            </c:dLbl>
            <c:dLbl>
              <c:idx val="14"/>
              <c:layout>
                <c:manualLayout>
                  <c:x val="-3.8018248897705276E-2"/>
                  <c:y val="5.1387031180272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524-4FEE-9A19-0F78B9759ECE}"/>
                </c:ext>
              </c:extLst>
            </c:dLbl>
            <c:dLbl>
              <c:idx val="15"/>
              <c:layout>
                <c:manualLayout>
                  <c:x val="-3.3328774893892806E-2"/>
                  <c:y val="-4.4933816151046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524-4FEE-9A19-0F78B9759ECE}"/>
                </c:ext>
              </c:extLst>
            </c:dLbl>
            <c:dLbl>
              <c:idx val="16"/>
              <c:layout>
                <c:manualLayout>
                  <c:x val="-7.8466458689924259E-3"/>
                  <c:y val="-3.1264637627780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524-4FEE-9A19-0F78B9759ECE}"/>
                </c:ext>
              </c:extLst>
            </c:dLbl>
            <c:dLbl>
              <c:idx val="17"/>
              <c:layout>
                <c:manualLayout>
                  <c:x val="-3.6538525149009189E-2"/>
                  <c:y val="4.8586532023907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524-4FEE-9A19-0F78B9759ECE}"/>
                </c:ext>
              </c:extLst>
            </c:dLbl>
            <c:dLbl>
              <c:idx val="18"/>
              <c:layout>
                <c:manualLayout>
                  <c:x val="-5.4861723771405947E-2"/>
                  <c:y val="-1.9306051330307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524-4FEE-9A19-0F78B9759ECE}"/>
                </c:ext>
              </c:extLst>
            </c:dLbl>
            <c:dLbl>
              <c:idx val="19"/>
              <c:layout>
                <c:manualLayout>
                  <c:x val="-3.8806677899846313E-2"/>
                  <c:y val="3.3301974798141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524-4FEE-9A19-0F78B9759ECE}"/>
                </c:ext>
              </c:extLst>
            </c:dLbl>
            <c:dLbl>
              <c:idx val="20"/>
              <c:layout>
                <c:manualLayout>
                  <c:x val="-5.2125549296066692E-2"/>
                  <c:y val="-4.5636073942357733E-2"/>
                </c:manualLayout>
              </c:layout>
              <c:tx>
                <c:rich>
                  <a:bodyPr/>
                  <a:lstStyle/>
                  <a:p>
                    <a:fld id="{2C48C733-D13E-42CE-A603-259459DADD8A}" type="VALUE">
                      <a:rPr lang="en-US" b="0">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8.9455959303832502E-2"/>
                      <c:h val="5.7747234105205367E-2"/>
                    </c:manualLayout>
                  </c15:layout>
                  <c15:dlblFieldTable/>
                  <c15:showDataLabelsRange val="0"/>
                </c:ext>
                <c:ext xmlns:c16="http://schemas.microsoft.com/office/drawing/2014/chart" uri="{C3380CC4-5D6E-409C-BE32-E72D297353CC}">
                  <c16:uniqueId val="{00000017-B524-4FEE-9A19-0F78B9759ECE}"/>
                </c:ext>
              </c:extLst>
            </c:dLbl>
            <c:dLbl>
              <c:idx val="21"/>
              <c:layout>
                <c:manualLayout>
                  <c:x val="-4.8364713334225387E-2"/>
                  <c:y val="7.7755078770612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524-4FEE-9A19-0F78B9759ECE}"/>
                </c:ext>
              </c:extLst>
            </c:dLbl>
            <c:dLbl>
              <c:idx val="22"/>
              <c:layout>
                <c:manualLayout>
                  <c:x val="-4.8988125182975378E-2"/>
                  <c:y val="5.8062599872599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524-4FEE-9A19-0F78B9759ECE}"/>
                </c:ext>
              </c:extLst>
            </c:dLbl>
            <c:dLbl>
              <c:idx val="23"/>
              <c:layout>
                <c:manualLayout>
                  <c:x val="-4.6632094935343392E-2"/>
                  <c:y val="-5.8233984214526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524-4FEE-9A19-0F78B9759ECE}"/>
                </c:ext>
              </c:extLst>
            </c:dLbl>
            <c:dLbl>
              <c:idx val="24"/>
              <c:layout>
                <c:manualLayout>
                  <c:x val="-2.5274692547511499E-2"/>
                  <c:y val="3.0723629324507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524-4FEE-9A19-0F78B9759ECE}"/>
                </c:ext>
              </c:extLst>
            </c:dLbl>
            <c:dLbl>
              <c:idx val="25"/>
              <c:layout>
                <c:manualLayout>
                  <c:x val="-2.9891623464523225E-2"/>
                  <c:y val="-4.96978871415348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524-4FEE-9A19-0F78B9759ECE}"/>
                </c:ext>
              </c:extLst>
            </c:dLbl>
            <c:dLbl>
              <c:idx val="26"/>
              <c:layout>
                <c:manualLayout>
                  <c:x val="-1.1433388106272918E-2"/>
                  <c:y val="4.0522540207168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524-4FEE-9A19-0F78B9759ECE}"/>
                </c:ext>
              </c:extLst>
            </c:dLbl>
            <c:dLbl>
              <c:idx val="27"/>
              <c:layout>
                <c:manualLayout>
                  <c:x val="-3.1641082631012757E-2"/>
                  <c:y val="-3.3779900239450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524-4FEE-9A19-0F78B9759ECE}"/>
                </c:ext>
              </c:extLst>
            </c:dLbl>
            <c:dLbl>
              <c:idx val="28"/>
              <c:layout>
                <c:manualLayout>
                  <c:x val="-1.7349387597523039E-2"/>
                  <c:y val="5.3635635495694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524-4FEE-9A19-0F78B9759ECE}"/>
                </c:ext>
              </c:extLst>
            </c:dLbl>
            <c:dLbl>
              <c:idx val="29"/>
              <c:layout>
                <c:manualLayout>
                  <c:x val="-2.3880092636705048E-2"/>
                  <c:y val="-7.831521296130084E-2"/>
                </c:manualLayout>
              </c:layout>
              <c:tx>
                <c:rich>
                  <a:bodyPr/>
                  <a:lstStyle/>
                  <a:p>
                    <a:fld id="{116D8C21-874E-4A08-8CBE-3D54A83465D4}"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B524-4FEE-9A19-0F78B9759ECE}"/>
                </c:ext>
              </c:extLst>
            </c:dLbl>
            <c:dLbl>
              <c:idx val="30"/>
              <c:layout>
                <c:manualLayout>
                  <c:x val="-2.1554177711008433E-2"/>
                  <c:y val="-2.89446788529139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524-4FEE-9A19-0F78B9759ECE}"/>
                </c:ext>
              </c:extLst>
            </c:dLbl>
            <c:dLbl>
              <c:idx val="31"/>
              <c:layout>
                <c:manualLayout>
                  <c:x val="-3.5575939518838737E-2"/>
                  <c:y val="4.9205941680133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B524-4FEE-9A19-0F78B9759ECE}"/>
                </c:ext>
              </c:extLst>
            </c:dLbl>
            <c:dLbl>
              <c:idx val="32"/>
              <c:layout>
                <c:manualLayout>
                  <c:x val="-1.4610250959370597E-2"/>
                  <c:y val="-4.1460380375703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B524-4FEE-9A19-0F78B9759ECE}"/>
                </c:ext>
              </c:extLst>
            </c:dLbl>
            <c:dLbl>
              <c:idx val="33"/>
              <c:layout>
                <c:manualLayout>
                  <c:x val="-3.5804032194760228E-2"/>
                  <c:y val="4.2601317058478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B524-4FEE-9A19-0F78B9759ECE}"/>
                </c:ext>
              </c:extLst>
            </c:dLbl>
            <c:dLbl>
              <c:idx val="34"/>
              <c:layout>
                <c:manualLayout>
                  <c:x val="9.0771205743944716E-4"/>
                  <c:y val="3.7029797702187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524-4FEE-9A19-0F78B9759ECE}"/>
                </c:ext>
              </c:extLst>
            </c:dLbl>
            <c:dLbl>
              <c:idx val="35"/>
              <c:layout>
                <c:manualLayout>
                  <c:x val="0"/>
                  <c:y val="-2.6543672469195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524-4FEE-9A19-0F78B9759EC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September 2022</c:v>
                </c:pt>
                <c:pt idx="1">
                  <c:v>October 2022</c:v>
                </c:pt>
                <c:pt idx="2">
                  <c:v>November 2022</c:v>
                </c:pt>
                <c:pt idx="3">
                  <c:v>December 2022</c:v>
                </c:pt>
                <c:pt idx="4">
                  <c:v> January 2023</c:v>
                </c:pt>
                <c:pt idx="5">
                  <c:v> February 2023</c:v>
                </c:pt>
                <c:pt idx="6">
                  <c:v> March 2023</c:v>
                </c:pt>
                <c:pt idx="7">
                  <c:v> April 2023</c:v>
                </c:pt>
                <c:pt idx="8">
                  <c:v> May 2023</c:v>
                </c:pt>
                <c:pt idx="9">
                  <c:v> June 2023</c:v>
                </c:pt>
                <c:pt idx="10">
                  <c:v> July 2023</c:v>
                </c:pt>
                <c:pt idx="11">
                  <c:v> August 2023</c:v>
                </c:pt>
                <c:pt idx="12">
                  <c:v> September 2023</c:v>
                </c:pt>
                <c:pt idx="13">
                  <c:v> October 2023</c:v>
                </c:pt>
                <c:pt idx="14">
                  <c:v> November 2023</c:v>
                </c:pt>
              </c:strCache>
            </c:strRef>
          </c:cat>
          <c:val>
            <c:numRef>
              <c:f>Sheet1!$B$2:$B$16</c:f>
              <c:numCache>
                <c:formatCode>0.0%</c:formatCode>
                <c:ptCount val="15"/>
                <c:pt idx="0">
                  <c:v>0.63600000000000001</c:v>
                </c:pt>
                <c:pt idx="1">
                  <c:v>0.65500000000000003</c:v>
                </c:pt>
                <c:pt idx="2">
                  <c:v>0.59699999999999998</c:v>
                </c:pt>
                <c:pt idx="3">
                  <c:v>0.56499999999999995</c:v>
                </c:pt>
                <c:pt idx="4">
                  <c:v>0.57199999999999995</c:v>
                </c:pt>
                <c:pt idx="5">
                  <c:v>0.53600000000000003</c:v>
                </c:pt>
                <c:pt idx="6">
                  <c:v>0.54600000000000004</c:v>
                </c:pt>
                <c:pt idx="7">
                  <c:v>0.56999999999999995</c:v>
                </c:pt>
                <c:pt idx="8">
                  <c:v>0.58799999999999997</c:v>
                </c:pt>
                <c:pt idx="9">
                  <c:v>0.52600000000000002</c:v>
                </c:pt>
                <c:pt idx="10">
                  <c:v>0.49399999999999999</c:v>
                </c:pt>
                <c:pt idx="11">
                  <c:v>0.501</c:v>
                </c:pt>
                <c:pt idx="12">
                  <c:v>0.52100000000000002</c:v>
                </c:pt>
                <c:pt idx="13">
                  <c:v>0.52100000000000002</c:v>
                </c:pt>
                <c:pt idx="14">
                  <c:v>0.48399999999999999</c:v>
                </c:pt>
              </c:numCache>
            </c:numRef>
          </c:val>
          <c:smooth val="0"/>
          <c:extLst>
            <c:ext xmlns:c16="http://schemas.microsoft.com/office/drawing/2014/chart" uri="{C3380CC4-5D6E-409C-BE32-E72D297353CC}">
              <c16:uniqueId val="{00000026-B524-4FEE-9A19-0F78B9759ECE}"/>
            </c:ext>
          </c:extLst>
        </c:ser>
        <c:dLbls>
          <c:showLegendKey val="0"/>
          <c:showVal val="0"/>
          <c:showCatName val="0"/>
          <c:showSerName val="0"/>
          <c:showPercent val="0"/>
          <c:showBubbleSize val="0"/>
        </c:dLbls>
        <c:marker val="1"/>
        <c:smooth val="0"/>
        <c:axId val="802391296"/>
        <c:axId val="802392936"/>
      </c:lineChart>
      <c:catAx>
        <c:axId val="8023912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02392936"/>
        <c:crosses val="autoZero"/>
        <c:auto val="1"/>
        <c:lblAlgn val="ctr"/>
        <c:lblOffset val="100"/>
        <c:noMultiLvlLbl val="0"/>
      </c:catAx>
      <c:valAx>
        <c:axId val="802392936"/>
        <c:scaling>
          <c:orientation val="minMax"/>
          <c:max val="0.8"/>
          <c:min val="0.30000000000000004"/>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02391296"/>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solidFill>
        <a:srgbClr val="0872B4">
          <a:alpha val="8000"/>
        </a:srgbClr>
      </a:solidFill>
    </a:ln>
    <a:effectLst/>
  </c:spPr>
  <c:txPr>
    <a:bodyPr/>
    <a:lstStyle/>
    <a:p>
      <a:pPr>
        <a:defRPr sz="1100" b="0">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18527560074387"/>
          <c:y val="1.55691283370895E-2"/>
          <c:w val="0.48040404123801328"/>
          <c:h val="0.96886183660332348"/>
        </c:manualLayout>
      </c:layout>
      <c:barChart>
        <c:barDir val="bar"/>
        <c:grouping val="clustered"/>
        <c:varyColors val="0"/>
        <c:ser>
          <c:idx val="0"/>
          <c:order val="0"/>
          <c:tx>
            <c:strRef>
              <c:f>Sheet1!$B$1</c:f>
              <c:strCache>
                <c:ptCount val="1"/>
                <c:pt idx="0">
                  <c:v>Series 1</c:v>
                </c:pt>
              </c:strCache>
            </c:strRef>
          </c:tx>
          <c:spPr>
            <a:solidFill>
              <a:srgbClr val="006AFF"/>
            </a:solidFill>
            <a:ln>
              <a:noFill/>
            </a:ln>
            <a:effectLst/>
          </c:spPr>
          <c:invertIfNegative val="0"/>
          <c:dPt>
            <c:idx val="0"/>
            <c:invertIfNegative val="0"/>
            <c:bubble3D val="0"/>
            <c:spPr>
              <a:solidFill>
                <a:srgbClr val="006AFF"/>
              </a:solidFill>
              <a:ln>
                <a:noFill/>
              </a:ln>
              <a:effectLst/>
            </c:spPr>
            <c:extLst>
              <c:ext xmlns:c16="http://schemas.microsoft.com/office/drawing/2014/chart" uri="{C3380CC4-5D6E-409C-BE32-E72D297353CC}">
                <c16:uniqueId val="{00000001-29AD-49AF-B33F-B1FCDF3A2A47}"/>
              </c:ext>
            </c:extLst>
          </c:dPt>
          <c:dPt>
            <c:idx val="1"/>
            <c:invertIfNegative val="0"/>
            <c:bubble3D val="0"/>
            <c:spPr>
              <a:solidFill>
                <a:srgbClr val="006AFF"/>
              </a:solidFill>
              <a:ln>
                <a:noFill/>
              </a:ln>
              <a:effectLst/>
            </c:spPr>
            <c:extLst>
              <c:ext xmlns:c16="http://schemas.microsoft.com/office/drawing/2014/chart" uri="{C3380CC4-5D6E-409C-BE32-E72D297353CC}">
                <c16:uniqueId val="{00000003-29AD-49AF-B33F-B1FCDF3A2A47}"/>
              </c:ext>
            </c:extLst>
          </c:dPt>
          <c:dPt>
            <c:idx val="2"/>
            <c:invertIfNegative val="0"/>
            <c:bubble3D val="0"/>
            <c:spPr>
              <a:solidFill>
                <a:srgbClr val="006AFF"/>
              </a:solidFill>
              <a:ln>
                <a:noFill/>
              </a:ln>
              <a:effectLst/>
            </c:spPr>
            <c:extLst>
              <c:ext xmlns:c16="http://schemas.microsoft.com/office/drawing/2014/chart" uri="{C3380CC4-5D6E-409C-BE32-E72D297353CC}">
                <c16:uniqueId val="{00000005-29AD-49AF-B33F-B1FCDF3A2A47}"/>
              </c:ext>
            </c:extLst>
          </c:dPt>
          <c:dPt>
            <c:idx val="3"/>
            <c:invertIfNegative val="0"/>
            <c:bubble3D val="0"/>
            <c:spPr>
              <a:solidFill>
                <a:srgbClr val="006AFF"/>
              </a:solidFill>
              <a:ln>
                <a:noFill/>
              </a:ln>
              <a:effectLst/>
            </c:spPr>
            <c:extLst>
              <c:ext xmlns:c16="http://schemas.microsoft.com/office/drawing/2014/chart" uri="{C3380CC4-5D6E-409C-BE32-E72D297353CC}">
                <c16:uniqueId val="{00000007-29AD-49AF-B33F-B1FCDF3A2A47}"/>
              </c:ext>
            </c:extLst>
          </c:dPt>
          <c:dPt>
            <c:idx val="4"/>
            <c:invertIfNegative val="0"/>
            <c:bubble3D val="0"/>
            <c:spPr>
              <a:solidFill>
                <a:srgbClr val="006AFF"/>
              </a:solidFill>
              <a:ln>
                <a:noFill/>
              </a:ln>
              <a:effectLst/>
            </c:spPr>
            <c:extLst>
              <c:ext xmlns:c16="http://schemas.microsoft.com/office/drawing/2014/chart" uri="{C3380CC4-5D6E-409C-BE32-E72D297353CC}">
                <c16:uniqueId val="{00000009-29AD-49AF-B33F-B1FCDF3A2A47}"/>
              </c:ext>
            </c:extLst>
          </c:dPt>
          <c:dLbls>
            <c:dLbl>
              <c:idx val="4"/>
              <c:tx>
                <c:rich>
                  <a:bodyPr/>
                  <a:lstStyle/>
                  <a:p>
                    <a:fld id="{DB7CDFC1-8329-4963-909A-1C8928B59D9C}"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9AD-49AF-B33F-B1FCDF3A2A47}"/>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Neutral (neither agree nor disagree)</c:v>
                </c:pt>
                <c:pt idx="3">
                  <c:v>Agree</c:v>
                </c:pt>
                <c:pt idx="4">
                  <c:v>Strongly agree</c:v>
                </c:pt>
              </c:strCache>
            </c:strRef>
          </c:cat>
          <c:val>
            <c:numRef>
              <c:f>Sheet1!$B$2:$B$6</c:f>
              <c:numCache>
                <c:formatCode>0.0%</c:formatCode>
                <c:ptCount val="5"/>
                <c:pt idx="0">
                  <c:v>4.741129830324E-2</c:v>
                </c:pt>
                <c:pt idx="1">
                  <c:v>0.1117521122996</c:v>
                </c:pt>
                <c:pt idx="2">
                  <c:v>0.28901816870390001</c:v>
                </c:pt>
                <c:pt idx="3">
                  <c:v>0.32605863203169999</c:v>
                </c:pt>
                <c:pt idx="4">
                  <c:v>0.22575978866150001</c:v>
                </c:pt>
              </c:numCache>
            </c:numRef>
          </c:val>
          <c:extLst>
            <c:ext xmlns:c16="http://schemas.microsoft.com/office/drawing/2014/chart" uri="{C3380CC4-5D6E-409C-BE32-E72D297353CC}">
              <c16:uniqueId val="{0000000A-29AD-49AF-B33F-B1FCDF3A2A47}"/>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Neutral (neither agree nor disagree)</c:v>
                </c:pt>
                <c:pt idx="3">
                  <c:v>Agree</c:v>
                </c:pt>
                <c:pt idx="4">
                  <c:v>Strongly agree</c:v>
                </c:pt>
              </c:strCache>
            </c:strRef>
          </c:cat>
          <c:val>
            <c:numRef>
              <c:f>Sheet1!$C$2:$C$6</c:f>
              <c:numCache>
                <c:formatCode>General</c:formatCode>
                <c:ptCount val="5"/>
              </c:numCache>
            </c:numRef>
          </c:val>
          <c:extLst>
            <c:ext xmlns:c16="http://schemas.microsoft.com/office/drawing/2014/chart" uri="{C3380CC4-5D6E-409C-BE32-E72D297353CC}">
              <c16:uniqueId val="{0000000B-29AD-49AF-B33F-B1FCDF3A2A47}"/>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Neutral (neither agree nor disagree)</c:v>
                </c:pt>
                <c:pt idx="3">
                  <c:v>Agree</c:v>
                </c:pt>
                <c:pt idx="4">
                  <c:v>Strongly agree</c:v>
                </c:pt>
              </c:strCache>
            </c:strRef>
          </c:cat>
          <c:val>
            <c:numRef>
              <c:f>Sheet1!$D$2:$D$6</c:f>
              <c:numCache>
                <c:formatCode>General</c:formatCode>
                <c:ptCount val="5"/>
              </c:numCache>
            </c:numRef>
          </c:val>
          <c:extLst>
            <c:ext xmlns:c16="http://schemas.microsoft.com/office/drawing/2014/chart" uri="{C3380CC4-5D6E-409C-BE32-E72D297353CC}">
              <c16:uniqueId val="{0000000C-29AD-49AF-B33F-B1FCDF3A2A47}"/>
            </c:ext>
          </c:extLst>
        </c:ser>
        <c:dLbls>
          <c:dLblPos val="outEnd"/>
          <c:showLegendKey val="0"/>
          <c:showVal val="1"/>
          <c:showCatName val="0"/>
          <c:showSerName val="0"/>
          <c:showPercent val="0"/>
          <c:showBubbleSize val="0"/>
        </c:dLbls>
        <c:gapWidth val="102"/>
        <c:overlap val="100"/>
        <c:axId val="872996944"/>
        <c:axId val="873006456"/>
      </c:barChart>
      <c:catAx>
        <c:axId val="8729969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73006456"/>
        <c:crosses val="autoZero"/>
        <c:auto val="1"/>
        <c:lblAlgn val="ctr"/>
        <c:lblOffset val="100"/>
        <c:noMultiLvlLbl val="0"/>
      </c:catAx>
      <c:valAx>
        <c:axId val="873006456"/>
        <c:scaling>
          <c:orientation val="minMax"/>
        </c:scaling>
        <c:delete val="1"/>
        <c:axPos val="b"/>
        <c:numFmt formatCode="0.0%" sourceLinked="1"/>
        <c:majorTickMark val="out"/>
        <c:minorTickMark val="none"/>
        <c:tickLblPos val="nextTo"/>
        <c:crossAx val="87299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19073070138595E-2"/>
          <c:y val="3.6245233808417848E-2"/>
          <c:w val="0.87339996988111335"/>
          <c:h val="0.70652292345995193"/>
        </c:manualLayout>
      </c:layout>
      <c:lineChart>
        <c:grouping val="standard"/>
        <c:varyColors val="0"/>
        <c:ser>
          <c:idx val="0"/>
          <c:order val="0"/>
          <c:tx>
            <c:strRef>
              <c:f>Sheet1!$B$1</c:f>
              <c:strCache>
                <c:ptCount val="1"/>
                <c:pt idx="0">
                  <c:v> 2</c:v>
                </c:pt>
              </c:strCache>
            </c:strRef>
          </c:tx>
          <c:spPr>
            <a:ln w="57150" cap="rnd">
              <a:solidFill>
                <a:srgbClr val="006AFF"/>
              </a:solidFill>
              <a:round/>
            </a:ln>
            <a:effectLst/>
          </c:spPr>
          <c:marker>
            <c:symbol val="circle"/>
            <c:size val="6"/>
            <c:spPr>
              <a:solidFill>
                <a:srgbClr val="0872B4"/>
              </a:solidFill>
              <a:ln w="57150">
                <a:solidFill>
                  <a:srgbClr val="006AFF"/>
                </a:solidFill>
                <a:headEnd type="triangle"/>
              </a:ln>
              <a:effectLst/>
            </c:spPr>
          </c:marker>
          <c:dPt>
            <c:idx val="1"/>
            <c:marker>
              <c:symbol val="circle"/>
              <c:size val="6"/>
              <c:spPr>
                <a:solidFill>
                  <a:srgbClr val="0872B4"/>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1-7CEF-471F-9962-310949617E42}"/>
              </c:ext>
            </c:extLst>
          </c:dPt>
          <c:dPt>
            <c:idx val="2"/>
            <c:marker>
              <c:symbol val="circle"/>
              <c:size val="6"/>
              <c:spPr>
                <a:solidFill>
                  <a:srgbClr val="0872B4"/>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3-7CEF-471F-9962-310949617E42}"/>
              </c:ext>
            </c:extLst>
          </c:dPt>
          <c:dPt>
            <c:idx val="3"/>
            <c:marker>
              <c:symbol val="circle"/>
              <c:size val="6"/>
              <c:spPr>
                <a:solidFill>
                  <a:srgbClr val="0872B4"/>
                </a:solidFill>
                <a:ln w="57150">
                  <a:solidFill>
                    <a:srgbClr val="006AFF"/>
                  </a:solidFill>
                  <a:headEnd type="triangle"/>
                </a:ln>
                <a:effectLst/>
              </c:spPr>
            </c:marker>
            <c:bubble3D val="0"/>
            <c:spPr>
              <a:ln w="57150" cap="rnd">
                <a:solidFill>
                  <a:srgbClr val="006AFF"/>
                </a:solidFill>
                <a:round/>
              </a:ln>
              <a:effectLst/>
            </c:spPr>
            <c:extLst>
              <c:ext xmlns:c16="http://schemas.microsoft.com/office/drawing/2014/chart" uri="{C3380CC4-5D6E-409C-BE32-E72D297353CC}">
                <c16:uniqueId val="{00000005-7CEF-471F-9962-310949617E42}"/>
              </c:ext>
            </c:extLst>
          </c:dPt>
          <c:dLbls>
            <c:dLbl>
              <c:idx val="0"/>
              <c:layout>
                <c:manualLayout>
                  <c:x val="-2.5904977766499623E-2"/>
                  <c:y val="3.9310180346024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CEF-471F-9962-310949617E42}"/>
                </c:ext>
              </c:extLst>
            </c:dLbl>
            <c:dLbl>
              <c:idx val="1"/>
              <c:layout>
                <c:manualLayout>
                  <c:x val="-3.9342952792504944E-2"/>
                  <c:y val="-4.6927494437556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EF-471F-9962-310949617E42}"/>
                </c:ext>
              </c:extLst>
            </c:dLbl>
            <c:dLbl>
              <c:idx val="2"/>
              <c:layout>
                <c:manualLayout>
                  <c:x val="-5.0483360429469507E-2"/>
                  <c:y val="2.52721169483245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EF-471F-9962-310949617E42}"/>
                </c:ext>
              </c:extLst>
            </c:dLbl>
            <c:dLbl>
              <c:idx val="3"/>
              <c:layout>
                <c:manualLayout>
                  <c:x val="-4.3472084330800548E-2"/>
                  <c:y val="-4.7846653279490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EF-471F-9962-310949617E42}"/>
                </c:ext>
              </c:extLst>
            </c:dLbl>
            <c:dLbl>
              <c:idx val="4"/>
              <c:layout>
                <c:manualLayout>
                  <c:x val="-3.3356545170267586E-2"/>
                  <c:y val="8.19846492577641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EF-471F-9962-310949617E42}"/>
                </c:ext>
              </c:extLst>
            </c:dLbl>
            <c:dLbl>
              <c:idx val="5"/>
              <c:layout>
                <c:manualLayout>
                  <c:x val="-4.6765885955744331E-2"/>
                  <c:y val="-3.3667734064449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EF-471F-9962-310949617E42}"/>
                </c:ext>
              </c:extLst>
            </c:dLbl>
            <c:dLbl>
              <c:idx val="6"/>
              <c:layout>
                <c:manualLayout>
                  <c:x val="-2.0324633296586059E-2"/>
                  <c:y val="-4.247614610956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EF-471F-9962-310949617E42}"/>
                </c:ext>
              </c:extLst>
            </c:dLbl>
            <c:dLbl>
              <c:idx val="7"/>
              <c:layout>
                <c:manualLayout>
                  <c:x val="-4.7441629347529331E-2"/>
                  <c:y val="3.8075191280484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EF-471F-9962-310949617E42}"/>
                </c:ext>
              </c:extLst>
            </c:dLbl>
            <c:dLbl>
              <c:idx val="8"/>
              <c:layout>
                <c:manualLayout>
                  <c:x val="-3.4310114749250449E-2"/>
                  <c:y val="-5.8346614845738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CEF-471F-9962-310949617E42}"/>
                </c:ext>
              </c:extLst>
            </c:dLbl>
            <c:dLbl>
              <c:idx val="9"/>
              <c:layout>
                <c:manualLayout>
                  <c:x val="-3.9822082627556959E-2"/>
                  <c:y val="6.6765812585880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CEF-471F-9962-310949617E42}"/>
                </c:ext>
              </c:extLst>
            </c:dLbl>
            <c:dLbl>
              <c:idx val="10"/>
              <c:layout>
                <c:manualLayout>
                  <c:x val="-4.6407711102235592E-2"/>
                  <c:y val="3.7915418343837395E-2"/>
                </c:manualLayout>
              </c:layout>
              <c:showLegendKey val="0"/>
              <c:showVal val="1"/>
              <c:showCatName val="0"/>
              <c:showSerName val="0"/>
              <c:showPercent val="0"/>
              <c:showBubbleSize val="0"/>
              <c:extLst>
                <c:ext xmlns:c15="http://schemas.microsoft.com/office/drawing/2012/chart" uri="{CE6537A1-D6FC-4f65-9D91-7224C49458BB}">
                  <c15:layout>
                    <c:manualLayout>
                      <c:w val="5.5911933912172862E-2"/>
                      <c:h val="4.5950046341118468E-2"/>
                    </c:manualLayout>
                  </c15:layout>
                </c:ext>
                <c:ext xmlns:c16="http://schemas.microsoft.com/office/drawing/2014/chart" uri="{C3380CC4-5D6E-409C-BE32-E72D297353CC}">
                  <c16:uniqueId val="{0000000D-7CEF-471F-9962-310949617E42}"/>
                </c:ext>
              </c:extLst>
            </c:dLbl>
            <c:dLbl>
              <c:idx val="11"/>
              <c:layout>
                <c:manualLayout>
                  <c:x val="-2.8748209567614216E-2"/>
                  <c:y val="4.7289553719886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CEF-471F-9962-310949617E42}"/>
                </c:ext>
              </c:extLst>
            </c:dLbl>
            <c:dLbl>
              <c:idx val="12"/>
              <c:layout>
                <c:manualLayout>
                  <c:x val="-4.6797235512185106E-2"/>
                  <c:y val="-2.71337640855055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CEF-471F-9962-310949617E42}"/>
                </c:ext>
              </c:extLst>
            </c:dLbl>
            <c:dLbl>
              <c:idx val="13"/>
              <c:layout>
                <c:manualLayout>
                  <c:x val="-1.0383368048235858E-2"/>
                  <c:y val="-4.5422329994875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CEF-471F-9962-310949617E42}"/>
                </c:ext>
              </c:extLst>
            </c:dLbl>
            <c:dLbl>
              <c:idx val="14"/>
              <c:layout>
                <c:manualLayout>
                  <c:x val="-5.369302711810698E-2"/>
                  <c:y val="4.3598453650502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CEF-471F-9962-310949617E42}"/>
                </c:ext>
              </c:extLst>
            </c:dLbl>
            <c:dLbl>
              <c:idx val="15"/>
              <c:layout>
                <c:manualLayout>
                  <c:x val="-3.3328774893892806E-2"/>
                  <c:y val="-4.4933816151046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CEF-471F-9962-310949617E42}"/>
                </c:ext>
              </c:extLst>
            </c:dLbl>
            <c:dLbl>
              <c:idx val="16"/>
              <c:layout>
                <c:manualLayout>
                  <c:x val="-7.8466458689924259E-3"/>
                  <c:y val="-3.1264637627780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CEF-471F-9962-310949617E42}"/>
                </c:ext>
              </c:extLst>
            </c:dLbl>
            <c:dLbl>
              <c:idx val="17"/>
              <c:layout>
                <c:manualLayout>
                  <c:x val="-3.6538525149009189E-2"/>
                  <c:y val="4.8586532023907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CEF-471F-9962-310949617E42}"/>
                </c:ext>
              </c:extLst>
            </c:dLbl>
            <c:dLbl>
              <c:idx val="18"/>
              <c:layout>
                <c:manualLayout>
                  <c:x val="-5.4861723771405947E-2"/>
                  <c:y val="-1.93060513303070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CEF-471F-9962-310949617E42}"/>
                </c:ext>
              </c:extLst>
            </c:dLbl>
            <c:dLbl>
              <c:idx val="19"/>
              <c:layout>
                <c:manualLayout>
                  <c:x val="-3.8806677899846313E-2"/>
                  <c:y val="3.3301974798141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CEF-471F-9962-310949617E42}"/>
                </c:ext>
              </c:extLst>
            </c:dLbl>
            <c:dLbl>
              <c:idx val="20"/>
              <c:layout>
                <c:manualLayout>
                  <c:x val="-5.2125549296066692E-2"/>
                  <c:y val="-4.5636073942357733E-2"/>
                </c:manualLayout>
              </c:layout>
              <c:tx>
                <c:rich>
                  <a:bodyPr/>
                  <a:lstStyle/>
                  <a:p>
                    <a:fld id="{2C48C733-D13E-42CE-A603-259459DADD8A}" type="VALUE">
                      <a:rPr lang="en-US" b="0">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8.9455959303832502E-2"/>
                      <c:h val="5.7747234105205367E-2"/>
                    </c:manualLayout>
                  </c15:layout>
                  <c15:dlblFieldTable/>
                  <c15:showDataLabelsRange val="0"/>
                </c:ext>
                <c:ext xmlns:c16="http://schemas.microsoft.com/office/drawing/2014/chart" uri="{C3380CC4-5D6E-409C-BE32-E72D297353CC}">
                  <c16:uniqueId val="{00000017-7CEF-471F-9962-310949617E42}"/>
                </c:ext>
              </c:extLst>
            </c:dLbl>
            <c:dLbl>
              <c:idx val="21"/>
              <c:layout>
                <c:manualLayout>
                  <c:x val="-4.8364713334225387E-2"/>
                  <c:y val="7.7755078770612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CEF-471F-9962-310949617E42}"/>
                </c:ext>
              </c:extLst>
            </c:dLbl>
            <c:dLbl>
              <c:idx val="22"/>
              <c:layout>
                <c:manualLayout>
                  <c:x val="-4.8988125182975378E-2"/>
                  <c:y val="5.8062599872599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CEF-471F-9962-310949617E42}"/>
                </c:ext>
              </c:extLst>
            </c:dLbl>
            <c:dLbl>
              <c:idx val="23"/>
              <c:layout>
                <c:manualLayout>
                  <c:x val="-4.6632094935343392E-2"/>
                  <c:y val="-5.8233984214526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CEF-471F-9962-310949617E42}"/>
                </c:ext>
              </c:extLst>
            </c:dLbl>
            <c:dLbl>
              <c:idx val="24"/>
              <c:layout>
                <c:manualLayout>
                  <c:x val="-2.5274692547511499E-2"/>
                  <c:y val="3.0723629324507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CEF-471F-9962-310949617E42}"/>
                </c:ext>
              </c:extLst>
            </c:dLbl>
            <c:dLbl>
              <c:idx val="25"/>
              <c:layout>
                <c:manualLayout>
                  <c:x val="-2.9891623464523225E-2"/>
                  <c:y val="-4.96978871415348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CEF-471F-9962-310949617E42}"/>
                </c:ext>
              </c:extLst>
            </c:dLbl>
            <c:dLbl>
              <c:idx val="26"/>
              <c:layout>
                <c:manualLayout>
                  <c:x val="-1.1433388106272918E-2"/>
                  <c:y val="4.0522540207168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7CEF-471F-9962-310949617E42}"/>
                </c:ext>
              </c:extLst>
            </c:dLbl>
            <c:dLbl>
              <c:idx val="27"/>
              <c:layout>
                <c:manualLayout>
                  <c:x val="-3.1641082631012757E-2"/>
                  <c:y val="-3.3779900239450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7CEF-471F-9962-310949617E42}"/>
                </c:ext>
              </c:extLst>
            </c:dLbl>
            <c:dLbl>
              <c:idx val="28"/>
              <c:layout>
                <c:manualLayout>
                  <c:x val="-1.7349387597523039E-2"/>
                  <c:y val="5.36356354956943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7CEF-471F-9962-310949617E42}"/>
                </c:ext>
              </c:extLst>
            </c:dLbl>
            <c:dLbl>
              <c:idx val="29"/>
              <c:layout>
                <c:manualLayout>
                  <c:x val="-2.3880092636705048E-2"/>
                  <c:y val="-7.831521296130084E-2"/>
                </c:manualLayout>
              </c:layout>
              <c:tx>
                <c:rich>
                  <a:bodyPr/>
                  <a:lstStyle/>
                  <a:p>
                    <a:fld id="{116D8C21-874E-4A08-8CBE-3D54A83465D4}"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7CEF-471F-9962-310949617E42}"/>
                </c:ext>
              </c:extLst>
            </c:dLbl>
            <c:dLbl>
              <c:idx val="30"/>
              <c:layout>
                <c:manualLayout>
                  <c:x val="-2.1554177711008433E-2"/>
                  <c:y val="-2.89446788529139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CEF-471F-9962-310949617E42}"/>
                </c:ext>
              </c:extLst>
            </c:dLbl>
            <c:dLbl>
              <c:idx val="31"/>
              <c:layout>
                <c:manualLayout>
                  <c:x val="-3.5575939518838737E-2"/>
                  <c:y val="4.92059416801333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7CEF-471F-9962-310949617E42}"/>
                </c:ext>
              </c:extLst>
            </c:dLbl>
            <c:dLbl>
              <c:idx val="32"/>
              <c:layout>
                <c:manualLayout>
                  <c:x val="-1.4610250959370597E-2"/>
                  <c:y val="-4.1460380375703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7CEF-471F-9962-310949617E42}"/>
                </c:ext>
              </c:extLst>
            </c:dLbl>
            <c:dLbl>
              <c:idx val="33"/>
              <c:layout>
                <c:manualLayout>
                  <c:x val="-3.5804032194760228E-2"/>
                  <c:y val="4.2601317058478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7CEF-471F-9962-310949617E42}"/>
                </c:ext>
              </c:extLst>
            </c:dLbl>
            <c:dLbl>
              <c:idx val="34"/>
              <c:layout>
                <c:manualLayout>
                  <c:x val="9.0771205743944716E-4"/>
                  <c:y val="3.70297977021870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7CEF-471F-9962-310949617E42}"/>
                </c:ext>
              </c:extLst>
            </c:dLbl>
            <c:dLbl>
              <c:idx val="35"/>
              <c:layout>
                <c:manualLayout>
                  <c:x val="0"/>
                  <c:y val="-2.6543672469195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CEF-471F-9962-310949617E42}"/>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September 2022</c:v>
                </c:pt>
                <c:pt idx="1">
                  <c:v>October 2022</c:v>
                </c:pt>
                <c:pt idx="2">
                  <c:v>November 2022</c:v>
                </c:pt>
                <c:pt idx="3">
                  <c:v>December 2022</c:v>
                </c:pt>
                <c:pt idx="4">
                  <c:v> January 2023</c:v>
                </c:pt>
                <c:pt idx="5">
                  <c:v> February 2023</c:v>
                </c:pt>
                <c:pt idx="6">
                  <c:v> March 2023</c:v>
                </c:pt>
                <c:pt idx="7">
                  <c:v> April 2023</c:v>
                </c:pt>
                <c:pt idx="8">
                  <c:v> May 2023</c:v>
                </c:pt>
                <c:pt idx="9">
                  <c:v> June 2023</c:v>
                </c:pt>
                <c:pt idx="10">
                  <c:v> July 2023</c:v>
                </c:pt>
                <c:pt idx="11">
                  <c:v> August 2023</c:v>
                </c:pt>
                <c:pt idx="12">
                  <c:v> September 2023</c:v>
                </c:pt>
                <c:pt idx="13">
                  <c:v> October 2023</c:v>
                </c:pt>
                <c:pt idx="14">
                  <c:v> November 2023</c:v>
                </c:pt>
              </c:strCache>
            </c:strRef>
          </c:cat>
          <c:val>
            <c:numRef>
              <c:f>Sheet1!$B$2:$B$16</c:f>
              <c:numCache>
                <c:formatCode>0.0%</c:formatCode>
                <c:ptCount val="15"/>
                <c:pt idx="0">
                  <c:v>0.65718178757400003</c:v>
                </c:pt>
                <c:pt idx="1">
                  <c:v>0.67642149494729997</c:v>
                </c:pt>
                <c:pt idx="2">
                  <c:v>0.64756470880399997</c:v>
                </c:pt>
                <c:pt idx="3">
                  <c:v>0.62546919010320001</c:v>
                </c:pt>
                <c:pt idx="4">
                  <c:v>0.61351731691980005</c:v>
                </c:pt>
                <c:pt idx="5">
                  <c:v>0.58131591927979998</c:v>
                </c:pt>
                <c:pt idx="6">
                  <c:v>0.60399999999999998</c:v>
                </c:pt>
                <c:pt idx="7">
                  <c:v>0.60399999999999998</c:v>
                </c:pt>
                <c:pt idx="8">
                  <c:v>0.626</c:v>
                </c:pt>
                <c:pt idx="9">
                  <c:v>0.60499999999999998</c:v>
                </c:pt>
                <c:pt idx="10">
                  <c:v>0.61399999999999999</c:v>
                </c:pt>
                <c:pt idx="11">
                  <c:v>0.60399999999999998</c:v>
                </c:pt>
                <c:pt idx="12">
                  <c:v>0.63900000000000001</c:v>
                </c:pt>
                <c:pt idx="13">
                  <c:v>0.63</c:v>
                </c:pt>
                <c:pt idx="14">
                  <c:v>0.55200000000000005</c:v>
                </c:pt>
              </c:numCache>
            </c:numRef>
          </c:val>
          <c:smooth val="0"/>
          <c:extLst>
            <c:ext xmlns:c16="http://schemas.microsoft.com/office/drawing/2014/chart" uri="{C3380CC4-5D6E-409C-BE32-E72D297353CC}">
              <c16:uniqueId val="{00000027-7CEF-471F-9962-310949617E42}"/>
            </c:ext>
          </c:extLst>
        </c:ser>
        <c:dLbls>
          <c:showLegendKey val="0"/>
          <c:showVal val="0"/>
          <c:showCatName val="0"/>
          <c:showSerName val="0"/>
          <c:showPercent val="0"/>
          <c:showBubbleSize val="0"/>
        </c:dLbls>
        <c:marker val="1"/>
        <c:smooth val="0"/>
        <c:axId val="802391296"/>
        <c:axId val="802392936"/>
      </c:lineChart>
      <c:catAx>
        <c:axId val="8023912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02392936"/>
        <c:crosses val="autoZero"/>
        <c:auto val="1"/>
        <c:lblAlgn val="ctr"/>
        <c:lblOffset val="100"/>
        <c:noMultiLvlLbl val="0"/>
      </c:catAx>
      <c:valAx>
        <c:axId val="802392936"/>
        <c:scaling>
          <c:orientation val="minMax"/>
          <c:max val="0.8"/>
          <c:min val="0.30000000000000004"/>
        </c:scaling>
        <c:delete val="0"/>
        <c:axPos val="l"/>
        <c:majorGridlines>
          <c:spPr>
            <a:ln w="9525" cap="flat" cmpd="sng" algn="ctr">
              <a:solidFill>
                <a:schemeClr val="bg1">
                  <a:lumMod val="9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75000"/>
                  </a:schemeClr>
                </a:solidFill>
                <a:latin typeface="GT America Regular" pitchFamily="50" charset="0"/>
                <a:ea typeface="GT America Regular" pitchFamily="50" charset="0"/>
                <a:cs typeface="GT America Regular" pitchFamily="50" charset="0"/>
              </a:defRPr>
            </a:pPr>
            <a:endParaRPr lang="en-US"/>
          </a:p>
        </c:txPr>
        <c:crossAx val="802391296"/>
        <c:crosses val="autoZero"/>
        <c:crossBetween val="between"/>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175">
      <a:solidFill>
        <a:srgbClr val="0872B4">
          <a:alpha val="8000"/>
        </a:srgbClr>
      </a:solidFill>
    </a:ln>
    <a:effectLst/>
  </c:spPr>
  <c:txPr>
    <a:bodyPr/>
    <a:lstStyle/>
    <a:p>
      <a:pPr>
        <a:defRPr sz="1100" b="0">
          <a:solidFill>
            <a:schemeClr val="tx1">
              <a:lumMod val="75000"/>
            </a:schemeClr>
          </a:solidFill>
          <a:latin typeface="GT America Regular" pitchFamily="50" charset="0"/>
          <a:ea typeface="GT America Regular" pitchFamily="50" charset="0"/>
          <a:cs typeface="GT America Regular" pitchFamily="50"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FBBAD4-7047-B845-8831-AE48A35D5038}"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FD356-146C-3840-9CA0-06FC1D1ED2B5}" type="slidenum">
              <a:rPr lang="en-US" smtClean="0"/>
              <a:t>‹#›</a:t>
            </a:fld>
            <a:endParaRPr lang="en-US"/>
          </a:p>
        </p:txBody>
      </p:sp>
    </p:spTree>
    <p:extLst>
      <p:ext uri="{BB962C8B-B14F-4D97-AF65-F5344CB8AC3E}">
        <p14:creationId xmlns:p14="http://schemas.microsoft.com/office/powerpoint/2010/main" val="233038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20 years our company was known as Destination Analysts, until we announced in August our rebranding to Future Partners. But while the name has changed, [</a:t>
            </a:r>
            <a:r>
              <a:rPr lang="en-US" dirty="0" err="1"/>
              <a:t>clilck</a:t>
            </a:r>
            <a:r>
              <a:rPr lang="en-US" dirty="0"/>
              <a:t>] Our work continues to open our clients opportunity powered by insight and brings the future of travel within reach. Our commitment to you, our peers in the  travel industry is unwavering—and we look forward to continue to partner with you in support of your business goals and towards a prosperous travel </a:t>
            </a:r>
            <a:r>
              <a:rPr lang="en-US" dirty="0" err="1"/>
              <a:t>indsutry</a:t>
            </a:r>
            <a:endParaRPr lang="en-US" dirty="0"/>
          </a:p>
        </p:txBody>
      </p:sp>
      <p:sp>
        <p:nvSpPr>
          <p:cNvPr id="4" name="Slide Number Placeholder 3"/>
          <p:cNvSpPr>
            <a:spLocks noGrp="1"/>
          </p:cNvSpPr>
          <p:nvPr>
            <p:ph type="sldNum" sz="quarter" idx="5"/>
          </p:nvPr>
        </p:nvSpPr>
        <p:spPr/>
        <p:txBody>
          <a:bodyPr/>
          <a:lstStyle/>
          <a:p>
            <a:fld id="{B4EFD356-146C-3840-9CA0-06FC1D1ED2B5}" type="slidenum">
              <a:rPr lang="en-US" smtClean="0"/>
              <a:t>1</a:t>
            </a:fld>
            <a:endParaRPr lang="en-US"/>
          </a:p>
        </p:txBody>
      </p:sp>
    </p:spTree>
    <p:extLst>
      <p:ext uri="{BB962C8B-B14F-4D97-AF65-F5344CB8AC3E}">
        <p14:creationId xmlns:p14="http://schemas.microsoft.com/office/powerpoint/2010/main" val="3855140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as we all know, money is foundational.  Well, travelers continue to be somewhat split on perceptions of their current financial situation. [click] While 28.4% say they are better off now than they were a year ago, [click] 35.2% characterize themselves as worse off financially. </a:t>
            </a:r>
          </a:p>
        </p:txBody>
      </p:sp>
      <p:sp>
        <p:nvSpPr>
          <p:cNvPr id="4" name="Slide Number Placeholder 3"/>
          <p:cNvSpPr>
            <a:spLocks noGrp="1"/>
          </p:cNvSpPr>
          <p:nvPr>
            <p:ph type="sldNum" sz="quarter" idx="5"/>
          </p:nvPr>
        </p:nvSpPr>
        <p:spPr/>
        <p:txBody>
          <a:bodyPr/>
          <a:lstStyle/>
          <a:p>
            <a:fld id="{B4EFD356-146C-3840-9CA0-06FC1D1ED2B5}" type="slidenum">
              <a:rPr lang="en-US" smtClean="0"/>
              <a:t>11</a:t>
            </a:fld>
            <a:endParaRPr lang="en-US"/>
          </a:p>
        </p:txBody>
      </p:sp>
    </p:spTree>
    <p:extLst>
      <p:ext uri="{BB962C8B-B14F-4D97-AF65-F5344CB8AC3E}">
        <p14:creationId xmlns:p14="http://schemas.microsoft.com/office/powerpoint/2010/main" val="140945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150" dirty="0">
                <a:latin typeface="GT America Extended Regular" pitchFamily="2" charset="77"/>
                <a:ea typeface="GT America Extended Regular" pitchFamily="2" charset="77"/>
                <a:cs typeface="GT America Extended Regular" pitchFamily="2" charset="77"/>
              </a:rPr>
              <a:t>This is a time series of the percent of </a:t>
            </a:r>
            <a:r>
              <a:rPr lang="en-US" sz="1200" b="1" spc="-150" dirty="0" err="1">
                <a:latin typeface="GT America Extended Regular" pitchFamily="2" charset="77"/>
                <a:ea typeface="GT America Extended Regular" pitchFamily="2" charset="77"/>
                <a:cs typeface="GT America Extended Regular" pitchFamily="2" charset="77"/>
              </a:rPr>
              <a:t>Amricans</a:t>
            </a:r>
            <a:r>
              <a:rPr lang="en-US" sz="1200" b="1" spc="-150" dirty="0">
                <a:latin typeface="GT America Extended Regular" pitchFamily="2" charset="77"/>
                <a:ea typeface="GT America Extended Regular" pitchFamily="2" charset="77"/>
                <a:cs typeface="GT America Extended Regular" pitchFamily="2" charset="77"/>
              </a:rPr>
              <a:t> who are feeling they are better off in the present compared to the year prior.  In  a historic context we see there has actually been a Small Improvement in Financial Sentiment this Month—as well as Year-Over-Year– last September just 25% felt  their present financial situation improved, that  is up 3.4 points in 2023</a:t>
            </a:r>
          </a:p>
          <a:p>
            <a:endParaRPr lang="en-US" dirty="0"/>
          </a:p>
        </p:txBody>
      </p:sp>
      <p:sp>
        <p:nvSpPr>
          <p:cNvPr id="4" name="Slide Number Placeholder 3"/>
          <p:cNvSpPr>
            <a:spLocks noGrp="1"/>
          </p:cNvSpPr>
          <p:nvPr>
            <p:ph type="sldNum" sz="quarter" idx="5"/>
          </p:nvPr>
        </p:nvSpPr>
        <p:spPr/>
        <p:txBody>
          <a:bodyPr/>
          <a:lstStyle/>
          <a:p>
            <a:fld id="{B4EFD356-146C-3840-9CA0-06FC1D1ED2B5}" type="slidenum">
              <a:rPr lang="en-US" smtClean="0"/>
              <a:t>12</a:t>
            </a:fld>
            <a:endParaRPr lang="en-US"/>
          </a:p>
        </p:txBody>
      </p:sp>
    </p:spTree>
    <p:extLst>
      <p:ext uri="{BB962C8B-B14F-4D97-AF65-F5344CB8AC3E}">
        <p14:creationId xmlns:p14="http://schemas.microsoft.com/office/powerpoint/2010/main" val="322607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spc="0" baseline="0" dirty="0">
                <a:latin typeface="Arial" panose="020B0604020202020204" pitchFamily="34" charset="0"/>
                <a:ea typeface="GT America Extended Regular" pitchFamily="2" charset="77"/>
                <a:cs typeface="Arial" panose="020B0604020202020204" pitchFamily="34" charset="0"/>
              </a:rPr>
              <a:t>The Belief that the present is a Bad Time to Spend on Travel Remains Elevated [click </a:t>
            </a:r>
            <a:r>
              <a:rPr lang="en-US" sz="1200" b="0" i="0" spc="0" baseline="0" dirty="0" err="1">
                <a:latin typeface="Arial" panose="020B0604020202020204" pitchFamily="34" charset="0"/>
                <a:ea typeface="GT America Extended Regular" pitchFamily="2" charset="77"/>
                <a:cs typeface="Arial" panose="020B0604020202020204" pitchFamily="34" charset="0"/>
              </a:rPr>
              <a:t>click</a:t>
            </a:r>
            <a:r>
              <a:rPr lang="en-US" sz="1200" b="0" i="0" spc="0" baseline="0" dirty="0">
                <a:latin typeface="Arial" panose="020B0604020202020204" pitchFamily="34" charset="0"/>
                <a:ea typeface="GT America Extended Regular" pitchFamily="2" charset="77"/>
                <a:cs typeface="Arial" panose="020B0604020202020204" pitchFamily="34" charset="0"/>
              </a:rPr>
              <a:t> ] with 37.9% of Americans saying this, nearly 10 points higher [click] than the 28.1% who say it is a good time  </a:t>
            </a:r>
            <a:endParaRPr lang="en-US" b="0" i="0" spc="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47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Positive Feelings Toward Travel Spending did Rebound this Month, as you can see in this time series chart plotting the percent who feeling like the present is a good time to spend on travel from January 2022 to now.  This metric really took a dive in Spring of last year when inflation and recession really became dominant in the media. It recovered at the start of this year but declined again this summer. Hopefully the upward momentum we see this month holds. </a:t>
            </a:r>
          </a:p>
        </p:txBody>
      </p:sp>
      <p:sp>
        <p:nvSpPr>
          <p:cNvPr id="4" name="Slide Number Placeholder 3"/>
          <p:cNvSpPr>
            <a:spLocks noGrp="1"/>
          </p:cNvSpPr>
          <p:nvPr>
            <p:ph type="sldNum" sz="quarter" idx="5"/>
          </p:nvPr>
        </p:nvSpPr>
        <p:spPr/>
        <p:txBody>
          <a:bodyPr/>
          <a:lstStyle/>
          <a:p>
            <a:fld id="{B4EFD356-146C-3840-9CA0-06FC1D1ED2B5}" type="slidenum">
              <a:rPr lang="en-US" smtClean="0"/>
              <a:t>14</a:t>
            </a:fld>
            <a:endParaRPr lang="en-US"/>
          </a:p>
        </p:txBody>
      </p:sp>
    </p:spTree>
    <p:extLst>
      <p:ext uri="{BB962C8B-B14F-4D97-AF65-F5344CB8AC3E}">
        <p14:creationId xmlns:p14="http://schemas.microsoft.com/office/powerpoint/2010/main" val="1799143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6AFF"/>
                </a:solidFill>
                <a:latin typeface="GT America Extended Regular" pitchFamily="2" charset="77"/>
                <a:ea typeface="GT America Extended Regular" pitchFamily="2" charset="77"/>
                <a:cs typeface="GT America Extended Regular" pitchFamily="2" charset="77"/>
              </a:rPr>
              <a:t>To summarize, compared a year earlier, travelers are feeling somewhat better-off. </a:t>
            </a:r>
            <a:r>
              <a:rPr lang="en-US" sz="1200" b="1" dirty="0">
                <a:latin typeface="GT America Extended Regular" pitchFamily="2" charset="77"/>
                <a:ea typeface="GT America Extended Regular" pitchFamily="2" charset="77"/>
                <a:cs typeface="GT America Extended Regular" pitchFamily="2" charset="77"/>
              </a:rPr>
              <a:t>Affluent, urban and younger travelers are driving our overall sense of financial well-being.</a:t>
            </a:r>
            <a:endParaRPr lang="en-US" dirty="0"/>
          </a:p>
        </p:txBody>
      </p:sp>
      <p:sp>
        <p:nvSpPr>
          <p:cNvPr id="4" name="Slide Number Placeholder 3"/>
          <p:cNvSpPr>
            <a:spLocks noGrp="1"/>
          </p:cNvSpPr>
          <p:nvPr>
            <p:ph type="sldNum" sz="quarter" idx="5"/>
          </p:nvPr>
        </p:nvSpPr>
        <p:spPr/>
        <p:txBody>
          <a:bodyPr/>
          <a:lstStyle/>
          <a:p>
            <a:fld id="{B4EFD356-146C-3840-9CA0-06FC1D1ED2B5}" type="slidenum">
              <a:rPr lang="en-US" smtClean="0"/>
              <a:t>15</a:t>
            </a:fld>
            <a:endParaRPr lang="en-US"/>
          </a:p>
        </p:txBody>
      </p:sp>
    </p:spTree>
    <p:extLst>
      <p:ext uri="{BB962C8B-B14F-4D97-AF65-F5344CB8AC3E}">
        <p14:creationId xmlns:p14="http://schemas.microsoft.com/office/powerpoint/2010/main" val="1462117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Significant Sense of Economic Uncertainty Exists among American travelers. [click] Over 52% expect the US to enter a recession in the next 6 months. [click] Just 15.5% disagree with this prediction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01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anxiety about a recession increased slightly this month– although note that it is over 11 points lower than at the same time last year when it was near peak levels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54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Recession Fears are Driving Increasing Spending Caution, with [click] 63.9% of American travelers saying they are being careful with their money </a:t>
            </a:r>
            <a:r>
              <a:rPr lang="en-US" dirty="0" err="1"/>
              <a:t>bc</a:t>
            </a:r>
            <a:r>
              <a:rPr lang="en-US" dirty="0"/>
              <a:t> they are concerned about an upcoming recession and just [click] 12.6% saying that doesn’t describe their behavior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35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As you can see in this time series chart going back to a year ago, this Spending Caution Worsened this Month. However, it does remain slightly below where it was a year ago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294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When we look at the current </a:t>
            </a:r>
            <a:r>
              <a:rPr kumimoji="0" lang="en-US" sz="1200" b="1" i="0" u="none" strike="noStrike" kern="1200" cap="none" spc="0" normalizeH="0" baseline="0" noProof="0" dirty="0" err="1">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detterrents</a:t>
            </a:r>
            <a:r>
              <a:rPr kumimoji="0" lang="en-US" sz="1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 to travel—what Americans say kept them from traveling as much as they would have otherwise, High Costs Remain the Top Impediment to Travel [click] including travel is too expensive right now, personal finances, gas being too expensive and airfare too expensive. Note that over 80% of Americans cited at least one travel deterrent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56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of course, welcome to take screenshots and notes, but do know that this deck and the recording will be made available to you on our website, FuturePartners.com, shortly after the conclusion of this livestream.</a:t>
            </a:r>
          </a:p>
        </p:txBody>
      </p:sp>
      <p:sp>
        <p:nvSpPr>
          <p:cNvPr id="4" name="Slide Number Placeholder 3"/>
          <p:cNvSpPr>
            <a:spLocks noGrp="1"/>
          </p:cNvSpPr>
          <p:nvPr>
            <p:ph type="sldNum" sz="quarter" idx="5"/>
          </p:nvPr>
        </p:nvSpPr>
        <p:spPr/>
        <p:txBody>
          <a:bodyPr/>
          <a:lstStyle/>
          <a:p>
            <a:fld id="{B4EFD356-146C-3840-9CA0-06FC1D1ED2B5}" type="slidenum">
              <a:rPr lang="en-US" smtClean="0"/>
              <a:t>3</a:t>
            </a:fld>
            <a:endParaRPr lang="en-US"/>
          </a:p>
        </p:txBody>
      </p:sp>
    </p:spTree>
    <p:extLst>
      <p:ext uri="{BB962C8B-B14F-4D97-AF65-F5344CB8AC3E}">
        <p14:creationId xmlns:p14="http://schemas.microsoft.com/office/powerpoint/2010/main" val="120954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GT America Extended Regular" pitchFamily="2" charset="77"/>
                <a:ea typeface="GT America Extended Regular" pitchFamily="2" charset="77"/>
                <a:cs typeface="GT America Extended Regular" pitchFamily="2" charset="77"/>
              </a:rPr>
              <a:t>Compared to last month, there was Slight Improvement in Travel being too Expensive Acting as a Deterrent. And If we compare back to the same period 2022—price has been slightly more of an issue this year  </a:t>
            </a:r>
            <a:endParaRPr kumimoji="0" lang="en-US" sz="1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357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In fact, 47.1%, nearly </a:t>
            </a:r>
            <a:r>
              <a:rPr lang="en-US" sz="1200" b="1" dirty="0">
                <a:solidFill>
                  <a:srgbClr val="000000"/>
                </a:solidFill>
                <a:latin typeface="GT America Extended Regular" pitchFamily="2" charset="77"/>
                <a:ea typeface="GT America Extended Regular" pitchFamily="2" charset="77"/>
                <a:cs typeface="GT America Extended Regular" pitchFamily="2" charset="77"/>
              </a:rPr>
              <a:t>Half of American Travelers Say </a:t>
            </a:r>
            <a:r>
              <a:rPr kumimoji="0" lang="en-US" sz="1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High Travel Prices Kept them from Traveling Last Month. This has been on the rise over the last 3 months and is at the same level it was at the same point last year. The last time more Americans said high travel prices DIDN’T keep them from traveling in the past month than did was in April 2022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716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To summarize,  Travel headwinds continue from </a:t>
            </a:r>
            <a:r>
              <a:rPr kumimoji="0" lang="en-US" sz="1200" b="1" i="0" u="none" strike="noStrike" kern="1200" cap="none" spc="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rPr>
              <a:t>high prices </a:t>
            </a:r>
            <a:r>
              <a:rPr kumimoji="0" lang="en-US" sz="1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and </a:t>
            </a:r>
            <a:r>
              <a:rPr kumimoji="0" lang="en-US" sz="1200" b="1" i="0" u="none" strike="noStrike" kern="1200" cap="none" spc="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rPr>
              <a:t>spending caution </a:t>
            </a:r>
            <a:r>
              <a:rPr kumimoji="0" lang="en-US" sz="1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resulting from recession fears. The single biggest impediment to travel right now is high costs.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882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thus far, the traveling consumer has remained pretty resilient. Overnight trip volume amongst Americans remains robust, with 61.4% taking at least one trip in the last month, that is more than 11 points above September of 2022.  The average American traveler reports taking 2.9 trips in the past month—among the highest it has been all year and well above the average of 1.7 trips reported last September.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777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have been reporting, leisure day trip volume has been particularly strong this year. 68.4% of American travelers said they took a leisure day trip in the past month--That is 20 points higher than in September 2022. They typical American traveler took 3.3 leisure day trips in the past month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610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walk you through what you may be able to forecast or expect from what American travelers share when we ask them to look forward. </a:t>
            </a:r>
          </a:p>
        </p:txBody>
      </p:sp>
      <p:sp>
        <p:nvSpPr>
          <p:cNvPr id="4" name="Slide Number Placeholder 3"/>
          <p:cNvSpPr>
            <a:spLocks noGrp="1"/>
          </p:cNvSpPr>
          <p:nvPr>
            <p:ph type="sldNum" sz="quarter" idx="5"/>
          </p:nvPr>
        </p:nvSpPr>
        <p:spPr/>
        <p:txBody>
          <a:bodyPr/>
          <a:lstStyle/>
          <a:p>
            <a:fld id="{B4EFD356-146C-3840-9CA0-06FC1D1ED2B5}" type="slidenum">
              <a:rPr lang="en-US" smtClean="0"/>
              <a:t>26</a:t>
            </a:fld>
            <a:endParaRPr lang="en-US"/>
          </a:p>
        </p:txBody>
      </p:sp>
    </p:spTree>
    <p:extLst>
      <p:ext uri="{BB962C8B-B14F-4D97-AF65-F5344CB8AC3E}">
        <p14:creationId xmlns:p14="http://schemas.microsoft.com/office/powerpoint/2010/main" val="3887588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6AFF"/>
                </a:solidFill>
                <a:latin typeface="GT America Extended Regular" pitchFamily="2" charset="77"/>
                <a:ea typeface="GT America Extended Regular" pitchFamily="2" charset="77"/>
                <a:cs typeface="GT America Extended Regular" pitchFamily="2" charset="77"/>
              </a:rPr>
              <a:t>To summarize, compared a year earlier, travelers are feeling somewhat better-off. </a:t>
            </a:r>
            <a:r>
              <a:rPr lang="en-US" sz="1200" b="1" dirty="0">
                <a:latin typeface="GT America Extended Regular" pitchFamily="2" charset="77"/>
                <a:ea typeface="GT America Extended Regular" pitchFamily="2" charset="77"/>
                <a:cs typeface="GT America Extended Regular" pitchFamily="2" charset="77"/>
              </a:rPr>
              <a:t>Affluent, urban and younger travelers are driving our overall sense of financial well-being.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918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financial optimism remains ever present among Americans. Despite their predictions on recession and keeping a closer watch on money, [click] 47.3% of American travelers feel they will be better off financially a year from now. [click] just 16.5% expect to be worse off.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573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Optimism is Down Again this Month after seeing a peak in July, but is overall Up Compared to One Year Ago, when just 41.8% of American travelers expected to be better off financially in a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41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Travel budgets do remain tight, however, with the typical American traveler reporting they </a:t>
            </a:r>
            <a:r>
              <a:rPr lang="en-US" dirty="0" err="1"/>
              <a:t>expecgt</a:t>
            </a:r>
            <a:r>
              <a:rPr lang="en-US" dirty="0"/>
              <a:t> to spend $3,711 on their leisure travel in the next 12 months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0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FD356-146C-3840-9CA0-06FC1D1ED2B5}" type="slidenum">
              <a:rPr lang="en-US" smtClean="0"/>
              <a:t>4</a:t>
            </a:fld>
            <a:endParaRPr lang="en-US"/>
          </a:p>
        </p:txBody>
      </p:sp>
    </p:spTree>
    <p:extLst>
      <p:ext uri="{BB962C8B-B14F-4D97-AF65-F5344CB8AC3E}">
        <p14:creationId xmlns:p14="http://schemas.microsoft.com/office/powerpoint/2010/main" val="1620027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represents a slight decline from last month. More importantly, it is well below the 2-year average of $4,024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541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Over half of American travelers, 51.3%,  intend to make leisure travel at least a somewhat high priority in their budgets in the next three months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535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this prioritization of travel in the near term budget is down somewhat compared to one year ago, when 54.4% said this.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5669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that consumer </a:t>
            </a:r>
            <a:r>
              <a:rPr lang="en-US" dirty="0" err="1"/>
              <a:t>resliance</a:t>
            </a:r>
            <a:r>
              <a:rPr lang="en-US" dirty="0"/>
              <a:t>, excitement for travel remains high, with [click] 86.6% rating their enthusiasm 6 or above on a scale from 0-10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732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may be [click] down slightly from last month, looking at this historically shows that Americans’ travel enthusiasm remains at near record levels.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145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6AFF"/>
                </a:solidFill>
                <a:latin typeface="GT America Extended Regular" pitchFamily="2" charset="77"/>
                <a:ea typeface="GT America Extended Regular" pitchFamily="2" charset="77"/>
                <a:cs typeface="GT America Extended Regular" pitchFamily="2" charset="77"/>
              </a:rPr>
              <a:t>To summarize, compared a year earlier, travelers are feeling somewhat better-off. </a:t>
            </a:r>
            <a:r>
              <a:rPr lang="en-US" sz="1200" b="1" dirty="0">
                <a:latin typeface="GT America Extended Regular" pitchFamily="2" charset="77"/>
                <a:ea typeface="GT America Extended Regular" pitchFamily="2" charset="77"/>
                <a:cs typeface="GT America Extended Regular" pitchFamily="2" charset="77"/>
              </a:rPr>
              <a:t>Affluent, urban and younger travelers are driving our overall sense of financial well-being.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471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this enthusiasm is driving expectations for more travel as they look ahead to the next 12 months. When asked how many leisure trips they expect to take in the next 12 months [click] in 2022, the typical American traveler reported 2.9 trips. In 2023 [click] the average has been 3.4 trips—a full half point higher.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413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Americans are joining the high trip volume club relative to last year. The blue line on this chart is now showing the percent of American travelers who report they will take 5 or more leisure trips in the next year. [click] In 2022, 18.9% of were in the 5 or more club. [click] In 2023, that percentage has increased to 24.2%.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312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6AFF"/>
                </a:solidFill>
                <a:latin typeface="GT America Extended Regular" pitchFamily="2" charset="77"/>
                <a:ea typeface="GT America Extended Regular" pitchFamily="2" charset="77"/>
                <a:cs typeface="GT America Extended Regular" pitchFamily="2" charset="77"/>
              </a:rPr>
              <a:t>To summarize, compared a year earlier, travelers are feeling somewhat better-off. </a:t>
            </a:r>
            <a:r>
              <a:rPr lang="en-US" sz="1200" b="1" dirty="0">
                <a:latin typeface="GT America Extended Regular" pitchFamily="2" charset="77"/>
                <a:ea typeface="GT America Extended Regular" pitchFamily="2" charset="77"/>
                <a:cs typeface="GT America Extended Regular" pitchFamily="2" charset="77"/>
              </a:rPr>
              <a:t>Affluent, urban and younger travelers are driving our overall sense of financial well-being.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477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Who’s got the upcoming holiday season on their minds? Myha, you have your Christmas tree up yet?  Right now 26% of American travelers report they have a leisure trip planned for November and over 30% report trips planned for December. That December number has increased </a:t>
            </a:r>
            <a:r>
              <a:rPr lang="en-US" dirty="0" err="1"/>
              <a:t>abou</a:t>
            </a:r>
            <a:r>
              <a:rPr lang="en-US" dirty="0"/>
              <a:t> 3 points just in the last month, and as we get closer in, we expect it to grow.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2588401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quick recap of the methodology employed with The State of the American Traveler.  Started in 2006, this is a monthly tracking survey of a representative sample of 4,000 adult American travelers across each of the major regions of the U.S. Data presented today was collected September 17-21, is weighted to reflect the population of the U.S. and has a confidence interval of +/- 1. 55%</a:t>
            </a:r>
          </a:p>
        </p:txBody>
      </p:sp>
      <p:sp>
        <p:nvSpPr>
          <p:cNvPr id="4" name="Slide Number Placeholder 3"/>
          <p:cNvSpPr>
            <a:spLocks noGrp="1"/>
          </p:cNvSpPr>
          <p:nvPr>
            <p:ph type="sldNum" sz="quarter" idx="5"/>
          </p:nvPr>
        </p:nvSpPr>
        <p:spPr/>
        <p:txBody>
          <a:bodyPr/>
          <a:lstStyle/>
          <a:p>
            <a:fld id="{B4EFD356-146C-3840-9CA0-06FC1D1ED2B5}" type="slidenum">
              <a:rPr lang="en-US" smtClean="0"/>
              <a:t>5</a:t>
            </a:fld>
            <a:endParaRPr lang="en-US"/>
          </a:p>
        </p:txBody>
      </p:sp>
    </p:spTree>
    <p:extLst>
      <p:ext uri="{BB962C8B-B14F-4D97-AF65-F5344CB8AC3E}">
        <p14:creationId xmlns:p14="http://schemas.microsoft.com/office/powerpoint/2010/main" val="5352229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192686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4282939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many international destinations and businesses with us today, so we know this metric will be an important one.  Nearly one third of American travelers say they will travel internationally over the course of the next 12 months.  This among the highest it has been in the last year.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3926395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close out this section on the outlook for travel, lets take a look at Future Partners’ Travel Sentiment Indices. These indices are designed to help you </a:t>
            </a:r>
            <a:r>
              <a:rPr lang="en-US" sz="1200" dirty="0">
                <a:latin typeface="GT America Medium" pitchFamily="50" charset="0"/>
                <a:ea typeface="GT America Medium" pitchFamily="50" charset="0"/>
                <a:cs typeface="GT America Medium" pitchFamily="50" charset="0"/>
              </a:rPr>
              <a:t>better understand the big picture by bringing multiple valuable data points together.  The Index values are calculated by combining these key questions, shown on your screen.</a:t>
            </a:r>
            <a:endParaRPr lang="en-US" dirty="0"/>
          </a:p>
        </p:txBody>
      </p:sp>
      <p:sp>
        <p:nvSpPr>
          <p:cNvPr id="4" name="Slide Number Placeholder 3"/>
          <p:cNvSpPr>
            <a:spLocks noGrp="1"/>
          </p:cNvSpPr>
          <p:nvPr>
            <p:ph type="sldNum" sz="quarter" idx="5"/>
          </p:nvPr>
        </p:nvSpPr>
        <p:spPr/>
        <p:txBody>
          <a:bodyPr/>
          <a:lstStyle/>
          <a:p>
            <a:fld id="{B4EFD356-146C-3840-9CA0-06FC1D1ED2B5}" type="slidenum">
              <a:rPr lang="en-US" smtClean="0"/>
              <a:t>44</a:t>
            </a:fld>
            <a:endParaRPr lang="en-US"/>
          </a:p>
        </p:txBody>
      </p:sp>
    </p:spTree>
    <p:extLst>
      <p:ext uri="{BB962C8B-B14F-4D97-AF65-F5344CB8AC3E}">
        <p14:creationId xmlns:p14="http://schemas.microsoft.com/office/powerpoint/2010/main" val="2991135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Current Travel Sentiment Index is not at the peak level seen in March of this year but is nevertheless strong. [click] The Future Travel Sentiment Index has been on the decline for the last 5 months, but is still above where it was the same point last year.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15146325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8513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796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Americans are asked about where they can best be reached with travel promotion and marketing right now, their preferred sources of inspiration lean heavily, as you expect, into the Internet and email.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1496583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Americans are asked about where they can best be reached with travel promotion and marketing right now, their preferred sources of inspiration lean heavily, as you expect, into the Internet and email.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520380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Recession Fears are Driving Increasing Spending Caution, with [click] 63.9% of American travelers saying they are being careful with their money </a:t>
            </a:r>
            <a:r>
              <a:rPr lang="en-US" dirty="0" err="1"/>
              <a:t>bc</a:t>
            </a:r>
            <a:r>
              <a:rPr lang="en-US" dirty="0"/>
              <a:t> they are concerned about an upcoming recession and just [click] 12.6% saying that doesn’t describe their behavior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49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Recession Fears are Driving Increasing Spending Caution, with [click] 63.9% of American travelers saying they are being careful with their money </a:t>
            </a:r>
            <a:r>
              <a:rPr lang="en-US" dirty="0" err="1"/>
              <a:t>bc</a:t>
            </a:r>
            <a:r>
              <a:rPr lang="en-US" dirty="0"/>
              <a:t> they are concerned about an upcoming recession and just [click] 12.6% saying that doesn’t describe their behavior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0993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Recession Fears are Driving Increasing Spending Caution, with [click] 63.9% of American travelers saying they are being careful with their money </a:t>
            </a:r>
            <a:r>
              <a:rPr lang="en-US" dirty="0" err="1"/>
              <a:t>bc</a:t>
            </a:r>
            <a:r>
              <a:rPr lang="en-US" dirty="0"/>
              <a:t> they are concerned about an upcoming recession and just [click] 12.6% saying that doesn’t describe their behavior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7753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Recession Fears are Driving Increasing Spending Caution, with [click] 63.9% of American travelers saying they are being careful with their money </a:t>
            </a:r>
            <a:r>
              <a:rPr lang="en-US" dirty="0" err="1"/>
              <a:t>bc</a:t>
            </a:r>
            <a:r>
              <a:rPr lang="en-US" dirty="0"/>
              <a:t> they are concerned about an upcoming recession and just [click] 12.6% saying that doesn’t describe their behavior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805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Recession Fears are Driving Increasing Spending Caution, with [click] 63.9% of American travelers saying they are being careful with their money </a:t>
            </a:r>
            <a:r>
              <a:rPr lang="en-US" dirty="0" err="1"/>
              <a:t>bc</a:t>
            </a:r>
            <a:r>
              <a:rPr lang="en-US" dirty="0"/>
              <a:t> they are concerned about an upcoming recession and just [click] 12.6% saying that doesn’t describe their behavior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5439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Recession Fears are Driving Increasing Spending Caution, with [click] 63.9% of American travelers saying they are being careful with their money </a:t>
            </a:r>
            <a:r>
              <a:rPr lang="en-US" dirty="0" err="1"/>
              <a:t>bc</a:t>
            </a:r>
            <a:r>
              <a:rPr lang="en-US" dirty="0"/>
              <a:t> they are concerned about an upcoming recession and just [click] 12.6% saying that doesn’t describe their behavior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3380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Recession Fears are Driving Increasing Spending Caution, with [click] 63.9% of American travelers saying they are being careful with their money </a:t>
            </a:r>
            <a:r>
              <a:rPr lang="en-US" dirty="0" err="1"/>
              <a:t>bc</a:t>
            </a:r>
            <a:r>
              <a:rPr lang="en-US" dirty="0"/>
              <a:t> they are concerned about an upcoming recession and just [click] 12.6% saying that doesn’t describe their behavior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4850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Recession Fears are Driving Increasing Spending Caution, with [click] 63.9% of American travelers saying they are being careful with their money </a:t>
            </a:r>
            <a:r>
              <a:rPr lang="en-US" dirty="0" err="1"/>
              <a:t>bc</a:t>
            </a:r>
            <a:r>
              <a:rPr lang="en-US" dirty="0"/>
              <a:t> they are concerned about an upcoming recession and just [click] 12.6% saying that doesn’t describe their behavior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6350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Americans are asked about where they can best be reached with travel promotion and marketing right now, their preferred sources of inspiration lean heavily, as you expect, into the Internet and email.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35865808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Americans are asked about where they can best be reached with travel promotion and marketing right now, their preferred sources of inspiration lean heavily, as you expect, into the Internet and email.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12323665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Americans are asked about where they can best be reached with travel promotion and marketing right now, their preferred sources of inspiration lean heavily, as you expect, into the Internet and email.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4572688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Americans are asked about where they can best be reached with travel promotion and marketing right now, their preferred sources of inspiration lean heavily, as you expect, into the Internet and email.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276403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look forward to bringing our experience and expertise…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073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Americans are asked about where they can best be reached with travel promotion and marketing right now, their preferred sources of inspiration lean heavily, as you expect, into the Internet and email.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8615276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Americans are asked about where they can best be reached with travel promotion and marketing right now, their preferred sources of inspiration lean heavily, as you expect, into the Internet and email.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30794044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Americans are asked about where they can best be reached with travel promotion and marketing right now, their preferred sources of inspiration lean heavily, as you expect, into the Internet and email.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41656998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Americans are asked about where they can best be reached with travel promotion and marketing right now, their preferred sources of inspiration lean heavily, as you expect, into the Internet and email.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30307231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context we see for this assignment 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968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context we see for this assignment 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5136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provide a full suite of research services, some of which you are seeing on screen. We would love to help gather insights that capture your organization hearts, minds and </a:t>
            </a:r>
            <a:r>
              <a:rPr lang="en-US" dirty="0" err="1"/>
              <a:t>marketshare</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521AFD-5669-4F9B-9990-869EF87EAE9F}" type="slidenum">
              <a:rPr kumimoji="0" lang="en-US" sz="1200" b="0" i="0" u="none" strike="noStrike" kern="1200" cap="none" spc="0" normalizeH="0" baseline="0" noProof="0" smtClean="0">
                <a:ln>
                  <a:noFill/>
                </a:ln>
                <a:solidFill>
                  <a:srgbClr val="000000"/>
                </a:solidFill>
                <a:effectLst/>
                <a:uLnTx/>
                <a:uFillTx/>
                <a:latin typeface="Gill Sans" pitchFamily="6" charset="0"/>
                <a:ea typeface="ヒラギノ角ゴ ProN W3" pitchFamily="6" charset="-128"/>
                <a:cs typeface="+mn-cs"/>
                <a:sym typeface="Gill Sans" pitchFamily="6"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Gill Sans" pitchFamily="6" charset="0"/>
              <a:ea typeface="ヒラギノ角ゴ ProN W3" pitchFamily="6" charset="-128"/>
              <a:cs typeface="+mn-cs"/>
              <a:sym typeface="Gill Sans" pitchFamily="6" charset="0"/>
            </a:endParaRPr>
          </a:p>
        </p:txBody>
      </p:sp>
    </p:spTree>
    <p:extLst>
      <p:ext uri="{BB962C8B-B14F-4D97-AF65-F5344CB8AC3E}">
        <p14:creationId xmlns:p14="http://schemas.microsoft.com/office/powerpoint/2010/main" val="26735281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specific audience you are looking to  learn about now- we have a report ready for you. Check out our dozens of Passion Profiles. </a:t>
            </a:r>
          </a:p>
        </p:txBody>
      </p:sp>
      <p:sp>
        <p:nvSpPr>
          <p:cNvPr id="4" name="Slide Number Placeholder 3"/>
          <p:cNvSpPr>
            <a:spLocks noGrp="1"/>
          </p:cNvSpPr>
          <p:nvPr>
            <p:ph type="sldNum" sz="quarter" idx="5"/>
          </p:nvPr>
        </p:nvSpPr>
        <p:spPr/>
        <p:txBody>
          <a:bodyPr/>
          <a:lstStyle/>
          <a:p>
            <a:fld id="{B4EFD356-146C-3840-9CA0-06FC1D1ED2B5}" type="slidenum">
              <a:rPr lang="en-US" smtClean="0"/>
              <a:t>69</a:t>
            </a:fld>
            <a:endParaRPr lang="en-US"/>
          </a:p>
        </p:txBody>
      </p:sp>
    </p:spTree>
    <p:extLst>
      <p:ext uri="{BB962C8B-B14F-4D97-AF65-F5344CB8AC3E}">
        <p14:creationId xmlns:p14="http://schemas.microsoft.com/office/powerpoint/2010/main" val="15480904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joining me for this latest look at American travel trends, </a:t>
            </a:r>
            <a:r>
              <a:rPr lang="en-US" dirty="0" err="1"/>
              <a:t>perceptiosn</a:t>
            </a:r>
            <a:r>
              <a:rPr lang="en-US" dirty="0"/>
              <a:t> and </a:t>
            </a:r>
            <a:r>
              <a:rPr lang="en-US" dirty="0" err="1"/>
              <a:t>bheaviors</a:t>
            </a:r>
            <a:r>
              <a:rPr lang="en-US" dirty="0"/>
              <a:t> and the outlook for travel.  If you have any lingering questions after you have digested this and shared with your team, please always feel welcome to reach out to me, your </a:t>
            </a:r>
            <a:r>
              <a:rPr lang="en-US" dirty="0" err="1"/>
              <a:t>Acount</a:t>
            </a:r>
            <a:r>
              <a:rPr lang="en-US" dirty="0"/>
              <a:t> Director or anyone on the Future Partners team who will be happy to help you. </a:t>
            </a:r>
          </a:p>
        </p:txBody>
      </p:sp>
      <p:sp>
        <p:nvSpPr>
          <p:cNvPr id="4" name="Slide Number Placeholder 3"/>
          <p:cNvSpPr>
            <a:spLocks noGrp="1"/>
          </p:cNvSpPr>
          <p:nvPr>
            <p:ph type="sldNum" sz="quarter" idx="5"/>
          </p:nvPr>
        </p:nvSpPr>
        <p:spPr/>
        <p:txBody>
          <a:bodyPr/>
          <a:lstStyle/>
          <a:p>
            <a:fld id="{B4EFD356-146C-3840-9CA0-06FC1D1ED2B5}" type="slidenum">
              <a:rPr lang="en-US" smtClean="0"/>
              <a:t>70</a:t>
            </a:fld>
            <a:endParaRPr lang="en-US"/>
          </a:p>
        </p:txBody>
      </p:sp>
    </p:spTree>
    <p:extLst>
      <p:ext uri="{BB962C8B-B14F-4D97-AF65-F5344CB8AC3E}">
        <p14:creationId xmlns:p14="http://schemas.microsoft.com/office/powerpoint/2010/main" val="245187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Recession Fears are Driving Increasing Spending Caution, with [click] 63.9% of American travelers saying they are being careful with their money </a:t>
            </a:r>
            <a:r>
              <a:rPr lang="en-US" dirty="0" err="1"/>
              <a:t>bc</a:t>
            </a:r>
            <a:r>
              <a:rPr lang="en-US" dirty="0"/>
              <a:t> they are concerned about an upcoming recession and just [click] 12.6% saying that doesn’t describe their behavior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12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Recession Fears are Driving Increasing Spending Caution, with [click] 63.9% of American travelers saying they are being careful with their money </a:t>
            </a:r>
            <a:r>
              <a:rPr lang="en-US" dirty="0" err="1"/>
              <a:t>bc</a:t>
            </a:r>
            <a:r>
              <a:rPr lang="en-US" dirty="0"/>
              <a:t> they are concerned about an upcoming recession and just [click] 12.6% saying that doesn’t describe their behavior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FD356-146C-3840-9CA0-06FC1D1ED2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96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6AFF"/>
                </a:solidFill>
                <a:latin typeface="GT America Extended Regular" pitchFamily="2" charset="77"/>
                <a:ea typeface="GT America Extended Regular" pitchFamily="2" charset="77"/>
                <a:cs typeface="GT America Extended Regular" pitchFamily="2" charset="77"/>
              </a:rPr>
              <a:t>To summarize, compared a year earlier, travelers are feeling somewhat better-off. </a:t>
            </a:r>
            <a:r>
              <a:rPr lang="en-US" sz="1200" b="1" dirty="0">
                <a:latin typeface="GT America Extended Regular" pitchFamily="2" charset="77"/>
                <a:ea typeface="GT America Extended Regular" pitchFamily="2" charset="77"/>
                <a:cs typeface="GT America Extended Regular" pitchFamily="2" charset="77"/>
              </a:rPr>
              <a:t>Affluent, urban and younger travelers are driving our overall sense of financial well-being.</a:t>
            </a:r>
            <a:endParaRPr lang="en-US" dirty="0"/>
          </a:p>
        </p:txBody>
      </p:sp>
      <p:sp>
        <p:nvSpPr>
          <p:cNvPr id="4" name="Slide Number Placeholder 3"/>
          <p:cNvSpPr>
            <a:spLocks noGrp="1"/>
          </p:cNvSpPr>
          <p:nvPr>
            <p:ph type="sldNum" sz="quarter" idx="5"/>
          </p:nvPr>
        </p:nvSpPr>
        <p:spPr/>
        <p:txBody>
          <a:bodyPr/>
          <a:lstStyle/>
          <a:p>
            <a:fld id="{B4EFD356-146C-3840-9CA0-06FC1D1ED2B5}" type="slidenum">
              <a:rPr lang="en-US" smtClean="0"/>
              <a:t>10</a:t>
            </a:fld>
            <a:endParaRPr lang="en-US"/>
          </a:p>
        </p:txBody>
      </p:sp>
    </p:spTree>
    <p:extLst>
      <p:ext uri="{BB962C8B-B14F-4D97-AF65-F5344CB8AC3E}">
        <p14:creationId xmlns:p14="http://schemas.microsoft.com/office/powerpoint/2010/main" val="1483398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with Footer (Ligh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tretch>
            <a:fillRect/>
          </a:stretch>
        </p:blipFill>
        <p:spPr>
          <a:xfrm>
            <a:off x="228600" y="6513703"/>
            <a:ext cx="1173259" cy="118872"/>
          </a:xfrm>
          <a:prstGeom prst="rect">
            <a:avLst/>
          </a:prstGeom>
        </p:spPr>
      </p:pic>
    </p:spTree>
    <p:extLst>
      <p:ext uri="{BB962C8B-B14F-4D97-AF65-F5344CB8AC3E}">
        <p14:creationId xmlns:p14="http://schemas.microsoft.com/office/powerpoint/2010/main" val="587429642"/>
      </p:ext>
    </p:extLst>
  </p:cSld>
  <p:clrMapOvr>
    <a:masterClrMapping/>
  </p:clrMapOvr>
  <p:extLst>
    <p:ext uri="{DCECCB84-F9BA-43D5-87BE-67443E8EF086}">
      <p15:sldGuideLst xmlns:p15="http://schemas.microsoft.com/office/powerpoint/2012/main">
        <p15:guide id="1" orient="horz" pos="2160" userDrawn="1">
          <p15:clr>
            <a:srgbClr val="FBAE40"/>
          </p15:clr>
        </p15:guide>
        <p15:guide id="3" orient="horz" pos="144"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12" pos="3840" userDrawn="1">
          <p15:clr>
            <a:srgbClr val="FBAE40"/>
          </p15:clr>
        </p15:guide>
        <p15:guide id="20" pos="3912" userDrawn="1">
          <p15:clr>
            <a:srgbClr val="FBAE40"/>
          </p15:clr>
        </p15:guide>
        <p15:guide id="21" pos="37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39F981-F778-87C9-92EC-B12E1E3C4D1A}"/>
              </a:ext>
            </a:extLst>
          </p:cNvPr>
          <p:cNvSpPr txBox="1"/>
          <p:nvPr userDrawn="1"/>
        </p:nvSpPr>
        <p:spPr>
          <a:xfrm>
            <a:off x="1560313" y="6461036"/>
            <a:ext cx="3226840"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October 2023</a:t>
            </a:r>
          </a:p>
        </p:txBody>
      </p:sp>
      <p:pic>
        <p:nvPicPr>
          <p:cNvPr id="4" name="Picture 3">
            <a:extLst>
              <a:ext uri="{FF2B5EF4-FFF2-40B4-BE49-F238E27FC236}">
                <a16:creationId xmlns:a16="http://schemas.microsoft.com/office/drawing/2014/main" id="{F7C32005-510D-3A87-3873-83D75D0C6FB3}"/>
              </a:ext>
            </a:extLst>
          </p:cNvPr>
          <p:cNvPicPr>
            <a:picLocks noChangeAspect="1"/>
          </p:cNvPicPr>
          <p:nvPr userDrawn="1"/>
        </p:nvPicPr>
        <p:blipFill>
          <a:blip r:embed="rId2"/>
          <a:stretch>
            <a:fillRect/>
          </a:stretch>
        </p:blipFill>
        <p:spPr>
          <a:xfrm>
            <a:off x="228600" y="6513703"/>
            <a:ext cx="1173259" cy="118872"/>
          </a:xfrm>
          <a:prstGeom prst="rect">
            <a:avLst/>
          </a:prstGeom>
        </p:spPr>
      </p:pic>
    </p:spTree>
    <p:extLst>
      <p:ext uri="{BB962C8B-B14F-4D97-AF65-F5344CB8AC3E}">
        <p14:creationId xmlns:p14="http://schemas.microsoft.com/office/powerpoint/2010/main" val="101269282"/>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39F981-F778-87C9-92EC-B12E1E3C4D1A}"/>
              </a:ext>
            </a:extLst>
          </p:cNvPr>
          <p:cNvSpPr txBox="1"/>
          <p:nvPr userDrawn="1"/>
        </p:nvSpPr>
        <p:spPr>
          <a:xfrm>
            <a:off x="1560313" y="6461036"/>
            <a:ext cx="3226840"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October 2023</a:t>
            </a:r>
          </a:p>
        </p:txBody>
      </p:sp>
      <p:pic>
        <p:nvPicPr>
          <p:cNvPr id="4" name="Picture 3">
            <a:extLst>
              <a:ext uri="{FF2B5EF4-FFF2-40B4-BE49-F238E27FC236}">
                <a16:creationId xmlns:a16="http://schemas.microsoft.com/office/drawing/2014/main" id="{F7C32005-510D-3A87-3873-83D75D0C6FB3}"/>
              </a:ext>
            </a:extLst>
          </p:cNvPr>
          <p:cNvPicPr>
            <a:picLocks noChangeAspect="1"/>
          </p:cNvPicPr>
          <p:nvPr userDrawn="1"/>
        </p:nvPicPr>
        <p:blipFill>
          <a:blip r:embed="rId2"/>
          <a:stretch>
            <a:fillRect/>
          </a:stretch>
        </p:blipFill>
        <p:spPr>
          <a:xfrm>
            <a:off x="228600" y="6513703"/>
            <a:ext cx="1173259" cy="118872"/>
          </a:xfrm>
          <a:prstGeom prst="rect">
            <a:avLst/>
          </a:prstGeom>
        </p:spPr>
      </p:pic>
    </p:spTree>
    <p:extLst>
      <p:ext uri="{BB962C8B-B14F-4D97-AF65-F5344CB8AC3E}">
        <p14:creationId xmlns:p14="http://schemas.microsoft.com/office/powerpoint/2010/main" val="108678304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a:prstGeom prst="rect">
            <a:avLst/>
          </a:prstGeom>
        </p:spPr>
        <p:txBody>
          <a:bodyPr anchor="b"/>
          <a:lstStyle>
            <a:lvl1pPr algn="ctr">
              <a:defRPr sz="3000"/>
            </a:lvl1pPr>
          </a:lstStyle>
          <a:p>
            <a:r>
              <a:rPr lang="en-US"/>
              <a:t>Click to edit Master title style</a:t>
            </a:r>
            <a:endParaRPr lang="pl-PL"/>
          </a:p>
        </p:txBody>
      </p:sp>
      <p:sp>
        <p:nvSpPr>
          <p:cNvPr id="3" name="Subtitle 2"/>
          <p:cNvSpPr>
            <a:spLocks noGrp="1"/>
          </p:cNvSpPr>
          <p:nvPr>
            <p:ph type="subTitle" idx="1"/>
          </p:nvPr>
        </p:nvSpPr>
        <p:spPr>
          <a:xfrm>
            <a:off x="1524000" y="3602038"/>
            <a:ext cx="9144000" cy="1655763"/>
          </a:xfrm>
          <a:prstGeom prst="rect">
            <a:avLst/>
          </a:prstGeo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pl-PL"/>
          </a:p>
        </p:txBody>
      </p:sp>
    </p:spTree>
    <p:extLst>
      <p:ext uri="{BB962C8B-B14F-4D97-AF65-F5344CB8AC3E}">
        <p14:creationId xmlns:p14="http://schemas.microsoft.com/office/powerpoint/2010/main" val="28014351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pl-PL"/>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413254274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3"/>
          </a:xfrm>
          <a:prstGeom prst="rect">
            <a:avLst/>
          </a:prstGeom>
        </p:spPr>
        <p:txBody>
          <a:bodyPr anchor="b"/>
          <a:lstStyle>
            <a:lvl1pPr>
              <a:defRPr sz="3000"/>
            </a:lvl1pPr>
          </a:lstStyle>
          <a:p>
            <a:r>
              <a:rPr lang="en-US"/>
              <a:t>Click to edit Master title style</a:t>
            </a:r>
            <a:endParaRPr lang="pl-PL"/>
          </a:p>
        </p:txBody>
      </p:sp>
      <p:sp>
        <p:nvSpPr>
          <p:cNvPr id="3" name="Text Placeholder 2"/>
          <p:cNvSpPr>
            <a:spLocks noGrp="1"/>
          </p:cNvSpPr>
          <p:nvPr>
            <p:ph type="body" idx="1"/>
          </p:nvPr>
        </p:nvSpPr>
        <p:spPr>
          <a:xfrm>
            <a:off x="831850" y="4589463"/>
            <a:ext cx="10515600" cy="1500188"/>
          </a:xfrm>
          <a:prstGeom prst="rect">
            <a:avLst/>
          </a:prstGeom>
        </p:spPr>
        <p:txBody>
          <a:bodyPr/>
          <a:lstStyle>
            <a:lvl1pPr marL="0" indent="0">
              <a:buNone/>
              <a:defRPr sz="1200"/>
            </a:lvl1pPr>
            <a:lvl2pPr marL="228600" indent="0">
              <a:buNone/>
              <a:defRPr sz="1000"/>
            </a:lvl2pPr>
            <a:lvl3pPr marL="457200" indent="0">
              <a:buNone/>
              <a:defRPr sz="900"/>
            </a:lvl3pPr>
            <a:lvl4pPr marL="685800" indent="0">
              <a:buNone/>
              <a:defRPr sz="800"/>
            </a:lvl4pPr>
            <a:lvl5pPr marL="914400" indent="0">
              <a:buNone/>
              <a:defRPr sz="800"/>
            </a:lvl5pPr>
            <a:lvl6pPr marL="1143000" indent="0">
              <a:buNone/>
              <a:defRPr sz="800"/>
            </a:lvl6pPr>
            <a:lvl7pPr marL="1371600" indent="0">
              <a:buNone/>
              <a:defRPr sz="800"/>
            </a:lvl7pPr>
            <a:lvl8pPr marL="1600200" indent="0">
              <a:buNone/>
              <a:defRPr sz="800"/>
            </a:lvl8pPr>
            <a:lvl9pPr marL="1828800" indent="0">
              <a:buNone/>
              <a:defRPr sz="800"/>
            </a:lvl9pPr>
          </a:lstStyle>
          <a:p>
            <a:pPr lvl="0"/>
            <a:r>
              <a:rPr lang="en-US"/>
              <a:t>Click to edit Master text styles</a:t>
            </a:r>
          </a:p>
        </p:txBody>
      </p:sp>
    </p:spTree>
    <p:extLst>
      <p:ext uri="{BB962C8B-B14F-4D97-AF65-F5344CB8AC3E}">
        <p14:creationId xmlns:p14="http://schemas.microsoft.com/office/powerpoint/2010/main" val="400239015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pl-PL"/>
          </a:p>
        </p:txBody>
      </p:sp>
      <p:sp>
        <p:nvSpPr>
          <p:cNvPr id="3" name="Content Placeholder 2"/>
          <p:cNvSpPr>
            <a:spLocks noGrp="1"/>
          </p:cNvSpPr>
          <p:nvPr>
            <p:ph sz="half" idx="1"/>
          </p:nvPr>
        </p:nvSpPr>
        <p:spPr>
          <a:xfrm>
            <a:off x="838200" y="1825625"/>
            <a:ext cx="5219700" cy="4351338"/>
          </a:xfrm>
          <a:prstGeom prst="rect">
            <a:avLst/>
          </a:prstGeo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34100" y="1825625"/>
            <a:ext cx="5219700" cy="4351338"/>
          </a:xfrm>
          <a:prstGeom prst="rect">
            <a:avLst/>
          </a:prstGeo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301523952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a:prstGeom prst="rect">
            <a:avLst/>
          </a:prstGeom>
        </p:spPr>
        <p:txBody>
          <a:bodyPr/>
          <a:lstStyle/>
          <a:p>
            <a:r>
              <a:rPr lang="en-US"/>
              <a:t>Click to edit Master title style</a:t>
            </a:r>
            <a:endParaRPr lang="pl-PL"/>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89663" y="1489075"/>
            <a:ext cx="5157788" cy="641350"/>
          </a:xfrm>
          <a:prstGeom prst="rect">
            <a:avLst/>
          </a:prstGeo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89663" y="2193925"/>
            <a:ext cx="5157788" cy="3978275"/>
          </a:xfrm>
          <a:prstGeom prst="rect">
            <a:avLst/>
          </a:prstGeo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312005027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pl-PL"/>
          </a:p>
        </p:txBody>
      </p:sp>
    </p:spTree>
    <p:extLst>
      <p:ext uri="{BB962C8B-B14F-4D97-AF65-F5344CB8AC3E}">
        <p14:creationId xmlns:p14="http://schemas.microsoft.com/office/powerpoint/2010/main" val="343650523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84674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2" name="Content Placeholder 15">
            <a:extLst>
              <a:ext uri="{FF2B5EF4-FFF2-40B4-BE49-F238E27FC236}">
                <a16:creationId xmlns:a16="http://schemas.microsoft.com/office/drawing/2014/main" id="{CC94F7DB-7772-4135-8199-BB77C4EF6D44}"/>
              </a:ext>
            </a:extLst>
          </p:cNvPr>
          <p:cNvGraphicFramePr>
            <a:graphicFrameLocks/>
          </p:cNvGraphicFramePr>
          <p:nvPr userDrawn="1"/>
        </p:nvGraphicFramePr>
        <p:xfrm>
          <a:off x="119336" y="2888940"/>
          <a:ext cx="5213751" cy="3168351"/>
        </p:xfrm>
        <a:graphic>
          <a:graphicData uri="http://schemas.openxmlformats.org/drawingml/2006/table">
            <a:tbl>
              <a:tblPr firstRow="1" firstCol="1" lastRow="1" bandRow="1">
                <a:tableStyleId>{7DF18680-E054-41AD-8BC1-D1AEF772440D}</a:tableStyleId>
              </a:tblPr>
              <a:tblGrid>
                <a:gridCol w="2032205">
                  <a:extLst>
                    <a:ext uri="{9D8B030D-6E8A-4147-A177-3AD203B41FA5}">
                      <a16:colId xmlns:a16="http://schemas.microsoft.com/office/drawing/2014/main" val="4255484330"/>
                    </a:ext>
                  </a:extLst>
                </a:gridCol>
                <a:gridCol w="795387">
                  <a:extLst>
                    <a:ext uri="{9D8B030D-6E8A-4147-A177-3AD203B41FA5}">
                      <a16:colId xmlns:a16="http://schemas.microsoft.com/office/drawing/2014/main" val="154232634"/>
                    </a:ext>
                  </a:extLst>
                </a:gridCol>
                <a:gridCol w="795387">
                  <a:extLst>
                    <a:ext uri="{9D8B030D-6E8A-4147-A177-3AD203B41FA5}">
                      <a16:colId xmlns:a16="http://schemas.microsoft.com/office/drawing/2014/main" val="4149837131"/>
                    </a:ext>
                  </a:extLst>
                </a:gridCol>
                <a:gridCol w="747856">
                  <a:extLst>
                    <a:ext uri="{9D8B030D-6E8A-4147-A177-3AD203B41FA5}">
                      <a16:colId xmlns:a16="http://schemas.microsoft.com/office/drawing/2014/main" val="1799387006"/>
                    </a:ext>
                  </a:extLst>
                </a:gridCol>
                <a:gridCol w="842917">
                  <a:extLst>
                    <a:ext uri="{9D8B030D-6E8A-4147-A177-3AD203B41FA5}">
                      <a16:colId xmlns:a16="http://schemas.microsoft.com/office/drawing/2014/main" val="2916979151"/>
                    </a:ext>
                  </a:extLst>
                </a:gridCol>
              </a:tblGrid>
              <a:tr h="440487">
                <a:tc>
                  <a:txBody>
                    <a:bodyPr/>
                    <a:lstStyle/>
                    <a:p>
                      <a:endParaRPr lang="en-US" sz="500"/>
                    </a:p>
                  </a:txBody>
                  <a:tcPr marL="45720" marR="45720" marT="22860" marB="22860">
                    <a:noFill/>
                  </a:tcPr>
                </a:tc>
                <a:tc>
                  <a:txBody>
                    <a:bodyPr/>
                    <a:lstStyle/>
                    <a:p>
                      <a:pPr algn="ctr"/>
                      <a:r>
                        <a:rPr lang="en-US" sz="1200"/>
                        <a:t>Hotel</a:t>
                      </a:r>
                    </a:p>
                  </a:txBody>
                  <a:tcPr marL="45720" marR="45720" marT="22860" marB="22860" anchor="ctr">
                    <a:solidFill>
                      <a:srgbClr val="558ED5"/>
                    </a:solidFill>
                  </a:tcPr>
                </a:tc>
                <a:tc>
                  <a:txBody>
                    <a:bodyPr/>
                    <a:lstStyle/>
                    <a:p>
                      <a:pPr algn="ctr"/>
                      <a:r>
                        <a:rPr lang="en-US" sz="1200"/>
                        <a:t>Home Share</a:t>
                      </a:r>
                    </a:p>
                  </a:txBody>
                  <a:tcPr marL="45720" marR="45720" marT="22860" marB="22860" anchor="ctr">
                    <a:solidFill>
                      <a:srgbClr val="558ED5"/>
                    </a:solidFill>
                  </a:tcPr>
                </a:tc>
                <a:tc>
                  <a:txBody>
                    <a:bodyPr/>
                    <a:lstStyle/>
                    <a:p>
                      <a:pPr algn="ctr"/>
                      <a:r>
                        <a:rPr lang="en-US" sz="1200"/>
                        <a:t>VFR</a:t>
                      </a:r>
                    </a:p>
                  </a:txBody>
                  <a:tcPr marL="45720" marR="45720" marT="22860" marB="22860" anchor="ctr">
                    <a:solidFill>
                      <a:srgbClr val="558ED5"/>
                    </a:solidFill>
                  </a:tcPr>
                </a:tc>
                <a:tc>
                  <a:txBody>
                    <a:bodyPr/>
                    <a:lstStyle/>
                    <a:p>
                      <a:pPr algn="ctr"/>
                      <a:r>
                        <a:rPr lang="en-US" sz="1200"/>
                        <a:t>Day Trip</a:t>
                      </a:r>
                    </a:p>
                  </a:txBody>
                  <a:tcPr marL="45720" marR="45720" marT="22860" marB="22860" anchor="ctr">
                    <a:solidFill>
                      <a:srgbClr val="558ED5"/>
                    </a:solidFill>
                  </a:tcPr>
                </a:tc>
                <a:extLst>
                  <a:ext uri="{0D108BD9-81ED-4DB2-BD59-A6C34878D82A}">
                    <a16:rowId xmlns:a16="http://schemas.microsoft.com/office/drawing/2014/main" val="505576410"/>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1799281"/>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084615"/>
                  </a:ext>
                </a:extLst>
              </a:tr>
              <a:tr h="340983">
                <a:tc>
                  <a:txBody>
                    <a:bodyPr/>
                    <a:lstStyle/>
                    <a:p>
                      <a:r>
                        <a:rPr lang="en-US" sz="500"/>
                        <a:t> </a:t>
                      </a:r>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623823"/>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7830653"/>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546069"/>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2340401"/>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2676571"/>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4446967"/>
                  </a:ext>
                </a:extLst>
              </a:tr>
            </a:tbl>
          </a:graphicData>
        </a:graphic>
      </p:graphicFrame>
      <p:sp>
        <p:nvSpPr>
          <p:cNvPr id="3" name="Table Placeholder 3">
            <a:extLst>
              <a:ext uri="{FF2B5EF4-FFF2-40B4-BE49-F238E27FC236}">
                <a16:creationId xmlns:a16="http://schemas.microsoft.com/office/drawing/2014/main" id="{75390E60-4E74-40B1-946C-F8A34C5EABC3}"/>
              </a:ext>
            </a:extLst>
          </p:cNvPr>
          <p:cNvSpPr>
            <a:spLocks noGrp="1"/>
          </p:cNvSpPr>
          <p:nvPr>
            <p:ph type="tbl" sz="quarter" idx="10"/>
          </p:nvPr>
        </p:nvSpPr>
        <p:spPr>
          <a:xfrm>
            <a:off x="7392144" y="1970881"/>
            <a:ext cx="4212432" cy="2916238"/>
          </a:xfrm>
          <a:prstGeom prst="rect">
            <a:avLst/>
          </a:prstGeom>
        </p:spPr>
        <p:txBody>
          <a:bodyPr/>
          <a:lstStyle/>
          <a:p>
            <a:endParaRPr lang="en-US"/>
          </a:p>
        </p:txBody>
      </p:sp>
      <p:sp>
        <p:nvSpPr>
          <p:cNvPr id="4" name="TextBox 3">
            <a:extLst>
              <a:ext uri="{FF2B5EF4-FFF2-40B4-BE49-F238E27FC236}">
                <a16:creationId xmlns:a16="http://schemas.microsoft.com/office/drawing/2014/main" id="{40DFC681-29D3-47A7-BE6C-8264E1931F8D}"/>
              </a:ext>
            </a:extLst>
          </p:cNvPr>
          <p:cNvSpPr txBox="1"/>
          <p:nvPr userDrawn="1"/>
        </p:nvSpPr>
        <p:spPr>
          <a:xfrm>
            <a:off x="11460596" y="6417332"/>
            <a:ext cx="648072" cy="307777"/>
          </a:xfrm>
          <a:prstGeom prst="rect">
            <a:avLst/>
          </a:prstGeom>
          <a:noFill/>
        </p:spPr>
        <p:txBody>
          <a:bodyPr wrap="square" rtlCol="0">
            <a:spAutoFit/>
          </a:bodyPr>
          <a:lstStyle/>
          <a:p>
            <a:pPr algn="ctr"/>
            <a:fld id="{2D3CEE98-F9B7-4894-871A-815D5DF6B0C9}" type="slidenum">
              <a:rPr lang="en-US" sz="1400" b="1" i="0" smtClean="0"/>
              <a:t>‹#›</a:t>
            </a:fld>
            <a:endParaRPr lang="en-US" sz="1400" b="1" i="0"/>
          </a:p>
        </p:txBody>
      </p:sp>
      <p:cxnSp>
        <p:nvCxnSpPr>
          <p:cNvPr id="5" name="Straight Connector 4">
            <a:extLst>
              <a:ext uri="{FF2B5EF4-FFF2-40B4-BE49-F238E27FC236}">
                <a16:creationId xmlns:a16="http://schemas.microsoft.com/office/drawing/2014/main" id="{DE6248C9-D1D6-4F8D-9A5D-D7BA3D5F12F1}"/>
              </a:ext>
            </a:extLst>
          </p:cNvPr>
          <p:cNvCxnSpPr>
            <a:cxnSpLocks/>
          </p:cNvCxnSpPr>
          <p:nvPr userDrawn="1"/>
        </p:nvCxnSpPr>
        <p:spPr bwMode="auto">
          <a:xfrm>
            <a:off x="6096000" y="1256044"/>
            <a:ext cx="0" cy="4679938"/>
          </a:xfrm>
          <a:prstGeom prst="line">
            <a:avLst/>
          </a:prstGeom>
          <a:blipFill dpi="0" rotWithShape="0">
            <a:blip r:embed="rId2" cstate="print"/>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264E89EB-97E8-40F1-B672-DC2929EEBE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1492" y="6273316"/>
            <a:ext cx="1943100" cy="442913"/>
          </a:xfrm>
          <a:prstGeom prst="rect">
            <a:avLst/>
          </a:prstGeom>
        </p:spPr>
      </p:pic>
      <p:sp>
        <p:nvSpPr>
          <p:cNvPr id="8" name="TextBox 7">
            <a:extLst>
              <a:ext uri="{FF2B5EF4-FFF2-40B4-BE49-F238E27FC236}">
                <a16:creationId xmlns:a16="http://schemas.microsoft.com/office/drawing/2014/main" id="{3FE6F716-0818-47DF-AEA1-FD595AF70DC4}"/>
              </a:ext>
            </a:extLst>
          </p:cNvPr>
          <p:cNvSpPr txBox="1"/>
          <p:nvPr userDrawn="1"/>
        </p:nvSpPr>
        <p:spPr>
          <a:xfrm>
            <a:off x="272350" y="6592706"/>
            <a:ext cx="5555940" cy="215444"/>
          </a:xfrm>
          <a:prstGeom prst="rect">
            <a:avLst/>
          </a:prstGeom>
          <a:noFill/>
        </p:spPr>
        <p:txBody>
          <a:bodyPr wrap="square" rtlCol="0">
            <a:spAutoFit/>
          </a:bodyPr>
          <a:lstStyle/>
          <a:p>
            <a:r>
              <a:rPr lang="en-US" sz="800" i="1"/>
              <a:t>Visit Billings – 2017/2018 Billings Traveler Profile – Final Report of Findings </a:t>
            </a:r>
          </a:p>
        </p:txBody>
      </p:sp>
    </p:spTree>
    <p:extLst>
      <p:ext uri="{BB962C8B-B14F-4D97-AF65-F5344CB8AC3E}">
        <p14:creationId xmlns:p14="http://schemas.microsoft.com/office/powerpoint/2010/main" val="162618800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aphicFrame>
        <p:nvGraphicFramePr>
          <p:cNvPr id="2" name="Content Placeholder 15">
            <a:extLst>
              <a:ext uri="{FF2B5EF4-FFF2-40B4-BE49-F238E27FC236}">
                <a16:creationId xmlns:a16="http://schemas.microsoft.com/office/drawing/2014/main" id="{CC94F7DB-7772-4135-8199-BB77C4EF6D44}"/>
              </a:ext>
            </a:extLst>
          </p:cNvPr>
          <p:cNvGraphicFramePr>
            <a:graphicFrameLocks/>
          </p:cNvGraphicFramePr>
          <p:nvPr userDrawn="1">
            <p:extLst>
              <p:ext uri="{D42A27DB-BD31-4B8C-83A1-F6EECF244321}">
                <p14:modId xmlns:p14="http://schemas.microsoft.com/office/powerpoint/2010/main" val="2953143869"/>
              </p:ext>
            </p:extLst>
          </p:nvPr>
        </p:nvGraphicFramePr>
        <p:xfrm>
          <a:off x="119336" y="2888940"/>
          <a:ext cx="5213751" cy="3168351"/>
        </p:xfrm>
        <a:graphic>
          <a:graphicData uri="http://schemas.openxmlformats.org/drawingml/2006/table">
            <a:tbl>
              <a:tblPr firstRow="1" firstCol="1" lastRow="1" bandRow="1">
                <a:tableStyleId>{7DF18680-E054-41AD-8BC1-D1AEF772440D}</a:tableStyleId>
              </a:tblPr>
              <a:tblGrid>
                <a:gridCol w="2032205">
                  <a:extLst>
                    <a:ext uri="{9D8B030D-6E8A-4147-A177-3AD203B41FA5}">
                      <a16:colId xmlns:a16="http://schemas.microsoft.com/office/drawing/2014/main" val="4255484330"/>
                    </a:ext>
                  </a:extLst>
                </a:gridCol>
                <a:gridCol w="795387">
                  <a:extLst>
                    <a:ext uri="{9D8B030D-6E8A-4147-A177-3AD203B41FA5}">
                      <a16:colId xmlns:a16="http://schemas.microsoft.com/office/drawing/2014/main" val="154232634"/>
                    </a:ext>
                  </a:extLst>
                </a:gridCol>
                <a:gridCol w="795387">
                  <a:extLst>
                    <a:ext uri="{9D8B030D-6E8A-4147-A177-3AD203B41FA5}">
                      <a16:colId xmlns:a16="http://schemas.microsoft.com/office/drawing/2014/main" val="4149837131"/>
                    </a:ext>
                  </a:extLst>
                </a:gridCol>
                <a:gridCol w="747856">
                  <a:extLst>
                    <a:ext uri="{9D8B030D-6E8A-4147-A177-3AD203B41FA5}">
                      <a16:colId xmlns:a16="http://schemas.microsoft.com/office/drawing/2014/main" val="1799387006"/>
                    </a:ext>
                  </a:extLst>
                </a:gridCol>
                <a:gridCol w="842917">
                  <a:extLst>
                    <a:ext uri="{9D8B030D-6E8A-4147-A177-3AD203B41FA5}">
                      <a16:colId xmlns:a16="http://schemas.microsoft.com/office/drawing/2014/main" val="2916979151"/>
                    </a:ext>
                  </a:extLst>
                </a:gridCol>
              </a:tblGrid>
              <a:tr h="440487">
                <a:tc>
                  <a:txBody>
                    <a:bodyPr/>
                    <a:lstStyle/>
                    <a:p>
                      <a:endParaRPr lang="en-US" sz="500"/>
                    </a:p>
                  </a:txBody>
                  <a:tcPr marL="45720" marR="45720" marT="22860" marB="22860">
                    <a:noFill/>
                  </a:tcPr>
                </a:tc>
                <a:tc>
                  <a:txBody>
                    <a:bodyPr/>
                    <a:lstStyle/>
                    <a:p>
                      <a:pPr algn="ctr"/>
                      <a:r>
                        <a:rPr lang="en-US" sz="1200"/>
                        <a:t>Hotel</a:t>
                      </a:r>
                    </a:p>
                  </a:txBody>
                  <a:tcPr marL="45720" marR="45720" marT="22860" marB="22860" anchor="ctr">
                    <a:solidFill>
                      <a:srgbClr val="558ED5"/>
                    </a:solidFill>
                  </a:tcPr>
                </a:tc>
                <a:tc>
                  <a:txBody>
                    <a:bodyPr/>
                    <a:lstStyle/>
                    <a:p>
                      <a:pPr algn="ctr"/>
                      <a:r>
                        <a:rPr lang="en-US" sz="1200"/>
                        <a:t>Home Share</a:t>
                      </a:r>
                    </a:p>
                  </a:txBody>
                  <a:tcPr marL="45720" marR="45720" marT="22860" marB="22860" anchor="ctr">
                    <a:solidFill>
                      <a:srgbClr val="558ED5"/>
                    </a:solidFill>
                  </a:tcPr>
                </a:tc>
                <a:tc>
                  <a:txBody>
                    <a:bodyPr/>
                    <a:lstStyle/>
                    <a:p>
                      <a:pPr algn="ctr"/>
                      <a:r>
                        <a:rPr lang="en-US" sz="1200"/>
                        <a:t>VFR</a:t>
                      </a:r>
                    </a:p>
                  </a:txBody>
                  <a:tcPr marL="45720" marR="45720" marT="22860" marB="22860" anchor="ctr">
                    <a:solidFill>
                      <a:srgbClr val="558ED5"/>
                    </a:solidFill>
                  </a:tcPr>
                </a:tc>
                <a:tc>
                  <a:txBody>
                    <a:bodyPr/>
                    <a:lstStyle/>
                    <a:p>
                      <a:pPr algn="ctr"/>
                      <a:r>
                        <a:rPr lang="en-US" sz="1200"/>
                        <a:t>Day Trip</a:t>
                      </a:r>
                    </a:p>
                  </a:txBody>
                  <a:tcPr marL="45720" marR="45720" marT="22860" marB="22860" anchor="ctr">
                    <a:solidFill>
                      <a:srgbClr val="558ED5"/>
                    </a:solidFill>
                  </a:tcPr>
                </a:tc>
                <a:extLst>
                  <a:ext uri="{0D108BD9-81ED-4DB2-BD59-A6C34878D82A}">
                    <a16:rowId xmlns:a16="http://schemas.microsoft.com/office/drawing/2014/main" val="505576410"/>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1799281"/>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084615"/>
                  </a:ext>
                </a:extLst>
              </a:tr>
              <a:tr h="340983">
                <a:tc>
                  <a:txBody>
                    <a:bodyPr/>
                    <a:lstStyle/>
                    <a:p>
                      <a:r>
                        <a:rPr lang="en-US" sz="500"/>
                        <a:t> </a:t>
                      </a:r>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623823"/>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7830653"/>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546069"/>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2340401"/>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2676571"/>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4446967"/>
                  </a:ext>
                </a:extLst>
              </a:tr>
            </a:tbl>
          </a:graphicData>
        </a:graphic>
      </p:graphicFrame>
      <p:sp>
        <p:nvSpPr>
          <p:cNvPr id="3" name="Table Placeholder 3">
            <a:extLst>
              <a:ext uri="{FF2B5EF4-FFF2-40B4-BE49-F238E27FC236}">
                <a16:creationId xmlns:a16="http://schemas.microsoft.com/office/drawing/2014/main" id="{75390E60-4E74-40B1-946C-F8A34C5EABC3}"/>
              </a:ext>
            </a:extLst>
          </p:cNvPr>
          <p:cNvSpPr>
            <a:spLocks noGrp="1"/>
          </p:cNvSpPr>
          <p:nvPr>
            <p:ph type="tbl" sz="quarter" idx="10"/>
          </p:nvPr>
        </p:nvSpPr>
        <p:spPr>
          <a:xfrm>
            <a:off x="7392144" y="1970881"/>
            <a:ext cx="4212432" cy="2916238"/>
          </a:xfrm>
          <a:prstGeom prst="rect">
            <a:avLst/>
          </a:prstGeom>
        </p:spPr>
        <p:txBody>
          <a:bodyPr/>
          <a:lstStyle/>
          <a:p>
            <a:endParaRPr lang="en-US"/>
          </a:p>
        </p:txBody>
      </p:sp>
      <p:sp>
        <p:nvSpPr>
          <p:cNvPr id="4" name="TextBox 3">
            <a:extLst>
              <a:ext uri="{FF2B5EF4-FFF2-40B4-BE49-F238E27FC236}">
                <a16:creationId xmlns:a16="http://schemas.microsoft.com/office/drawing/2014/main" id="{40DFC681-29D3-47A7-BE6C-8264E1931F8D}"/>
              </a:ext>
            </a:extLst>
          </p:cNvPr>
          <p:cNvSpPr txBox="1"/>
          <p:nvPr userDrawn="1"/>
        </p:nvSpPr>
        <p:spPr>
          <a:xfrm>
            <a:off x="11460596" y="6417332"/>
            <a:ext cx="648072" cy="307777"/>
          </a:xfrm>
          <a:prstGeom prst="rect">
            <a:avLst/>
          </a:prstGeom>
          <a:noFill/>
        </p:spPr>
        <p:txBody>
          <a:bodyPr wrap="square" rtlCol="0">
            <a:spAutoFit/>
          </a:bodyPr>
          <a:lstStyle/>
          <a:p>
            <a:pPr algn="ctr"/>
            <a:fld id="{2D3CEE98-F9B7-4894-871A-815D5DF6B0C9}" type="slidenum">
              <a:rPr lang="en-US" sz="1400" b="1" i="0" smtClean="0"/>
              <a:t>‹#›</a:t>
            </a:fld>
            <a:endParaRPr lang="en-US" sz="1400" b="1" i="0"/>
          </a:p>
        </p:txBody>
      </p:sp>
      <p:cxnSp>
        <p:nvCxnSpPr>
          <p:cNvPr id="5" name="Straight Connector 4">
            <a:extLst>
              <a:ext uri="{FF2B5EF4-FFF2-40B4-BE49-F238E27FC236}">
                <a16:creationId xmlns:a16="http://schemas.microsoft.com/office/drawing/2014/main" id="{DE6248C9-D1D6-4F8D-9A5D-D7BA3D5F12F1}"/>
              </a:ext>
            </a:extLst>
          </p:cNvPr>
          <p:cNvCxnSpPr>
            <a:cxnSpLocks/>
          </p:cNvCxnSpPr>
          <p:nvPr userDrawn="1"/>
        </p:nvCxnSpPr>
        <p:spPr bwMode="auto">
          <a:xfrm>
            <a:off x="6096000" y="1256044"/>
            <a:ext cx="0" cy="4679938"/>
          </a:xfrm>
          <a:prstGeom prst="line">
            <a:avLst/>
          </a:prstGeom>
          <a:blipFill dpi="0" rotWithShape="0">
            <a:blip r:embed="rId2" cstate="print"/>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264E89EB-97E8-40F1-B672-DC2929EEBE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1492" y="6273316"/>
            <a:ext cx="1943100" cy="442913"/>
          </a:xfrm>
          <a:prstGeom prst="rect">
            <a:avLst/>
          </a:prstGeom>
        </p:spPr>
      </p:pic>
      <p:sp>
        <p:nvSpPr>
          <p:cNvPr id="8" name="TextBox 7">
            <a:extLst>
              <a:ext uri="{FF2B5EF4-FFF2-40B4-BE49-F238E27FC236}">
                <a16:creationId xmlns:a16="http://schemas.microsoft.com/office/drawing/2014/main" id="{3FE6F716-0818-47DF-AEA1-FD595AF70DC4}"/>
              </a:ext>
            </a:extLst>
          </p:cNvPr>
          <p:cNvSpPr txBox="1"/>
          <p:nvPr userDrawn="1"/>
        </p:nvSpPr>
        <p:spPr>
          <a:xfrm>
            <a:off x="272350" y="6592706"/>
            <a:ext cx="5555940" cy="215444"/>
          </a:xfrm>
          <a:prstGeom prst="rect">
            <a:avLst/>
          </a:prstGeom>
          <a:noFill/>
        </p:spPr>
        <p:txBody>
          <a:bodyPr wrap="square" rtlCol="0">
            <a:spAutoFit/>
          </a:bodyPr>
          <a:lstStyle/>
          <a:p>
            <a:r>
              <a:rPr lang="en-US" sz="800" i="1"/>
              <a:t>Visit Billings – 2017/2018 Billings Traveler Profile – Final Report of Findings </a:t>
            </a:r>
          </a:p>
        </p:txBody>
      </p:sp>
    </p:spTree>
    <p:extLst>
      <p:ext uri="{BB962C8B-B14F-4D97-AF65-F5344CB8AC3E}">
        <p14:creationId xmlns:p14="http://schemas.microsoft.com/office/powerpoint/2010/main" val="21134655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1961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3" orient="horz" pos="144"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12" pos="3840" userDrawn="1">
          <p15:clr>
            <a:srgbClr val="FBAE40"/>
          </p15:clr>
        </p15:guide>
        <p15:guide id="20" pos="3912" userDrawn="1">
          <p15:clr>
            <a:srgbClr val="FBAE40"/>
          </p15:clr>
        </p15:guide>
        <p15:guide id="21" pos="37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Table Placeholder 3">
            <a:extLst>
              <a:ext uri="{FF2B5EF4-FFF2-40B4-BE49-F238E27FC236}">
                <a16:creationId xmlns:a16="http://schemas.microsoft.com/office/drawing/2014/main" id="{75390E60-4E74-40B1-946C-F8A34C5EABC3}"/>
              </a:ext>
            </a:extLst>
          </p:cNvPr>
          <p:cNvSpPr>
            <a:spLocks noGrp="1"/>
          </p:cNvSpPr>
          <p:nvPr>
            <p:ph type="tbl" sz="quarter" idx="10"/>
          </p:nvPr>
        </p:nvSpPr>
        <p:spPr>
          <a:xfrm>
            <a:off x="6360543" y="1527969"/>
            <a:ext cx="5112502" cy="3726371"/>
          </a:xfrm>
          <a:prstGeom prst="rect">
            <a:avLst/>
          </a:prstGeom>
        </p:spPr>
        <p:txBody>
          <a:bodyPr/>
          <a:lstStyle/>
          <a:p>
            <a:endParaRPr lang="en-US"/>
          </a:p>
        </p:txBody>
      </p:sp>
      <p:sp>
        <p:nvSpPr>
          <p:cNvPr id="4" name="TextBox 3">
            <a:extLst>
              <a:ext uri="{FF2B5EF4-FFF2-40B4-BE49-F238E27FC236}">
                <a16:creationId xmlns:a16="http://schemas.microsoft.com/office/drawing/2014/main" id="{40DFC681-29D3-47A7-BE6C-8264E1931F8D}"/>
              </a:ext>
            </a:extLst>
          </p:cNvPr>
          <p:cNvSpPr txBox="1"/>
          <p:nvPr userDrawn="1"/>
        </p:nvSpPr>
        <p:spPr>
          <a:xfrm>
            <a:off x="11460596" y="6417332"/>
            <a:ext cx="648072" cy="307777"/>
          </a:xfrm>
          <a:prstGeom prst="rect">
            <a:avLst/>
          </a:prstGeom>
          <a:noFill/>
        </p:spPr>
        <p:txBody>
          <a:bodyPr wrap="square" rtlCol="0">
            <a:spAutoFit/>
          </a:bodyPr>
          <a:lstStyle/>
          <a:p>
            <a:pPr algn="ctr"/>
            <a:fld id="{2D3CEE98-F9B7-4894-871A-815D5DF6B0C9}" type="slidenum">
              <a:rPr lang="en-US" sz="1400" b="1" i="0" smtClean="0"/>
              <a:t>‹#›</a:t>
            </a:fld>
            <a:endParaRPr lang="en-US" sz="1400" b="1" i="0"/>
          </a:p>
        </p:txBody>
      </p:sp>
      <p:cxnSp>
        <p:nvCxnSpPr>
          <p:cNvPr id="5" name="Straight Connector 4">
            <a:extLst>
              <a:ext uri="{FF2B5EF4-FFF2-40B4-BE49-F238E27FC236}">
                <a16:creationId xmlns:a16="http://schemas.microsoft.com/office/drawing/2014/main" id="{DE6248C9-D1D6-4F8D-9A5D-D7BA3D5F12F1}"/>
              </a:ext>
            </a:extLst>
          </p:cNvPr>
          <p:cNvCxnSpPr>
            <a:cxnSpLocks/>
          </p:cNvCxnSpPr>
          <p:nvPr userDrawn="1"/>
        </p:nvCxnSpPr>
        <p:spPr bwMode="auto">
          <a:xfrm>
            <a:off x="6096000" y="1256044"/>
            <a:ext cx="0" cy="4679938"/>
          </a:xfrm>
          <a:prstGeom prst="line">
            <a:avLst/>
          </a:prstGeom>
          <a:blipFill dpi="0" rotWithShape="0">
            <a:blip r:embed="rId2" cstate="print"/>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264E89EB-97E8-40F1-B672-DC2929EEBE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1492" y="6273316"/>
            <a:ext cx="1943100" cy="442913"/>
          </a:xfrm>
          <a:prstGeom prst="rect">
            <a:avLst/>
          </a:prstGeom>
        </p:spPr>
      </p:pic>
      <p:sp>
        <p:nvSpPr>
          <p:cNvPr id="8" name="TextBox 7">
            <a:extLst>
              <a:ext uri="{FF2B5EF4-FFF2-40B4-BE49-F238E27FC236}">
                <a16:creationId xmlns:a16="http://schemas.microsoft.com/office/drawing/2014/main" id="{3FE6F716-0818-47DF-AEA1-FD595AF70DC4}"/>
              </a:ext>
            </a:extLst>
          </p:cNvPr>
          <p:cNvSpPr txBox="1"/>
          <p:nvPr userDrawn="1"/>
        </p:nvSpPr>
        <p:spPr>
          <a:xfrm>
            <a:off x="272350" y="6592706"/>
            <a:ext cx="5555940" cy="215444"/>
          </a:xfrm>
          <a:prstGeom prst="rect">
            <a:avLst/>
          </a:prstGeom>
          <a:noFill/>
        </p:spPr>
        <p:txBody>
          <a:bodyPr wrap="square" rtlCol="0">
            <a:spAutoFit/>
          </a:bodyPr>
          <a:lstStyle/>
          <a:p>
            <a:r>
              <a:rPr lang="en-US" sz="800" i="1"/>
              <a:t>Visit Billings – 2017/2018 Billings Traveler Profile – Final Report of Findings </a:t>
            </a:r>
          </a:p>
        </p:txBody>
      </p:sp>
      <p:sp>
        <p:nvSpPr>
          <p:cNvPr id="9" name="TextBox 6">
            <a:extLst>
              <a:ext uri="{FF2B5EF4-FFF2-40B4-BE49-F238E27FC236}">
                <a16:creationId xmlns:a16="http://schemas.microsoft.com/office/drawing/2014/main" id="{F2D43FE3-18D5-4A5D-8DFE-FA916E15755F}"/>
              </a:ext>
            </a:extLst>
          </p:cNvPr>
          <p:cNvSpPr txBox="1">
            <a:spLocks noChangeArrowheads="1"/>
          </p:cNvSpPr>
          <p:nvPr userDrawn="1"/>
        </p:nvSpPr>
        <p:spPr bwMode="auto">
          <a:xfrm>
            <a:off x="429243" y="1421384"/>
            <a:ext cx="5242155" cy="229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600">
                <a:solidFill>
                  <a:srgbClr val="000000"/>
                </a:solidFill>
                <a:latin typeface="Gill Sans" pitchFamily="6" charset="0"/>
                <a:ea typeface="ヒラギノ角ゴ ProN W3" pitchFamily="6" charset="-128"/>
                <a:sym typeface="Gill Sans" pitchFamily="6" charset="0"/>
              </a:defRPr>
            </a:lvl1pPr>
            <a:lvl2pPr marL="742950" indent="-285750" eaLnBrk="0" hangingPunct="0">
              <a:defRPr sz="5600">
                <a:solidFill>
                  <a:srgbClr val="000000"/>
                </a:solidFill>
                <a:latin typeface="Gill Sans" pitchFamily="6" charset="0"/>
                <a:ea typeface="ヒラギノ角ゴ ProN W3" pitchFamily="6" charset="-128"/>
                <a:sym typeface="Gill Sans" pitchFamily="6" charset="0"/>
              </a:defRPr>
            </a:lvl2pPr>
            <a:lvl3pPr marL="1143000" indent="-228600" eaLnBrk="0" hangingPunct="0">
              <a:defRPr sz="5600">
                <a:solidFill>
                  <a:srgbClr val="000000"/>
                </a:solidFill>
                <a:latin typeface="Gill Sans" pitchFamily="6" charset="0"/>
                <a:ea typeface="ヒラギノ角ゴ ProN W3" pitchFamily="6" charset="-128"/>
                <a:sym typeface="Gill Sans" pitchFamily="6" charset="0"/>
              </a:defRPr>
            </a:lvl3pPr>
            <a:lvl4pPr marL="1600200" indent="-228600" eaLnBrk="0" hangingPunct="0">
              <a:defRPr sz="5600">
                <a:solidFill>
                  <a:srgbClr val="000000"/>
                </a:solidFill>
                <a:latin typeface="Gill Sans" pitchFamily="6" charset="0"/>
                <a:ea typeface="ヒラギノ角ゴ ProN W3" pitchFamily="6" charset="-128"/>
                <a:sym typeface="Gill Sans" pitchFamily="6" charset="0"/>
              </a:defRPr>
            </a:lvl4pPr>
            <a:lvl5pPr marL="2057400" indent="-228600" eaLnBrk="0" hangingPunct="0">
              <a:defRPr sz="5600">
                <a:solidFill>
                  <a:srgbClr val="000000"/>
                </a:solidFill>
                <a:latin typeface="Gill Sans" pitchFamily="6" charset="0"/>
                <a:ea typeface="ヒラギノ角ゴ ProN W3" pitchFamily="6" charset="-128"/>
                <a:sym typeface="Gill Sans" pitchFamily="6" charset="0"/>
              </a:defRPr>
            </a:lvl5pPr>
            <a:lvl6pPr marL="25146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6pPr>
            <a:lvl7pPr marL="29718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7pPr>
            <a:lvl8pPr marL="34290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8pPr>
            <a:lvl9pPr marL="38862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9pPr>
          </a:lstStyle>
          <a:p>
            <a:pPr eaLnBrk="1" hangingPunct="1">
              <a:lnSpc>
                <a:spcPts val="2500"/>
              </a:lnSpc>
            </a:pPr>
            <a:r>
              <a:rPr lang="en-US" altLang="en-US" sz="1200" b="1">
                <a:solidFill>
                  <a:schemeClr val="tx1"/>
                </a:solidFill>
                <a:latin typeface="Avenir Next LT Pro" panose="020B0504020202020204" pitchFamily="34" charset="0"/>
              </a:rPr>
              <a:t>Nearly 80 percent of overnight visitors surveyed stayed in a Billings area hotel during their trip (78.1%). </a:t>
            </a:r>
            <a:r>
              <a:rPr lang="en-US" altLang="en-US" sz="1200">
                <a:solidFill>
                  <a:schemeClr val="tx1"/>
                </a:solidFill>
                <a:latin typeface="Avenir Next LT Pro" panose="020B0504020202020204" pitchFamily="34" charset="0"/>
              </a:rPr>
              <a:t> Fewer than one-in-ten overnight visitors stayed in the private residence of a local friend or family member (9.3%).  Home sharing rentals such as those booked through AirBnB and VRBO captured 2.0 percent of overnight area visitors, while another 3.8 percent of visitors stayed in other accommodations in Billings such as a campground or RV park.</a:t>
            </a:r>
          </a:p>
        </p:txBody>
      </p:sp>
      <p:cxnSp>
        <p:nvCxnSpPr>
          <p:cNvPr id="11" name="Straight Connector 10">
            <a:extLst>
              <a:ext uri="{FF2B5EF4-FFF2-40B4-BE49-F238E27FC236}">
                <a16:creationId xmlns:a16="http://schemas.microsoft.com/office/drawing/2014/main" id="{B92CA1EF-A6A3-4787-89D9-B2D7A1FEE344}"/>
              </a:ext>
            </a:extLst>
          </p:cNvPr>
          <p:cNvCxnSpPr/>
          <p:nvPr userDrawn="1"/>
        </p:nvCxnSpPr>
        <p:spPr bwMode="auto">
          <a:xfrm>
            <a:off x="371364" y="800708"/>
            <a:ext cx="11400061" cy="0"/>
          </a:xfrm>
          <a:prstGeom prst="line">
            <a:avLst/>
          </a:prstGeom>
          <a:blipFill dpi="0" rotWithShape="0">
            <a:blip r:embed="rId2"/>
            <a:srcRect/>
            <a:tile tx="0" ty="0" sx="100000" sy="100000" flip="none" algn="tl"/>
          </a:blipFill>
          <a:ln w="317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3">
            <a:extLst>
              <a:ext uri="{FF2B5EF4-FFF2-40B4-BE49-F238E27FC236}">
                <a16:creationId xmlns:a16="http://schemas.microsoft.com/office/drawing/2014/main" id="{EB1070B0-6F1A-4074-8929-321436020DA6}"/>
              </a:ext>
            </a:extLst>
          </p:cNvPr>
          <p:cNvSpPr>
            <a:spLocks/>
          </p:cNvSpPr>
          <p:nvPr userDrawn="1"/>
        </p:nvSpPr>
        <p:spPr bwMode="auto">
          <a:xfrm>
            <a:off x="407368" y="303039"/>
            <a:ext cx="59958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5600">
                <a:solidFill>
                  <a:srgbClr val="000000"/>
                </a:solidFill>
                <a:latin typeface="Gill Sans" pitchFamily="6" charset="0"/>
                <a:ea typeface="ヒラギノ角ゴ ProN W3" pitchFamily="6" charset="-128"/>
                <a:sym typeface="Gill Sans" pitchFamily="6" charset="0"/>
              </a:defRPr>
            </a:lvl1pPr>
            <a:lvl2pPr marL="742950" indent="-285750" eaLnBrk="0" hangingPunct="0">
              <a:defRPr sz="5600">
                <a:solidFill>
                  <a:srgbClr val="000000"/>
                </a:solidFill>
                <a:latin typeface="Gill Sans" pitchFamily="6" charset="0"/>
                <a:ea typeface="ヒラギノ角ゴ ProN W3" pitchFamily="6" charset="-128"/>
                <a:sym typeface="Gill Sans" pitchFamily="6" charset="0"/>
              </a:defRPr>
            </a:lvl2pPr>
            <a:lvl3pPr marL="1143000" indent="-228600" eaLnBrk="0" hangingPunct="0">
              <a:defRPr sz="5600">
                <a:solidFill>
                  <a:srgbClr val="000000"/>
                </a:solidFill>
                <a:latin typeface="Gill Sans" pitchFamily="6" charset="0"/>
                <a:ea typeface="ヒラギノ角ゴ ProN W3" pitchFamily="6" charset="-128"/>
                <a:sym typeface="Gill Sans" pitchFamily="6" charset="0"/>
              </a:defRPr>
            </a:lvl3pPr>
            <a:lvl4pPr marL="1600200" indent="-228600" eaLnBrk="0" hangingPunct="0">
              <a:defRPr sz="5600">
                <a:solidFill>
                  <a:srgbClr val="000000"/>
                </a:solidFill>
                <a:latin typeface="Gill Sans" pitchFamily="6" charset="0"/>
                <a:ea typeface="ヒラギノ角ゴ ProN W3" pitchFamily="6" charset="-128"/>
                <a:sym typeface="Gill Sans" pitchFamily="6" charset="0"/>
              </a:defRPr>
            </a:lvl4pPr>
            <a:lvl5pPr marL="2057400" indent="-228600" eaLnBrk="0" hangingPunct="0">
              <a:defRPr sz="5600">
                <a:solidFill>
                  <a:srgbClr val="000000"/>
                </a:solidFill>
                <a:latin typeface="Gill Sans" pitchFamily="6" charset="0"/>
                <a:ea typeface="ヒラギノ角ゴ ProN W3" pitchFamily="6" charset="-128"/>
                <a:sym typeface="Gill Sans" pitchFamily="6" charset="0"/>
              </a:defRPr>
            </a:lvl5pPr>
            <a:lvl6pPr marL="25146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6pPr>
            <a:lvl7pPr marL="29718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7pPr>
            <a:lvl8pPr marL="34290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8pPr>
            <a:lvl9pPr marL="38862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9pPr>
          </a:lstStyle>
          <a:p>
            <a:pPr eaLnBrk="1" hangingPunct="1"/>
            <a:r>
              <a:rPr lang="en-US" altLang="en-US" sz="3000" b="1">
                <a:solidFill>
                  <a:srgbClr val="558ED5"/>
                </a:solidFill>
                <a:latin typeface="Avenir Next LT Pro" panose="020B0504020202020204" pitchFamily="34" charset="0"/>
              </a:rPr>
              <a:t>Overnight Visitors: Place of Stay</a:t>
            </a:r>
            <a:endParaRPr lang="en-US" altLang="en-US" sz="3000">
              <a:solidFill>
                <a:srgbClr val="558ED5"/>
              </a:solidFill>
              <a:latin typeface="Avenir Next LT Pro" panose="020B0504020202020204" pitchFamily="34" charset="0"/>
              <a:sym typeface="Lato Light" charset="0"/>
            </a:endParaRPr>
          </a:p>
        </p:txBody>
      </p:sp>
    </p:spTree>
    <p:extLst>
      <p:ext uri="{BB962C8B-B14F-4D97-AF65-F5344CB8AC3E}">
        <p14:creationId xmlns:p14="http://schemas.microsoft.com/office/powerpoint/2010/main" val="27196190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a:prstGeom prst="rect">
            <a:avLst/>
          </a:prstGeom>
        </p:spPr>
        <p:txBody>
          <a:bodyPr anchor="b"/>
          <a:lstStyle>
            <a:lvl1pPr>
              <a:defRPr sz="1600"/>
            </a:lvl1pPr>
          </a:lstStyle>
          <a:p>
            <a:r>
              <a:rPr lang="en-US"/>
              <a:t>Click to edit Master title style</a:t>
            </a:r>
            <a:endParaRPr lang="pl-PL"/>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839788" y="2101850"/>
            <a:ext cx="3932238" cy="3759200"/>
          </a:xfrm>
          <a:prstGeom prst="rect">
            <a:avLst/>
          </a:prstGeo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776655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a:prstGeom prst="rect">
            <a:avLst/>
          </a:prstGeom>
        </p:spPr>
        <p:txBody>
          <a:bodyPr anchor="b"/>
          <a:lstStyle>
            <a:lvl1pPr>
              <a:defRPr sz="1600"/>
            </a:lvl1pPr>
          </a:lstStyle>
          <a:p>
            <a:r>
              <a:rPr lang="en-US"/>
              <a:t>Click to edit Master title style</a:t>
            </a:r>
            <a:endParaRPr lang="pl-PL"/>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pPr lvl="0"/>
            <a:endParaRPr lang="pl-PL" noProof="0">
              <a:sym typeface="Gill Sans" charset="0"/>
            </a:endParaRPr>
          </a:p>
        </p:txBody>
      </p:sp>
      <p:sp>
        <p:nvSpPr>
          <p:cNvPr id="4" name="Text Placeholder 3"/>
          <p:cNvSpPr>
            <a:spLocks noGrp="1"/>
          </p:cNvSpPr>
          <p:nvPr>
            <p:ph type="body" sz="half" idx="2"/>
          </p:nvPr>
        </p:nvSpPr>
        <p:spPr>
          <a:xfrm>
            <a:off x="839788" y="2101850"/>
            <a:ext cx="3932238" cy="3759200"/>
          </a:xfrm>
          <a:prstGeom prst="rect">
            <a:avLst/>
          </a:prstGeo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74681630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pl-PL"/>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91276746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838200" y="365125"/>
            <a:ext cx="78105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40495875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334766-8FB2-44F8-AF62-3A775FBA3BFA}"/>
              </a:ext>
            </a:extLst>
          </p:cNvPr>
          <p:cNvSpPr/>
          <p:nvPr userDrawn="1"/>
        </p:nvSpPr>
        <p:spPr bwMode="auto">
          <a:xfrm>
            <a:off x="119336" y="101657"/>
            <a:ext cx="11953328" cy="6664972"/>
          </a:xfrm>
          <a:prstGeom prst="rect">
            <a:avLst/>
          </a:prstGeom>
          <a:solidFill>
            <a:srgbClr val="E4E4E4"/>
          </a:solidFill>
          <a:ln w="25400"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427479531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Dar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550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Ligh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1312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Photo with Footer (Ligh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333C434-1D23-9EC3-9FD3-CA184B0AB4CD}"/>
              </a:ext>
            </a:extLst>
          </p:cNvPr>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2022112051"/>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Photo with Footer (Dark)">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87EA6FE-B9E9-B2D3-A102-C6B26EEC98B9}"/>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7281793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16031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3" orient="horz" pos="144"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12" pos="3840" userDrawn="1">
          <p15:clr>
            <a:srgbClr val="FBAE40"/>
          </p15:clr>
        </p15:guide>
        <p15:guide id="20" pos="3912" userDrawn="1">
          <p15:clr>
            <a:srgbClr val="FBAE40"/>
          </p15:clr>
        </p15:guide>
        <p15:guide id="21" pos="376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with Footer (Ligh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tretch>
            <a:fillRect/>
          </a:stretch>
        </p:blipFill>
        <p:spPr>
          <a:xfrm>
            <a:off x="228600" y="6513703"/>
            <a:ext cx="1173259" cy="118872"/>
          </a:xfrm>
          <a:prstGeom prst="rect">
            <a:avLst/>
          </a:prstGeom>
        </p:spPr>
      </p:pic>
      <p:sp>
        <p:nvSpPr>
          <p:cNvPr id="34" name="TextBox 33">
            <a:extLst>
              <a:ext uri="{FF2B5EF4-FFF2-40B4-BE49-F238E27FC236}">
                <a16:creationId xmlns:a16="http://schemas.microsoft.com/office/drawing/2014/main" id="{AC05E76F-7AA6-36BD-52A0-D36FAFDF9041}"/>
              </a:ext>
            </a:extLst>
          </p:cNvPr>
          <p:cNvSpPr txBox="1"/>
          <p:nvPr userDrawn="1"/>
        </p:nvSpPr>
        <p:spPr>
          <a:xfrm>
            <a:off x="9199201" y="6461036"/>
            <a:ext cx="2860656" cy="246221"/>
          </a:xfrm>
          <a:prstGeom prst="rect">
            <a:avLst/>
          </a:prstGeom>
          <a:noFill/>
        </p:spPr>
        <p:txBody>
          <a:bodyPr wrap="square" rtlCol="0">
            <a:spAutoFit/>
          </a:bodyPr>
          <a:lstStyle/>
          <a:p>
            <a:pPr algn="r"/>
            <a:fld id="{F332C60D-66EC-8E45-B5C2-457CA03C9DD1}" type="slidenum">
              <a:rPr lang="en-US" sz="1000" smtClean="0">
                <a:latin typeface="GT America Regular" pitchFamily="2" charset="77"/>
                <a:ea typeface="GT America Regular" pitchFamily="2" charset="77"/>
                <a:cs typeface="GT America Regular" pitchFamily="2" charset="77"/>
              </a:rPr>
              <a:t>‹#›</a:t>
            </a:fld>
            <a:endParaRPr lang="en-US" sz="1000" dirty="0">
              <a:latin typeface="GT America Regular" pitchFamily="2" charset="77"/>
              <a:ea typeface="GT America Regular" pitchFamily="2" charset="77"/>
              <a:cs typeface="GT America Regular" pitchFamily="2" charset="77"/>
            </a:endParaRPr>
          </a:p>
        </p:txBody>
      </p:sp>
      <p:sp>
        <p:nvSpPr>
          <p:cNvPr id="35" name="TextBox 34">
            <a:extLst>
              <a:ext uri="{FF2B5EF4-FFF2-40B4-BE49-F238E27FC236}">
                <a16:creationId xmlns:a16="http://schemas.microsoft.com/office/drawing/2014/main" id="{A51A8897-029A-C0AB-CE4C-71AFDFF817D3}"/>
              </a:ext>
            </a:extLst>
          </p:cNvPr>
          <p:cNvSpPr txBox="1"/>
          <p:nvPr userDrawn="1"/>
        </p:nvSpPr>
        <p:spPr>
          <a:xfrm>
            <a:off x="1560313" y="6461036"/>
            <a:ext cx="2860656"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a:t>
            </a:r>
          </a:p>
        </p:txBody>
      </p:sp>
    </p:spTree>
    <p:extLst>
      <p:ext uri="{BB962C8B-B14F-4D97-AF65-F5344CB8AC3E}">
        <p14:creationId xmlns:p14="http://schemas.microsoft.com/office/powerpoint/2010/main" val="3285845519"/>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ith Footer (Dark)">
    <p:bg>
      <p:bgRef idx="1001">
        <a:schemeClr val="bg2"/>
      </p:bgRef>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rcRect/>
          <a:stretch/>
        </p:blipFill>
        <p:spPr>
          <a:xfrm>
            <a:off x="228601" y="6513703"/>
            <a:ext cx="1173256" cy="118872"/>
          </a:xfrm>
          <a:prstGeom prst="rect">
            <a:avLst/>
          </a:prstGeom>
        </p:spPr>
      </p:pic>
      <p:sp>
        <p:nvSpPr>
          <p:cNvPr id="34" name="TextBox 33">
            <a:extLst>
              <a:ext uri="{FF2B5EF4-FFF2-40B4-BE49-F238E27FC236}">
                <a16:creationId xmlns:a16="http://schemas.microsoft.com/office/drawing/2014/main" id="{AC05E76F-7AA6-36BD-52A0-D36FAFDF9041}"/>
              </a:ext>
            </a:extLst>
          </p:cNvPr>
          <p:cNvSpPr txBox="1"/>
          <p:nvPr userDrawn="1"/>
        </p:nvSpPr>
        <p:spPr>
          <a:xfrm>
            <a:off x="9199201" y="6461036"/>
            <a:ext cx="2860656" cy="246221"/>
          </a:xfrm>
          <a:prstGeom prst="rect">
            <a:avLst/>
          </a:prstGeom>
          <a:noFill/>
        </p:spPr>
        <p:txBody>
          <a:bodyPr wrap="square" rtlCol="0">
            <a:spAutoFit/>
          </a:bodyPr>
          <a:lstStyle/>
          <a:p>
            <a:pPr algn="r"/>
            <a:fld id="{F332C60D-66EC-8E45-B5C2-457CA03C9DD1}" type="slidenum">
              <a:rPr lang="en-US" sz="1000" smtClean="0">
                <a:latin typeface="GT America Regular" pitchFamily="2" charset="77"/>
                <a:ea typeface="GT America Regular" pitchFamily="2" charset="77"/>
                <a:cs typeface="GT America Regular" pitchFamily="2" charset="77"/>
              </a:rPr>
              <a:t>‹#›</a:t>
            </a:fld>
            <a:endParaRPr lang="en-US" sz="1000" dirty="0">
              <a:latin typeface="GT America Regular" pitchFamily="2" charset="77"/>
              <a:ea typeface="GT America Regular" pitchFamily="2" charset="77"/>
              <a:cs typeface="GT America Regular" pitchFamily="2" charset="77"/>
            </a:endParaRPr>
          </a:p>
        </p:txBody>
      </p:sp>
      <p:sp>
        <p:nvSpPr>
          <p:cNvPr id="35" name="TextBox 34">
            <a:extLst>
              <a:ext uri="{FF2B5EF4-FFF2-40B4-BE49-F238E27FC236}">
                <a16:creationId xmlns:a16="http://schemas.microsoft.com/office/drawing/2014/main" id="{A51A8897-029A-C0AB-CE4C-71AFDFF817D3}"/>
              </a:ext>
            </a:extLst>
          </p:cNvPr>
          <p:cNvSpPr txBox="1"/>
          <p:nvPr userDrawn="1"/>
        </p:nvSpPr>
        <p:spPr>
          <a:xfrm>
            <a:off x="1560313" y="6461036"/>
            <a:ext cx="2860656"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a:t>
            </a:r>
          </a:p>
        </p:txBody>
      </p:sp>
    </p:spTree>
    <p:extLst>
      <p:ext uri="{BB962C8B-B14F-4D97-AF65-F5344CB8AC3E}">
        <p14:creationId xmlns:p14="http://schemas.microsoft.com/office/powerpoint/2010/main" val="25710077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753963"/>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CFF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B280-84F0-6D47-B20F-A9B3648D9E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C6D541-1C62-A3CD-653D-9EEE2F9EF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B32584-BF8C-C64E-6656-44B1278CEEDC}"/>
              </a:ext>
            </a:extLst>
          </p:cNvPr>
          <p:cNvSpPr>
            <a:spLocks noGrp="1"/>
          </p:cNvSpPr>
          <p:nvPr>
            <p:ph type="dt" sz="half" idx="10"/>
          </p:nvPr>
        </p:nvSpPr>
        <p:spPr/>
        <p:txBody>
          <a:bodyPr/>
          <a:lstStyle/>
          <a:p>
            <a:fld id="{205A27B6-DEF3-4E83-A6E0-4F77430B51FB}" type="datetimeFigureOut">
              <a:rPr lang="en-US" smtClean="0"/>
              <a:t>12/13/2023</a:t>
            </a:fld>
            <a:endParaRPr lang="en-US"/>
          </a:p>
        </p:txBody>
      </p:sp>
      <p:sp>
        <p:nvSpPr>
          <p:cNvPr id="5" name="Footer Placeholder 4">
            <a:extLst>
              <a:ext uri="{FF2B5EF4-FFF2-40B4-BE49-F238E27FC236}">
                <a16:creationId xmlns:a16="http://schemas.microsoft.com/office/drawing/2014/main" id="{30FE8599-4D01-3602-6AB3-518CB9067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FC2DC-92A3-BD47-2EC7-579DD76BEBE1}"/>
              </a:ext>
            </a:extLst>
          </p:cNvPr>
          <p:cNvSpPr>
            <a:spLocks noGrp="1"/>
          </p:cNvSpPr>
          <p:nvPr>
            <p:ph type="sldNum" sz="quarter" idx="12"/>
          </p:nvPr>
        </p:nvSpPr>
        <p:spPr/>
        <p:txBody>
          <a:bodyPr/>
          <a:lstStyle/>
          <a:p>
            <a:fld id="{B918EF52-F35E-4888-94C7-0B43B6B629A8}" type="slidenum">
              <a:rPr lang="en-US" smtClean="0"/>
              <a:t>‹#›</a:t>
            </a:fld>
            <a:endParaRPr lang="en-US"/>
          </a:p>
        </p:txBody>
      </p:sp>
    </p:spTree>
    <p:extLst>
      <p:ext uri="{BB962C8B-B14F-4D97-AF65-F5344CB8AC3E}">
        <p14:creationId xmlns:p14="http://schemas.microsoft.com/office/powerpoint/2010/main" val="4107084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CFF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6F94-DAFF-B6D6-0DB7-C87E1F8307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75A983-B625-A210-BB5E-B889173B66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2F24D-A98E-1FE4-51B9-46BAD223DC00}"/>
              </a:ext>
            </a:extLst>
          </p:cNvPr>
          <p:cNvSpPr>
            <a:spLocks noGrp="1"/>
          </p:cNvSpPr>
          <p:nvPr>
            <p:ph type="dt" sz="half" idx="10"/>
          </p:nvPr>
        </p:nvSpPr>
        <p:spPr/>
        <p:txBody>
          <a:bodyPr/>
          <a:lstStyle/>
          <a:p>
            <a:fld id="{205A27B6-DEF3-4E83-A6E0-4F77430B51FB}" type="datetimeFigureOut">
              <a:rPr lang="en-US" smtClean="0"/>
              <a:t>12/13/2023</a:t>
            </a:fld>
            <a:endParaRPr lang="en-US"/>
          </a:p>
        </p:txBody>
      </p:sp>
      <p:sp>
        <p:nvSpPr>
          <p:cNvPr id="5" name="Footer Placeholder 4">
            <a:extLst>
              <a:ext uri="{FF2B5EF4-FFF2-40B4-BE49-F238E27FC236}">
                <a16:creationId xmlns:a16="http://schemas.microsoft.com/office/drawing/2014/main" id="{12F04520-4ECD-4BA5-8434-46BB6D1AE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63DE-994B-42B6-A5F8-52E005C33579}"/>
              </a:ext>
            </a:extLst>
          </p:cNvPr>
          <p:cNvSpPr>
            <a:spLocks noGrp="1"/>
          </p:cNvSpPr>
          <p:nvPr>
            <p:ph type="sldNum" sz="quarter" idx="12"/>
          </p:nvPr>
        </p:nvSpPr>
        <p:spPr/>
        <p:txBody>
          <a:bodyPr/>
          <a:lstStyle/>
          <a:p>
            <a:fld id="{B918EF52-F35E-4888-94C7-0B43B6B629A8}" type="slidenum">
              <a:rPr lang="en-US" smtClean="0"/>
              <a:t>‹#›</a:t>
            </a:fld>
            <a:endParaRPr lang="en-US"/>
          </a:p>
        </p:txBody>
      </p:sp>
    </p:spTree>
    <p:extLst>
      <p:ext uri="{BB962C8B-B14F-4D97-AF65-F5344CB8AC3E}">
        <p14:creationId xmlns:p14="http://schemas.microsoft.com/office/powerpoint/2010/main" val="1571990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CB99A-16BE-683C-7B07-6A6D292A59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38D6CD-4B99-75CC-3C34-2975A41A1F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3D97FD-BD80-9E84-C87A-81832554F4E8}"/>
              </a:ext>
            </a:extLst>
          </p:cNvPr>
          <p:cNvSpPr>
            <a:spLocks noGrp="1"/>
          </p:cNvSpPr>
          <p:nvPr>
            <p:ph type="dt" sz="half" idx="10"/>
          </p:nvPr>
        </p:nvSpPr>
        <p:spPr/>
        <p:txBody>
          <a:bodyPr/>
          <a:lstStyle/>
          <a:p>
            <a:fld id="{205A27B6-DEF3-4E83-A6E0-4F77430B51FB}" type="datetimeFigureOut">
              <a:rPr lang="en-US" smtClean="0"/>
              <a:t>12/13/2023</a:t>
            </a:fld>
            <a:endParaRPr lang="en-US"/>
          </a:p>
        </p:txBody>
      </p:sp>
      <p:sp>
        <p:nvSpPr>
          <p:cNvPr id="5" name="Footer Placeholder 4">
            <a:extLst>
              <a:ext uri="{FF2B5EF4-FFF2-40B4-BE49-F238E27FC236}">
                <a16:creationId xmlns:a16="http://schemas.microsoft.com/office/drawing/2014/main" id="{6A11C5BE-129D-20B1-7124-DD25EC937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5105B-C4BF-33DB-A3B2-549AD1C46602}"/>
              </a:ext>
            </a:extLst>
          </p:cNvPr>
          <p:cNvSpPr>
            <a:spLocks noGrp="1"/>
          </p:cNvSpPr>
          <p:nvPr>
            <p:ph type="sldNum" sz="quarter" idx="12"/>
          </p:nvPr>
        </p:nvSpPr>
        <p:spPr/>
        <p:txBody>
          <a:bodyPr/>
          <a:lstStyle/>
          <a:p>
            <a:fld id="{B918EF52-F35E-4888-94C7-0B43B6B629A8}" type="slidenum">
              <a:rPr lang="en-US" smtClean="0"/>
              <a:t>‹#›</a:t>
            </a:fld>
            <a:endParaRPr lang="en-US"/>
          </a:p>
        </p:txBody>
      </p:sp>
    </p:spTree>
    <p:extLst>
      <p:ext uri="{BB962C8B-B14F-4D97-AF65-F5344CB8AC3E}">
        <p14:creationId xmlns:p14="http://schemas.microsoft.com/office/powerpoint/2010/main" val="3286147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E161-5F98-CA85-9A3C-EC08994AA8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44D6C-105D-04A0-0F0D-AF65AFD24F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344667-E0F4-7B15-F8C4-BB34413D6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CE0F45-5DDD-CAB9-3884-B12108C5BE0C}"/>
              </a:ext>
            </a:extLst>
          </p:cNvPr>
          <p:cNvSpPr>
            <a:spLocks noGrp="1"/>
          </p:cNvSpPr>
          <p:nvPr>
            <p:ph type="dt" sz="half" idx="10"/>
          </p:nvPr>
        </p:nvSpPr>
        <p:spPr/>
        <p:txBody>
          <a:bodyPr/>
          <a:lstStyle/>
          <a:p>
            <a:fld id="{205A27B6-DEF3-4E83-A6E0-4F77430B51FB}" type="datetimeFigureOut">
              <a:rPr lang="en-US" smtClean="0"/>
              <a:t>12/13/2023</a:t>
            </a:fld>
            <a:endParaRPr lang="en-US"/>
          </a:p>
        </p:txBody>
      </p:sp>
      <p:sp>
        <p:nvSpPr>
          <p:cNvPr id="6" name="Footer Placeholder 5">
            <a:extLst>
              <a:ext uri="{FF2B5EF4-FFF2-40B4-BE49-F238E27FC236}">
                <a16:creationId xmlns:a16="http://schemas.microsoft.com/office/drawing/2014/main" id="{F784D5FE-2708-4DF6-F496-450EECF4A5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2CE4E-7D1B-9D28-9E4B-FF76D2BEEC5F}"/>
              </a:ext>
            </a:extLst>
          </p:cNvPr>
          <p:cNvSpPr>
            <a:spLocks noGrp="1"/>
          </p:cNvSpPr>
          <p:nvPr>
            <p:ph type="sldNum" sz="quarter" idx="12"/>
          </p:nvPr>
        </p:nvSpPr>
        <p:spPr/>
        <p:txBody>
          <a:bodyPr/>
          <a:lstStyle/>
          <a:p>
            <a:fld id="{B918EF52-F35E-4888-94C7-0B43B6B629A8}" type="slidenum">
              <a:rPr lang="en-US" smtClean="0"/>
              <a:t>‹#›</a:t>
            </a:fld>
            <a:endParaRPr lang="en-US"/>
          </a:p>
        </p:txBody>
      </p:sp>
    </p:spTree>
    <p:extLst>
      <p:ext uri="{BB962C8B-B14F-4D97-AF65-F5344CB8AC3E}">
        <p14:creationId xmlns:p14="http://schemas.microsoft.com/office/powerpoint/2010/main" val="56452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5C68-8A4E-C0F5-863E-C7FECD5B79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F94DEF-45BD-C0F4-0722-19B026329A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C294F-0E10-2CEA-8C2B-3CDCFB1C21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310037-B2F0-331B-5502-50CD55B9B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1426D7-BA98-A4DB-C12A-FB7DD87558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BEA831-AEB0-D173-B92D-08F6177CAEC6}"/>
              </a:ext>
            </a:extLst>
          </p:cNvPr>
          <p:cNvSpPr>
            <a:spLocks noGrp="1"/>
          </p:cNvSpPr>
          <p:nvPr>
            <p:ph type="dt" sz="half" idx="10"/>
          </p:nvPr>
        </p:nvSpPr>
        <p:spPr/>
        <p:txBody>
          <a:bodyPr/>
          <a:lstStyle/>
          <a:p>
            <a:fld id="{205A27B6-DEF3-4E83-A6E0-4F77430B51FB}" type="datetimeFigureOut">
              <a:rPr lang="en-US" smtClean="0"/>
              <a:t>12/13/2023</a:t>
            </a:fld>
            <a:endParaRPr lang="en-US"/>
          </a:p>
        </p:txBody>
      </p:sp>
      <p:sp>
        <p:nvSpPr>
          <p:cNvPr id="8" name="Footer Placeholder 7">
            <a:extLst>
              <a:ext uri="{FF2B5EF4-FFF2-40B4-BE49-F238E27FC236}">
                <a16:creationId xmlns:a16="http://schemas.microsoft.com/office/drawing/2014/main" id="{BF31B0B0-F24A-7792-BA1F-41E7609B6F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1B3B92-6715-1AEA-B7BC-7C368DE97AF7}"/>
              </a:ext>
            </a:extLst>
          </p:cNvPr>
          <p:cNvSpPr>
            <a:spLocks noGrp="1"/>
          </p:cNvSpPr>
          <p:nvPr>
            <p:ph type="sldNum" sz="quarter" idx="12"/>
          </p:nvPr>
        </p:nvSpPr>
        <p:spPr/>
        <p:txBody>
          <a:bodyPr/>
          <a:lstStyle/>
          <a:p>
            <a:fld id="{B918EF52-F35E-4888-94C7-0B43B6B629A8}" type="slidenum">
              <a:rPr lang="en-US" smtClean="0"/>
              <a:t>‹#›</a:t>
            </a:fld>
            <a:endParaRPr lang="en-US"/>
          </a:p>
        </p:txBody>
      </p:sp>
    </p:spTree>
    <p:extLst>
      <p:ext uri="{BB962C8B-B14F-4D97-AF65-F5344CB8AC3E}">
        <p14:creationId xmlns:p14="http://schemas.microsoft.com/office/powerpoint/2010/main" val="956681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298D-B307-DE17-2B90-A93BBB5717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5E5BB4-8DE3-16E0-E4EA-B596E39F3EC2}"/>
              </a:ext>
            </a:extLst>
          </p:cNvPr>
          <p:cNvSpPr>
            <a:spLocks noGrp="1"/>
          </p:cNvSpPr>
          <p:nvPr>
            <p:ph type="dt" sz="half" idx="10"/>
          </p:nvPr>
        </p:nvSpPr>
        <p:spPr/>
        <p:txBody>
          <a:bodyPr/>
          <a:lstStyle/>
          <a:p>
            <a:fld id="{205A27B6-DEF3-4E83-A6E0-4F77430B51FB}" type="datetimeFigureOut">
              <a:rPr lang="en-US" smtClean="0"/>
              <a:t>12/13/2023</a:t>
            </a:fld>
            <a:endParaRPr lang="en-US"/>
          </a:p>
        </p:txBody>
      </p:sp>
      <p:sp>
        <p:nvSpPr>
          <p:cNvPr id="4" name="Footer Placeholder 3">
            <a:extLst>
              <a:ext uri="{FF2B5EF4-FFF2-40B4-BE49-F238E27FC236}">
                <a16:creationId xmlns:a16="http://schemas.microsoft.com/office/drawing/2014/main" id="{7E4911FA-0128-109E-6F17-943413C735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D78219-EDBD-2400-055A-88742AA5109A}"/>
              </a:ext>
            </a:extLst>
          </p:cNvPr>
          <p:cNvSpPr>
            <a:spLocks noGrp="1"/>
          </p:cNvSpPr>
          <p:nvPr>
            <p:ph type="sldNum" sz="quarter" idx="12"/>
          </p:nvPr>
        </p:nvSpPr>
        <p:spPr/>
        <p:txBody>
          <a:bodyPr/>
          <a:lstStyle/>
          <a:p>
            <a:fld id="{B918EF52-F35E-4888-94C7-0B43B6B629A8}" type="slidenum">
              <a:rPr lang="en-US" smtClean="0"/>
              <a:t>‹#›</a:t>
            </a:fld>
            <a:endParaRPr lang="en-US"/>
          </a:p>
        </p:txBody>
      </p:sp>
      <p:pic>
        <p:nvPicPr>
          <p:cNvPr id="6" name="Picture 5">
            <a:extLst>
              <a:ext uri="{FF2B5EF4-FFF2-40B4-BE49-F238E27FC236}">
                <a16:creationId xmlns:a16="http://schemas.microsoft.com/office/drawing/2014/main" id="{5EAFD422-287C-8878-9ADD-268ECD9A4A6B}"/>
              </a:ext>
            </a:extLst>
          </p:cNvPr>
          <p:cNvPicPr>
            <a:picLocks noChangeAspect="1"/>
          </p:cNvPicPr>
          <p:nvPr userDrawn="1"/>
        </p:nvPicPr>
        <p:blipFill>
          <a:blip r:embed="rId2"/>
          <a:stretch>
            <a:fillRect/>
          </a:stretch>
        </p:blipFill>
        <p:spPr>
          <a:xfrm>
            <a:off x="4495800" y="228604"/>
            <a:ext cx="3200400" cy="324258"/>
          </a:xfrm>
          <a:prstGeom prst="rect">
            <a:avLst/>
          </a:prstGeom>
        </p:spPr>
      </p:pic>
    </p:spTree>
    <p:extLst>
      <p:ext uri="{BB962C8B-B14F-4D97-AF65-F5344CB8AC3E}">
        <p14:creationId xmlns:p14="http://schemas.microsoft.com/office/powerpoint/2010/main" val="4276000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33D3A-4AC9-334A-28A4-7FF32A18EA04}"/>
              </a:ext>
            </a:extLst>
          </p:cNvPr>
          <p:cNvSpPr>
            <a:spLocks noGrp="1"/>
          </p:cNvSpPr>
          <p:nvPr>
            <p:ph type="dt" sz="half" idx="10"/>
          </p:nvPr>
        </p:nvSpPr>
        <p:spPr/>
        <p:txBody>
          <a:bodyPr/>
          <a:lstStyle/>
          <a:p>
            <a:fld id="{205A27B6-DEF3-4E83-A6E0-4F77430B51FB}" type="datetimeFigureOut">
              <a:rPr lang="en-US" smtClean="0"/>
              <a:t>12/13/2023</a:t>
            </a:fld>
            <a:endParaRPr lang="en-US"/>
          </a:p>
        </p:txBody>
      </p:sp>
      <p:sp>
        <p:nvSpPr>
          <p:cNvPr id="3" name="Footer Placeholder 2">
            <a:extLst>
              <a:ext uri="{FF2B5EF4-FFF2-40B4-BE49-F238E27FC236}">
                <a16:creationId xmlns:a16="http://schemas.microsoft.com/office/drawing/2014/main" id="{8E5B101F-D5EF-FD08-C7DA-986EA49DC4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B2B5B3-30DE-2B0A-4E03-5CDD7E3AA42A}"/>
              </a:ext>
            </a:extLst>
          </p:cNvPr>
          <p:cNvSpPr>
            <a:spLocks noGrp="1"/>
          </p:cNvSpPr>
          <p:nvPr>
            <p:ph type="sldNum" sz="quarter" idx="12"/>
          </p:nvPr>
        </p:nvSpPr>
        <p:spPr/>
        <p:txBody>
          <a:bodyPr/>
          <a:lstStyle/>
          <a:p>
            <a:fld id="{B918EF52-F35E-4888-94C7-0B43B6B629A8}" type="slidenum">
              <a:rPr lang="en-US" smtClean="0"/>
              <a:t>‹#›</a:t>
            </a:fld>
            <a:endParaRPr lang="en-US"/>
          </a:p>
        </p:txBody>
      </p:sp>
    </p:spTree>
    <p:extLst>
      <p:ext uri="{BB962C8B-B14F-4D97-AF65-F5344CB8AC3E}">
        <p14:creationId xmlns:p14="http://schemas.microsoft.com/office/powerpoint/2010/main" val="146257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Photo with Footer (Ligh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333C434-1D23-9EC3-9FD3-CA184B0AB4CD}"/>
              </a:ext>
            </a:extLst>
          </p:cNvPr>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3591000153"/>
      </p:ext>
    </p:extLst>
  </p:cSld>
  <p:clrMapOvr>
    <a:masterClrMapping/>
  </p:clrMapOvr>
  <p:extLst>
    <p:ext uri="{DCECCB84-F9BA-43D5-87BE-67443E8EF086}">
      <p15:sldGuideLst xmlns:p15="http://schemas.microsoft.com/office/powerpoint/2012/main">
        <p15:guide id="1" orient="horz" pos="2160" userDrawn="1">
          <p15:clr>
            <a:srgbClr val="FBAE40"/>
          </p15:clr>
        </p15:guide>
        <p15:guide id="3" orient="horz" pos="144"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12" pos="3840" userDrawn="1">
          <p15:clr>
            <a:srgbClr val="FBAE40"/>
          </p15:clr>
        </p15:guide>
        <p15:guide id="20" pos="3912" userDrawn="1">
          <p15:clr>
            <a:srgbClr val="FBAE40"/>
          </p15:clr>
        </p15:guide>
        <p15:guide id="21" pos="376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F766B-B998-D884-1F7A-7BF63F31C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DD85B3-F94B-2E6D-D1BE-8FEC46FCD1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44D51-E00F-61FE-DE33-6E7A81BB7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88875-CAFC-681D-94A4-E821E756B299}"/>
              </a:ext>
            </a:extLst>
          </p:cNvPr>
          <p:cNvSpPr>
            <a:spLocks noGrp="1"/>
          </p:cNvSpPr>
          <p:nvPr>
            <p:ph type="dt" sz="half" idx="10"/>
          </p:nvPr>
        </p:nvSpPr>
        <p:spPr/>
        <p:txBody>
          <a:bodyPr/>
          <a:lstStyle/>
          <a:p>
            <a:fld id="{205A27B6-DEF3-4E83-A6E0-4F77430B51FB}" type="datetimeFigureOut">
              <a:rPr lang="en-US" smtClean="0"/>
              <a:t>12/13/2023</a:t>
            </a:fld>
            <a:endParaRPr lang="en-US"/>
          </a:p>
        </p:txBody>
      </p:sp>
      <p:sp>
        <p:nvSpPr>
          <p:cNvPr id="6" name="Footer Placeholder 5">
            <a:extLst>
              <a:ext uri="{FF2B5EF4-FFF2-40B4-BE49-F238E27FC236}">
                <a16:creationId xmlns:a16="http://schemas.microsoft.com/office/drawing/2014/main" id="{93AADF53-5599-EBFC-8108-FE086CD46C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63B2A-99E3-3C8A-4399-0862A480D90B}"/>
              </a:ext>
            </a:extLst>
          </p:cNvPr>
          <p:cNvSpPr>
            <a:spLocks noGrp="1"/>
          </p:cNvSpPr>
          <p:nvPr>
            <p:ph type="sldNum" sz="quarter" idx="12"/>
          </p:nvPr>
        </p:nvSpPr>
        <p:spPr/>
        <p:txBody>
          <a:bodyPr/>
          <a:lstStyle/>
          <a:p>
            <a:fld id="{B918EF52-F35E-4888-94C7-0B43B6B629A8}" type="slidenum">
              <a:rPr lang="en-US" smtClean="0"/>
              <a:t>‹#›</a:t>
            </a:fld>
            <a:endParaRPr lang="en-US"/>
          </a:p>
        </p:txBody>
      </p:sp>
    </p:spTree>
    <p:extLst>
      <p:ext uri="{BB962C8B-B14F-4D97-AF65-F5344CB8AC3E}">
        <p14:creationId xmlns:p14="http://schemas.microsoft.com/office/powerpoint/2010/main" val="37963637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DEF26-51B3-69E6-FE92-A42509151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90F16E-A538-56F3-B878-2A77D603F1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B26C2E-6CC4-CF24-E6DD-1740A8E18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C808B-BCF1-43CE-55F6-342736AC5B1B}"/>
              </a:ext>
            </a:extLst>
          </p:cNvPr>
          <p:cNvSpPr>
            <a:spLocks noGrp="1"/>
          </p:cNvSpPr>
          <p:nvPr>
            <p:ph type="dt" sz="half" idx="10"/>
          </p:nvPr>
        </p:nvSpPr>
        <p:spPr/>
        <p:txBody>
          <a:bodyPr/>
          <a:lstStyle/>
          <a:p>
            <a:fld id="{205A27B6-DEF3-4E83-A6E0-4F77430B51FB}" type="datetimeFigureOut">
              <a:rPr lang="en-US" smtClean="0"/>
              <a:t>12/13/2023</a:t>
            </a:fld>
            <a:endParaRPr lang="en-US"/>
          </a:p>
        </p:txBody>
      </p:sp>
      <p:sp>
        <p:nvSpPr>
          <p:cNvPr id="6" name="Footer Placeholder 5">
            <a:extLst>
              <a:ext uri="{FF2B5EF4-FFF2-40B4-BE49-F238E27FC236}">
                <a16:creationId xmlns:a16="http://schemas.microsoft.com/office/drawing/2014/main" id="{3B1820B9-667F-42FE-42BC-2F8C11439B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D57A5B-D39C-3161-B234-E23AAB4EF816}"/>
              </a:ext>
            </a:extLst>
          </p:cNvPr>
          <p:cNvSpPr>
            <a:spLocks noGrp="1"/>
          </p:cNvSpPr>
          <p:nvPr>
            <p:ph type="sldNum" sz="quarter" idx="12"/>
          </p:nvPr>
        </p:nvSpPr>
        <p:spPr/>
        <p:txBody>
          <a:bodyPr/>
          <a:lstStyle/>
          <a:p>
            <a:fld id="{B918EF52-F35E-4888-94C7-0B43B6B629A8}" type="slidenum">
              <a:rPr lang="en-US" smtClean="0"/>
              <a:t>‹#›</a:t>
            </a:fld>
            <a:endParaRPr lang="en-US"/>
          </a:p>
        </p:txBody>
      </p:sp>
    </p:spTree>
    <p:extLst>
      <p:ext uri="{BB962C8B-B14F-4D97-AF65-F5344CB8AC3E}">
        <p14:creationId xmlns:p14="http://schemas.microsoft.com/office/powerpoint/2010/main" val="2798345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482B-02F3-EDA9-8AE8-E6BA058E4D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028C65-0AB4-28FC-4E9C-FBC1D8E706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E7EBF-0A4D-FC81-2E44-A0B67DACF2F0}"/>
              </a:ext>
            </a:extLst>
          </p:cNvPr>
          <p:cNvSpPr>
            <a:spLocks noGrp="1"/>
          </p:cNvSpPr>
          <p:nvPr>
            <p:ph type="dt" sz="half" idx="10"/>
          </p:nvPr>
        </p:nvSpPr>
        <p:spPr/>
        <p:txBody>
          <a:bodyPr/>
          <a:lstStyle/>
          <a:p>
            <a:fld id="{205A27B6-DEF3-4E83-A6E0-4F77430B51FB}" type="datetimeFigureOut">
              <a:rPr lang="en-US" smtClean="0"/>
              <a:t>12/13/2023</a:t>
            </a:fld>
            <a:endParaRPr lang="en-US"/>
          </a:p>
        </p:txBody>
      </p:sp>
      <p:sp>
        <p:nvSpPr>
          <p:cNvPr id="5" name="Footer Placeholder 4">
            <a:extLst>
              <a:ext uri="{FF2B5EF4-FFF2-40B4-BE49-F238E27FC236}">
                <a16:creationId xmlns:a16="http://schemas.microsoft.com/office/drawing/2014/main" id="{E7707A92-EDFA-7011-DDFA-3905C2E2C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CC230-A986-CDC3-AE6D-87125B09F904}"/>
              </a:ext>
            </a:extLst>
          </p:cNvPr>
          <p:cNvSpPr>
            <a:spLocks noGrp="1"/>
          </p:cNvSpPr>
          <p:nvPr>
            <p:ph type="sldNum" sz="quarter" idx="12"/>
          </p:nvPr>
        </p:nvSpPr>
        <p:spPr/>
        <p:txBody>
          <a:bodyPr/>
          <a:lstStyle/>
          <a:p>
            <a:fld id="{B918EF52-F35E-4888-94C7-0B43B6B629A8}" type="slidenum">
              <a:rPr lang="en-US" smtClean="0"/>
              <a:t>‹#›</a:t>
            </a:fld>
            <a:endParaRPr lang="en-US"/>
          </a:p>
        </p:txBody>
      </p:sp>
    </p:spTree>
    <p:extLst>
      <p:ext uri="{BB962C8B-B14F-4D97-AF65-F5344CB8AC3E}">
        <p14:creationId xmlns:p14="http://schemas.microsoft.com/office/powerpoint/2010/main" val="1444793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A9D670-99BE-2E2B-B6DA-94604CBBAD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EEFA1A-6D65-D67A-AD5E-A70BEF0B7C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83616-ECB0-491D-5B26-84D95BD2D332}"/>
              </a:ext>
            </a:extLst>
          </p:cNvPr>
          <p:cNvSpPr>
            <a:spLocks noGrp="1"/>
          </p:cNvSpPr>
          <p:nvPr>
            <p:ph type="dt" sz="half" idx="10"/>
          </p:nvPr>
        </p:nvSpPr>
        <p:spPr/>
        <p:txBody>
          <a:bodyPr/>
          <a:lstStyle/>
          <a:p>
            <a:fld id="{205A27B6-DEF3-4E83-A6E0-4F77430B51FB}" type="datetimeFigureOut">
              <a:rPr lang="en-US" smtClean="0"/>
              <a:t>12/13/2023</a:t>
            </a:fld>
            <a:endParaRPr lang="en-US"/>
          </a:p>
        </p:txBody>
      </p:sp>
      <p:sp>
        <p:nvSpPr>
          <p:cNvPr id="5" name="Footer Placeholder 4">
            <a:extLst>
              <a:ext uri="{FF2B5EF4-FFF2-40B4-BE49-F238E27FC236}">
                <a16:creationId xmlns:a16="http://schemas.microsoft.com/office/drawing/2014/main" id="{06E45BB6-F90E-AA23-D84C-B84C50710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DD71C-B4AF-9A20-9130-85023FFEF116}"/>
              </a:ext>
            </a:extLst>
          </p:cNvPr>
          <p:cNvSpPr>
            <a:spLocks noGrp="1"/>
          </p:cNvSpPr>
          <p:nvPr>
            <p:ph type="sldNum" sz="quarter" idx="12"/>
          </p:nvPr>
        </p:nvSpPr>
        <p:spPr/>
        <p:txBody>
          <a:bodyPr/>
          <a:lstStyle/>
          <a:p>
            <a:fld id="{B918EF52-F35E-4888-94C7-0B43B6B629A8}" type="slidenum">
              <a:rPr lang="en-US" smtClean="0"/>
              <a:t>‹#›</a:t>
            </a:fld>
            <a:endParaRPr lang="en-US"/>
          </a:p>
        </p:txBody>
      </p:sp>
    </p:spTree>
    <p:extLst>
      <p:ext uri="{BB962C8B-B14F-4D97-AF65-F5344CB8AC3E}">
        <p14:creationId xmlns:p14="http://schemas.microsoft.com/office/powerpoint/2010/main" val="2449658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834977"/>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a:prstGeom prst="rect">
            <a:avLst/>
          </a:prstGeom>
        </p:spPr>
        <p:txBody>
          <a:bodyPr anchor="b"/>
          <a:lstStyle>
            <a:lvl1pPr algn="ctr">
              <a:defRPr sz="3000"/>
            </a:lvl1pPr>
          </a:lstStyle>
          <a:p>
            <a:r>
              <a:rPr lang="en-US"/>
              <a:t>Click to edit Master title style</a:t>
            </a:r>
            <a:endParaRPr lang="pl-PL"/>
          </a:p>
        </p:txBody>
      </p:sp>
      <p:sp>
        <p:nvSpPr>
          <p:cNvPr id="3" name="Subtitle 2"/>
          <p:cNvSpPr>
            <a:spLocks noGrp="1"/>
          </p:cNvSpPr>
          <p:nvPr>
            <p:ph type="subTitle" idx="1"/>
          </p:nvPr>
        </p:nvSpPr>
        <p:spPr>
          <a:xfrm>
            <a:off x="1524000" y="3602038"/>
            <a:ext cx="9144000" cy="1655763"/>
          </a:xfrm>
          <a:prstGeom prst="rect">
            <a:avLst/>
          </a:prstGeo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pl-PL"/>
          </a:p>
        </p:txBody>
      </p:sp>
    </p:spTree>
    <p:extLst>
      <p:ext uri="{BB962C8B-B14F-4D97-AF65-F5344CB8AC3E}">
        <p14:creationId xmlns:p14="http://schemas.microsoft.com/office/powerpoint/2010/main" val="399844340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pl-PL"/>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224490647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62263"/>
          </a:xfrm>
          <a:prstGeom prst="rect">
            <a:avLst/>
          </a:prstGeom>
        </p:spPr>
        <p:txBody>
          <a:bodyPr anchor="b"/>
          <a:lstStyle>
            <a:lvl1pPr>
              <a:defRPr sz="3000"/>
            </a:lvl1pPr>
          </a:lstStyle>
          <a:p>
            <a:r>
              <a:rPr lang="en-US"/>
              <a:t>Click to edit Master title style</a:t>
            </a:r>
            <a:endParaRPr lang="pl-PL"/>
          </a:p>
        </p:txBody>
      </p:sp>
      <p:sp>
        <p:nvSpPr>
          <p:cNvPr id="3" name="Text Placeholder 2"/>
          <p:cNvSpPr>
            <a:spLocks noGrp="1"/>
          </p:cNvSpPr>
          <p:nvPr>
            <p:ph type="body" idx="1"/>
          </p:nvPr>
        </p:nvSpPr>
        <p:spPr>
          <a:xfrm>
            <a:off x="831850" y="4589463"/>
            <a:ext cx="10515600" cy="1500188"/>
          </a:xfrm>
          <a:prstGeom prst="rect">
            <a:avLst/>
          </a:prstGeom>
        </p:spPr>
        <p:txBody>
          <a:bodyPr/>
          <a:lstStyle>
            <a:lvl1pPr marL="0" indent="0">
              <a:buNone/>
              <a:defRPr sz="1200"/>
            </a:lvl1pPr>
            <a:lvl2pPr marL="228600" indent="0">
              <a:buNone/>
              <a:defRPr sz="1000"/>
            </a:lvl2pPr>
            <a:lvl3pPr marL="457200" indent="0">
              <a:buNone/>
              <a:defRPr sz="900"/>
            </a:lvl3pPr>
            <a:lvl4pPr marL="685800" indent="0">
              <a:buNone/>
              <a:defRPr sz="800"/>
            </a:lvl4pPr>
            <a:lvl5pPr marL="914400" indent="0">
              <a:buNone/>
              <a:defRPr sz="800"/>
            </a:lvl5pPr>
            <a:lvl6pPr marL="1143000" indent="0">
              <a:buNone/>
              <a:defRPr sz="800"/>
            </a:lvl6pPr>
            <a:lvl7pPr marL="1371600" indent="0">
              <a:buNone/>
              <a:defRPr sz="800"/>
            </a:lvl7pPr>
            <a:lvl8pPr marL="1600200" indent="0">
              <a:buNone/>
              <a:defRPr sz="800"/>
            </a:lvl8pPr>
            <a:lvl9pPr marL="1828800" indent="0">
              <a:buNone/>
              <a:defRPr sz="800"/>
            </a:lvl9pPr>
          </a:lstStyle>
          <a:p>
            <a:pPr lvl="0"/>
            <a:r>
              <a:rPr lang="en-US"/>
              <a:t>Click to edit Master text styles</a:t>
            </a:r>
          </a:p>
        </p:txBody>
      </p:sp>
    </p:spTree>
    <p:extLst>
      <p:ext uri="{BB962C8B-B14F-4D97-AF65-F5344CB8AC3E}">
        <p14:creationId xmlns:p14="http://schemas.microsoft.com/office/powerpoint/2010/main" val="43185028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pl-PL"/>
          </a:p>
        </p:txBody>
      </p:sp>
      <p:sp>
        <p:nvSpPr>
          <p:cNvPr id="3" name="Content Placeholder 2"/>
          <p:cNvSpPr>
            <a:spLocks noGrp="1"/>
          </p:cNvSpPr>
          <p:nvPr>
            <p:ph sz="half" idx="1"/>
          </p:nvPr>
        </p:nvSpPr>
        <p:spPr>
          <a:xfrm>
            <a:off x="838200" y="1825625"/>
            <a:ext cx="5219700" cy="4351338"/>
          </a:xfrm>
          <a:prstGeom prst="rect">
            <a:avLst/>
          </a:prstGeo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34100" y="1825625"/>
            <a:ext cx="5219700" cy="4351338"/>
          </a:xfrm>
          <a:prstGeom prst="rect">
            <a:avLst/>
          </a:prstGeo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211427705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a:prstGeom prst="rect">
            <a:avLst/>
          </a:prstGeom>
        </p:spPr>
        <p:txBody>
          <a:bodyPr/>
          <a:lstStyle/>
          <a:p>
            <a:r>
              <a:rPr lang="en-US"/>
              <a:t>Click to edit Master title style</a:t>
            </a:r>
            <a:endParaRPr lang="pl-PL"/>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89663" y="1489075"/>
            <a:ext cx="5157788" cy="641350"/>
          </a:xfrm>
          <a:prstGeom prst="rect">
            <a:avLst/>
          </a:prstGeo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89663" y="2193925"/>
            <a:ext cx="5157788" cy="3978275"/>
          </a:xfrm>
          <a:prstGeom prst="rect">
            <a:avLst/>
          </a:prstGeo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32925941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with Footer (Dar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87EA6FE-B9E9-B2D3-A102-C6B26EEC98B9}"/>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14370819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3" orient="horz" pos="144"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12" pos="3840" userDrawn="1">
          <p15:clr>
            <a:srgbClr val="FBAE40"/>
          </p15:clr>
        </p15:guide>
        <p15:guide id="20" pos="3912" userDrawn="1">
          <p15:clr>
            <a:srgbClr val="FBAE40"/>
          </p15:clr>
        </p15:guide>
        <p15:guide id="21" pos="376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pl-PL"/>
          </a:p>
        </p:txBody>
      </p:sp>
    </p:spTree>
    <p:extLst>
      <p:ext uri="{BB962C8B-B14F-4D97-AF65-F5344CB8AC3E}">
        <p14:creationId xmlns:p14="http://schemas.microsoft.com/office/powerpoint/2010/main" val="285933036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63093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graphicFrame>
        <p:nvGraphicFramePr>
          <p:cNvPr id="2" name="Content Placeholder 15">
            <a:extLst>
              <a:ext uri="{FF2B5EF4-FFF2-40B4-BE49-F238E27FC236}">
                <a16:creationId xmlns:a16="http://schemas.microsoft.com/office/drawing/2014/main" id="{CC94F7DB-7772-4135-8199-BB77C4EF6D44}"/>
              </a:ext>
            </a:extLst>
          </p:cNvPr>
          <p:cNvGraphicFramePr>
            <a:graphicFrameLocks/>
          </p:cNvGraphicFramePr>
          <p:nvPr userDrawn="1"/>
        </p:nvGraphicFramePr>
        <p:xfrm>
          <a:off x="119336" y="2888940"/>
          <a:ext cx="5213751" cy="3168351"/>
        </p:xfrm>
        <a:graphic>
          <a:graphicData uri="http://schemas.openxmlformats.org/drawingml/2006/table">
            <a:tbl>
              <a:tblPr firstRow="1" firstCol="1" lastRow="1" bandRow="1">
                <a:tableStyleId>{7DF18680-E054-41AD-8BC1-D1AEF772440D}</a:tableStyleId>
              </a:tblPr>
              <a:tblGrid>
                <a:gridCol w="2032205">
                  <a:extLst>
                    <a:ext uri="{9D8B030D-6E8A-4147-A177-3AD203B41FA5}">
                      <a16:colId xmlns:a16="http://schemas.microsoft.com/office/drawing/2014/main" val="4255484330"/>
                    </a:ext>
                  </a:extLst>
                </a:gridCol>
                <a:gridCol w="795387">
                  <a:extLst>
                    <a:ext uri="{9D8B030D-6E8A-4147-A177-3AD203B41FA5}">
                      <a16:colId xmlns:a16="http://schemas.microsoft.com/office/drawing/2014/main" val="154232634"/>
                    </a:ext>
                  </a:extLst>
                </a:gridCol>
                <a:gridCol w="795387">
                  <a:extLst>
                    <a:ext uri="{9D8B030D-6E8A-4147-A177-3AD203B41FA5}">
                      <a16:colId xmlns:a16="http://schemas.microsoft.com/office/drawing/2014/main" val="4149837131"/>
                    </a:ext>
                  </a:extLst>
                </a:gridCol>
                <a:gridCol w="747856">
                  <a:extLst>
                    <a:ext uri="{9D8B030D-6E8A-4147-A177-3AD203B41FA5}">
                      <a16:colId xmlns:a16="http://schemas.microsoft.com/office/drawing/2014/main" val="1799387006"/>
                    </a:ext>
                  </a:extLst>
                </a:gridCol>
                <a:gridCol w="842917">
                  <a:extLst>
                    <a:ext uri="{9D8B030D-6E8A-4147-A177-3AD203B41FA5}">
                      <a16:colId xmlns:a16="http://schemas.microsoft.com/office/drawing/2014/main" val="2916979151"/>
                    </a:ext>
                  </a:extLst>
                </a:gridCol>
              </a:tblGrid>
              <a:tr h="440487">
                <a:tc>
                  <a:txBody>
                    <a:bodyPr/>
                    <a:lstStyle/>
                    <a:p>
                      <a:endParaRPr lang="en-US" sz="500"/>
                    </a:p>
                  </a:txBody>
                  <a:tcPr marL="45720" marR="45720" marT="22860" marB="22860">
                    <a:noFill/>
                  </a:tcPr>
                </a:tc>
                <a:tc>
                  <a:txBody>
                    <a:bodyPr/>
                    <a:lstStyle/>
                    <a:p>
                      <a:pPr algn="ctr"/>
                      <a:r>
                        <a:rPr lang="en-US" sz="1200"/>
                        <a:t>Hotel</a:t>
                      </a:r>
                    </a:p>
                  </a:txBody>
                  <a:tcPr marL="45720" marR="45720" marT="22860" marB="22860" anchor="ctr">
                    <a:solidFill>
                      <a:srgbClr val="558ED5"/>
                    </a:solidFill>
                  </a:tcPr>
                </a:tc>
                <a:tc>
                  <a:txBody>
                    <a:bodyPr/>
                    <a:lstStyle/>
                    <a:p>
                      <a:pPr algn="ctr"/>
                      <a:r>
                        <a:rPr lang="en-US" sz="1200"/>
                        <a:t>Home Share</a:t>
                      </a:r>
                    </a:p>
                  </a:txBody>
                  <a:tcPr marL="45720" marR="45720" marT="22860" marB="22860" anchor="ctr">
                    <a:solidFill>
                      <a:srgbClr val="558ED5"/>
                    </a:solidFill>
                  </a:tcPr>
                </a:tc>
                <a:tc>
                  <a:txBody>
                    <a:bodyPr/>
                    <a:lstStyle/>
                    <a:p>
                      <a:pPr algn="ctr"/>
                      <a:r>
                        <a:rPr lang="en-US" sz="1200"/>
                        <a:t>VFR</a:t>
                      </a:r>
                    </a:p>
                  </a:txBody>
                  <a:tcPr marL="45720" marR="45720" marT="22860" marB="22860" anchor="ctr">
                    <a:solidFill>
                      <a:srgbClr val="558ED5"/>
                    </a:solidFill>
                  </a:tcPr>
                </a:tc>
                <a:tc>
                  <a:txBody>
                    <a:bodyPr/>
                    <a:lstStyle/>
                    <a:p>
                      <a:pPr algn="ctr"/>
                      <a:r>
                        <a:rPr lang="en-US" sz="1200"/>
                        <a:t>Day Trip</a:t>
                      </a:r>
                    </a:p>
                  </a:txBody>
                  <a:tcPr marL="45720" marR="45720" marT="22860" marB="22860" anchor="ctr">
                    <a:solidFill>
                      <a:srgbClr val="558ED5"/>
                    </a:solidFill>
                  </a:tcPr>
                </a:tc>
                <a:extLst>
                  <a:ext uri="{0D108BD9-81ED-4DB2-BD59-A6C34878D82A}">
                    <a16:rowId xmlns:a16="http://schemas.microsoft.com/office/drawing/2014/main" val="505576410"/>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1799281"/>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084615"/>
                  </a:ext>
                </a:extLst>
              </a:tr>
              <a:tr h="340983">
                <a:tc>
                  <a:txBody>
                    <a:bodyPr/>
                    <a:lstStyle/>
                    <a:p>
                      <a:r>
                        <a:rPr lang="en-US" sz="500"/>
                        <a:t> </a:t>
                      </a:r>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623823"/>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7830653"/>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546069"/>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2340401"/>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2676571"/>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4446967"/>
                  </a:ext>
                </a:extLst>
              </a:tr>
            </a:tbl>
          </a:graphicData>
        </a:graphic>
      </p:graphicFrame>
      <p:sp>
        <p:nvSpPr>
          <p:cNvPr id="3" name="Table Placeholder 3">
            <a:extLst>
              <a:ext uri="{FF2B5EF4-FFF2-40B4-BE49-F238E27FC236}">
                <a16:creationId xmlns:a16="http://schemas.microsoft.com/office/drawing/2014/main" id="{75390E60-4E74-40B1-946C-F8A34C5EABC3}"/>
              </a:ext>
            </a:extLst>
          </p:cNvPr>
          <p:cNvSpPr>
            <a:spLocks noGrp="1"/>
          </p:cNvSpPr>
          <p:nvPr>
            <p:ph type="tbl" sz="quarter" idx="10"/>
          </p:nvPr>
        </p:nvSpPr>
        <p:spPr>
          <a:xfrm>
            <a:off x="7392144" y="1970881"/>
            <a:ext cx="4212432" cy="2916238"/>
          </a:xfrm>
          <a:prstGeom prst="rect">
            <a:avLst/>
          </a:prstGeom>
        </p:spPr>
        <p:txBody>
          <a:bodyPr/>
          <a:lstStyle/>
          <a:p>
            <a:endParaRPr lang="en-US"/>
          </a:p>
        </p:txBody>
      </p:sp>
      <p:sp>
        <p:nvSpPr>
          <p:cNvPr id="4" name="TextBox 3">
            <a:extLst>
              <a:ext uri="{FF2B5EF4-FFF2-40B4-BE49-F238E27FC236}">
                <a16:creationId xmlns:a16="http://schemas.microsoft.com/office/drawing/2014/main" id="{40DFC681-29D3-47A7-BE6C-8264E1931F8D}"/>
              </a:ext>
            </a:extLst>
          </p:cNvPr>
          <p:cNvSpPr txBox="1"/>
          <p:nvPr userDrawn="1"/>
        </p:nvSpPr>
        <p:spPr>
          <a:xfrm>
            <a:off x="11460596" y="6417332"/>
            <a:ext cx="648072" cy="307777"/>
          </a:xfrm>
          <a:prstGeom prst="rect">
            <a:avLst/>
          </a:prstGeom>
          <a:noFill/>
        </p:spPr>
        <p:txBody>
          <a:bodyPr wrap="square" rtlCol="0">
            <a:spAutoFit/>
          </a:bodyPr>
          <a:lstStyle/>
          <a:p>
            <a:pPr algn="ctr"/>
            <a:fld id="{2D3CEE98-F9B7-4894-871A-815D5DF6B0C9}" type="slidenum">
              <a:rPr lang="en-US" sz="1400" b="1" i="0" smtClean="0"/>
              <a:t>‹#›</a:t>
            </a:fld>
            <a:endParaRPr lang="en-US" sz="1400" b="1" i="0"/>
          </a:p>
        </p:txBody>
      </p:sp>
      <p:cxnSp>
        <p:nvCxnSpPr>
          <p:cNvPr id="5" name="Straight Connector 4">
            <a:extLst>
              <a:ext uri="{FF2B5EF4-FFF2-40B4-BE49-F238E27FC236}">
                <a16:creationId xmlns:a16="http://schemas.microsoft.com/office/drawing/2014/main" id="{DE6248C9-D1D6-4F8D-9A5D-D7BA3D5F12F1}"/>
              </a:ext>
            </a:extLst>
          </p:cNvPr>
          <p:cNvCxnSpPr>
            <a:cxnSpLocks/>
          </p:cNvCxnSpPr>
          <p:nvPr userDrawn="1"/>
        </p:nvCxnSpPr>
        <p:spPr bwMode="auto">
          <a:xfrm>
            <a:off x="6096000" y="1256044"/>
            <a:ext cx="0" cy="4679938"/>
          </a:xfrm>
          <a:prstGeom prst="line">
            <a:avLst/>
          </a:prstGeom>
          <a:blipFill dpi="0" rotWithShape="0">
            <a:blip r:embed="rId2" cstate="print"/>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264E89EB-97E8-40F1-B672-DC2929EEBE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1492" y="6273316"/>
            <a:ext cx="1943100" cy="442913"/>
          </a:xfrm>
          <a:prstGeom prst="rect">
            <a:avLst/>
          </a:prstGeom>
        </p:spPr>
      </p:pic>
      <p:sp>
        <p:nvSpPr>
          <p:cNvPr id="8" name="TextBox 7">
            <a:extLst>
              <a:ext uri="{FF2B5EF4-FFF2-40B4-BE49-F238E27FC236}">
                <a16:creationId xmlns:a16="http://schemas.microsoft.com/office/drawing/2014/main" id="{3FE6F716-0818-47DF-AEA1-FD595AF70DC4}"/>
              </a:ext>
            </a:extLst>
          </p:cNvPr>
          <p:cNvSpPr txBox="1"/>
          <p:nvPr userDrawn="1"/>
        </p:nvSpPr>
        <p:spPr>
          <a:xfrm>
            <a:off x="272350" y="6592706"/>
            <a:ext cx="5555940" cy="215444"/>
          </a:xfrm>
          <a:prstGeom prst="rect">
            <a:avLst/>
          </a:prstGeom>
          <a:noFill/>
        </p:spPr>
        <p:txBody>
          <a:bodyPr wrap="square" rtlCol="0">
            <a:spAutoFit/>
          </a:bodyPr>
          <a:lstStyle/>
          <a:p>
            <a:r>
              <a:rPr lang="en-US" sz="800" i="1"/>
              <a:t>Visit Billings – 2017/2018 Billings Traveler Profile – Final Report of Findings </a:t>
            </a:r>
          </a:p>
        </p:txBody>
      </p:sp>
    </p:spTree>
    <p:extLst>
      <p:ext uri="{BB962C8B-B14F-4D97-AF65-F5344CB8AC3E}">
        <p14:creationId xmlns:p14="http://schemas.microsoft.com/office/powerpoint/2010/main" val="139714591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aphicFrame>
        <p:nvGraphicFramePr>
          <p:cNvPr id="2" name="Content Placeholder 15">
            <a:extLst>
              <a:ext uri="{FF2B5EF4-FFF2-40B4-BE49-F238E27FC236}">
                <a16:creationId xmlns:a16="http://schemas.microsoft.com/office/drawing/2014/main" id="{CC94F7DB-7772-4135-8199-BB77C4EF6D44}"/>
              </a:ext>
            </a:extLst>
          </p:cNvPr>
          <p:cNvGraphicFramePr>
            <a:graphicFrameLocks/>
          </p:cNvGraphicFramePr>
          <p:nvPr userDrawn="1">
            <p:extLst>
              <p:ext uri="{D42A27DB-BD31-4B8C-83A1-F6EECF244321}">
                <p14:modId xmlns:p14="http://schemas.microsoft.com/office/powerpoint/2010/main" val="2953143869"/>
              </p:ext>
            </p:extLst>
          </p:nvPr>
        </p:nvGraphicFramePr>
        <p:xfrm>
          <a:off x="119336" y="2888940"/>
          <a:ext cx="5213751" cy="3168351"/>
        </p:xfrm>
        <a:graphic>
          <a:graphicData uri="http://schemas.openxmlformats.org/drawingml/2006/table">
            <a:tbl>
              <a:tblPr firstRow="1" firstCol="1" lastRow="1" bandRow="1">
                <a:tableStyleId>{7DF18680-E054-41AD-8BC1-D1AEF772440D}</a:tableStyleId>
              </a:tblPr>
              <a:tblGrid>
                <a:gridCol w="2032205">
                  <a:extLst>
                    <a:ext uri="{9D8B030D-6E8A-4147-A177-3AD203B41FA5}">
                      <a16:colId xmlns:a16="http://schemas.microsoft.com/office/drawing/2014/main" val="4255484330"/>
                    </a:ext>
                  </a:extLst>
                </a:gridCol>
                <a:gridCol w="795387">
                  <a:extLst>
                    <a:ext uri="{9D8B030D-6E8A-4147-A177-3AD203B41FA5}">
                      <a16:colId xmlns:a16="http://schemas.microsoft.com/office/drawing/2014/main" val="154232634"/>
                    </a:ext>
                  </a:extLst>
                </a:gridCol>
                <a:gridCol w="795387">
                  <a:extLst>
                    <a:ext uri="{9D8B030D-6E8A-4147-A177-3AD203B41FA5}">
                      <a16:colId xmlns:a16="http://schemas.microsoft.com/office/drawing/2014/main" val="4149837131"/>
                    </a:ext>
                  </a:extLst>
                </a:gridCol>
                <a:gridCol w="747856">
                  <a:extLst>
                    <a:ext uri="{9D8B030D-6E8A-4147-A177-3AD203B41FA5}">
                      <a16:colId xmlns:a16="http://schemas.microsoft.com/office/drawing/2014/main" val="1799387006"/>
                    </a:ext>
                  </a:extLst>
                </a:gridCol>
                <a:gridCol w="842917">
                  <a:extLst>
                    <a:ext uri="{9D8B030D-6E8A-4147-A177-3AD203B41FA5}">
                      <a16:colId xmlns:a16="http://schemas.microsoft.com/office/drawing/2014/main" val="2916979151"/>
                    </a:ext>
                  </a:extLst>
                </a:gridCol>
              </a:tblGrid>
              <a:tr h="440487">
                <a:tc>
                  <a:txBody>
                    <a:bodyPr/>
                    <a:lstStyle/>
                    <a:p>
                      <a:endParaRPr lang="en-US" sz="500"/>
                    </a:p>
                  </a:txBody>
                  <a:tcPr marL="45720" marR="45720" marT="22860" marB="22860">
                    <a:noFill/>
                  </a:tcPr>
                </a:tc>
                <a:tc>
                  <a:txBody>
                    <a:bodyPr/>
                    <a:lstStyle/>
                    <a:p>
                      <a:pPr algn="ctr"/>
                      <a:r>
                        <a:rPr lang="en-US" sz="1200"/>
                        <a:t>Hotel</a:t>
                      </a:r>
                    </a:p>
                  </a:txBody>
                  <a:tcPr marL="45720" marR="45720" marT="22860" marB="22860" anchor="ctr">
                    <a:solidFill>
                      <a:srgbClr val="558ED5"/>
                    </a:solidFill>
                  </a:tcPr>
                </a:tc>
                <a:tc>
                  <a:txBody>
                    <a:bodyPr/>
                    <a:lstStyle/>
                    <a:p>
                      <a:pPr algn="ctr"/>
                      <a:r>
                        <a:rPr lang="en-US" sz="1200"/>
                        <a:t>Home Share</a:t>
                      </a:r>
                    </a:p>
                  </a:txBody>
                  <a:tcPr marL="45720" marR="45720" marT="22860" marB="22860" anchor="ctr">
                    <a:solidFill>
                      <a:srgbClr val="558ED5"/>
                    </a:solidFill>
                  </a:tcPr>
                </a:tc>
                <a:tc>
                  <a:txBody>
                    <a:bodyPr/>
                    <a:lstStyle/>
                    <a:p>
                      <a:pPr algn="ctr"/>
                      <a:r>
                        <a:rPr lang="en-US" sz="1200"/>
                        <a:t>VFR</a:t>
                      </a:r>
                    </a:p>
                  </a:txBody>
                  <a:tcPr marL="45720" marR="45720" marT="22860" marB="22860" anchor="ctr">
                    <a:solidFill>
                      <a:srgbClr val="558ED5"/>
                    </a:solidFill>
                  </a:tcPr>
                </a:tc>
                <a:tc>
                  <a:txBody>
                    <a:bodyPr/>
                    <a:lstStyle/>
                    <a:p>
                      <a:pPr algn="ctr"/>
                      <a:r>
                        <a:rPr lang="en-US" sz="1200"/>
                        <a:t>Day Trip</a:t>
                      </a:r>
                    </a:p>
                  </a:txBody>
                  <a:tcPr marL="45720" marR="45720" marT="22860" marB="22860" anchor="ctr">
                    <a:solidFill>
                      <a:srgbClr val="558ED5"/>
                    </a:solidFill>
                  </a:tcPr>
                </a:tc>
                <a:extLst>
                  <a:ext uri="{0D108BD9-81ED-4DB2-BD59-A6C34878D82A}">
                    <a16:rowId xmlns:a16="http://schemas.microsoft.com/office/drawing/2014/main" val="505576410"/>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1799281"/>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1084615"/>
                  </a:ext>
                </a:extLst>
              </a:tr>
              <a:tr h="340983">
                <a:tc>
                  <a:txBody>
                    <a:bodyPr/>
                    <a:lstStyle/>
                    <a:p>
                      <a:r>
                        <a:rPr lang="en-US" sz="500"/>
                        <a:t> </a:t>
                      </a:r>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623823"/>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7830653"/>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546069"/>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2340401"/>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2676571"/>
                  </a:ext>
                </a:extLst>
              </a:tr>
              <a:tr h="340983">
                <a:tc>
                  <a:txBody>
                    <a:bodyPr/>
                    <a:lstStyle/>
                    <a:p>
                      <a:endParaRPr lang="en-US" sz="500"/>
                    </a:p>
                  </a:txBody>
                  <a:tcPr marL="45720" marR="45720" marT="22860" marB="22860">
                    <a:lnR w="3175" cap="flat" cmpd="sng" algn="ctr">
                      <a:solidFill>
                        <a:schemeClr val="tx1"/>
                      </a:solidFill>
                      <a:prstDash val="solid"/>
                      <a:round/>
                      <a:headEnd type="none" w="med" len="med"/>
                      <a:tailEnd type="none" w="med" len="med"/>
                    </a:lnR>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500"/>
                    </a:p>
                  </a:txBody>
                  <a:tcPr marL="45720" marR="45720" marT="22860" marB="2286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4446967"/>
                  </a:ext>
                </a:extLst>
              </a:tr>
            </a:tbl>
          </a:graphicData>
        </a:graphic>
      </p:graphicFrame>
      <p:sp>
        <p:nvSpPr>
          <p:cNvPr id="3" name="Table Placeholder 3">
            <a:extLst>
              <a:ext uri="{FF2B5EF4-FFF2-40B4-BE49-F238E27FC236}">
                <a16:creationId xmlns:a16="http://schemas.microsoft.com/office/drawing/2014/main" id="{75390E60-4E74-40B1-946C-F8A34C5EABC3}"/>
              </a:ext>
            </a:extLst>
          </p:cNvPr>
          <p:cNvSpPr>
            <a:spLocks noGrp="1"/>
          </p:cNvSpPr>
          <p:nvPr>
            <p:ph type="tbl" sz="quarter" idx="10"/>
          </p:nvPr>
        </p:nvSpPr>
        <p:spPr>
          <a:xfrm>
            <a:off x="7392144" y="1970881"/>
            <a:ext cx="4212432" cy="2916238"/>
          </a:xfrm>
          <a:prstGeom prst="rect">
            <a:avLst/>
          </a:prstGeom>
        </p:spPr>
        <p:txBody>
          <a:bodyPr/>
          <a:lstStyle/>
          <a:p>
            <a:endParaRPr lang="en-US"/>
          </a:p>
        </p:txBody>
      </p:sp>
      <p:sp>
        <p:nvSpPr>
          <p:cNvPr id="4" name="TextBox 3">
            <a:extLst>
              <a:ext uri="{FF2B5EF4-FFF2-40B4-BE49-F238E27FC236}">
                <a16:creationId xmlns:a16="http://schemas.microsoft.com/office/drawing/2014/main" id="{40DFC681-29D3-47A7-BE6C-8264E1931F8D}"/>
              </a:ext>
            </a:extLst>
          </p:cNvPr>
          <p:cNvSpPr txBox="1"/>
          <p:nvPr userDrawn="1"/>
        </p:nvSpPr>
        <p:spPr>
          <a:xfrm>
            <a:off x="11460596" y="6417332"/>
            <a:ext cx="648072" cy="307777"/>
          </a:xfrm>
          <a:prstGeom prst="rect">
            <a:avLst/>
          </a:prstGeom>
          <a:noFill/>
        </p:spPr>
        <p:txBody>
          <a:bodyPr wrap="square" rtlCol="0">
            <a:spAutoFit/>
          </a:bodyPr>
          <a:lstStyle/>
          <a:p>
            <a:pPr algn="ctr"/>
            <a:fld id="{2D3CEE98-F9B7-4894-871A-815D5DF6B0C9}" type="slidenum">
              <a:rPr lang="en-US" sz="1400" b="1" i="0" smtClean="0"/>
              <a:t>‹#›</a:t>
            </a:fld>
            <a:endParaRPr lang="en-US" sz="1400" b="1" i="0"/>
          </a:p>
        </p:txBody>
      </p:sp>
      <p:cxnSp>
        <p:nvCxnSpPr>
          <p:cNvPr id="5" name="Straight Connector 4">
            <a:extLst>
              <a:ext uri="{FF2B5EF4-FFF2-40B4-BE49-F238E27FC236}">
                <a16:creationId xmlns:a16="http://schemas.microsoft.com/office/drawing/2014/main" id="{DE6248C9-D1D6-4F8D-9A5D-D7BA3D5F12F1}"/>
              </a:ext>
            </a:extLst>
          </p:cNvPr>
          <p:cNvCxnSpPr>
            <a:cxnSpLocks/>
          </p:cNvCxnSpPr>
          <p:nvPr userDrawn="1"/>
        </p:nvCxnSpPr>
        <p:spPr bwMode="auto">
          <a:xfrm>
            <a:off x="6096000" y="1256044"/>
            <a:ext cx="0" cy="4679938"/>
          </a:xfrm>
          <a:prstGeom prst="line">
            <a:avLst/>
          </a:prstGeom>
          <a:blipFill dpi="0" rotWithShape="0">
            <a:blip r:embed="rId2" cstate="print"/>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264E89EB-97E8-40F1-B672-DC2929EEBE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1492" y="6273316"/>
            <a:ext cx="1943100" cy="442913"/>
          </a:xfrm>
          <a:prstGeom prst="rect">
            <a:avLst/>
          </a:prstGeom>
        </p:spPr>
      </p:pic>
      <p:sp>
        <p:nvSpPr>
          <p:cNvPr id="8" name="TextBox 7">
            <a:extLst>
              <a:ext uri="{FF2B5EF4-FFF2-40B4-BE49-F238E27FC236}">
                <a16:creationId xmlns:a16="http://schemas.microsoft.com/office/drawing/2014/main" id="{3FE6F716-0818-47DF-AEA1-FD595AF70DC4}"/>
              </a:ext>
            </a:extLst>
          </p:cNvPr>
          <p:cNvSpPr txBox="1"/>
          <p:nvPr userDrawn="1"/>
        </p:nvSpPr>
        <p:spPr>
          <a:xfrm>
            <a:off x="272350" y="6592706"/>
            <a:ext cx="5555940" cy="215444"/>
          </a:xfrm>
          <a:prstGeom prst="rect">
            <a:avLst/>
          </a:prstGeom>
          <a:noFill/>
        </p:spPr>
        <p:txBody>
          <a:bodyPr wrap="square" rtlCol="0">
            <a:spAutoFit/>
          </a:bodyPr>
          <a:lstStyle/>
          <a:p>
            <a:r>
              <a:rPr lang="en-US" sz="800" i="1"/>
              <a:t>Visit Billings – 2017/2018 Billings Traveler Profile – Final Report of Findings </a:t>
            </a:r>
          </a:p>
        </p:txBody>
      </p:sp>
    </p:spTree>
    <p:extLst>
      <p:ext uri="{BB962C8B-B14F-4D97-AF65-F5344CB8AC3E}">
        <p14:creationId xmlns:p14="http://schemas.microsoft.com/office/powerpoint/2010/main" val="246927971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Table Placeholder 3">
            <a:extLst>
              <a:ext uri="{FF2B5EF4-FFF2-40B4-BE49-F238E27FC236}">
                <a16:creationId xmlns:a16="http://schemas.microsoft.com/office/drawing/2014/main" id="{75390E60-4E74-40B1-946C-F8A34C5EABC3}"/>
              </a:ext>
            </a:extLst>
          </p:cNvPr>
          <p:cNvSpPr>
            <a:spLocks noGrp="1"/>
          </p:cNvSpPr>
          <p:nvPr>
            <p:ph type="tbl" sz="quarter" idx="10"/>
          </p:nvPr>
        </p:nvSpPr>
        <p:spPr>
          <a:xfrm>
            <a:off x="6360543" y="1527969"/>
            <a:ext cx="5112502" cy="3726371"/>
          </a:xfrm>
          <a:prstGeom prst="rect">
            <a:avLst/>
          </a:prstGeom>
        </p:spPr>
        <p:txBody>
          <a:bodyPr/>
          <a:lstStyle/>
          <a:p>
            <a:endParaRPr lang="en-US"/>
          </a:p>
        </p:txBody>
      </p:sp>
      <p:sp>
        <p:nvSpPr>
          <p:cNvPr id="4" name="TextBox 3">
            <a:extLst>
              <a:ext uri="{FF2B5EF4-FFF2-40B4-BE49-F238E27FC236}">
                <a16:creationId xmlns:a16="http://schemas.microsoft.com/office/drawing/2014/main" id="{40DFC681-29D3-47A7-BE6C-8264E1931F8D}"/>
              </a:ext>
            </a:extLst>
          </p:cNvPr>
          <p:cNvSpPr txBox="1"/>
          <p:nvPr userDrawn="1"/>
        </p:nvSpPr>
        <p:spPr>
          <a:xfrm>
            <a:off x="11460596" y="6417332"/>
            <a:ext cx="648072" cy="307777"/>
          </a:xfrm>
          <a:prstGeom prst="rect">
            <a:avLst/>
          </a:prstGeom>
          <a:noFill/>
        </p:spPr>
        <p:txBody>
          <a:bodyPr wrap="square" rtlCol="0">
            <a:spAutoFit/>
          </a:bodyPr>
          <a:lstStyle/>
          <a:p>
            <a:pPr algn="ctr"/>
            <a:fld id="{2D3CEE98-F9B7-4894-871A-815D5DF6B0C9}" type="slidenum">
              <a:rPr lang="en-US" sz="1400" b="1" i="0" smtClean="0"/>
              <a:t>‹#›</a:t>
            </a:fld>
            <a:endParaRPr lang="en-US" sz="1400" b="1" i="0"/>
          </a:p>
        </p:txBody>
      </p:sp>
      <p:cxnSp>
        <p:nvCxnSpPr>
          <p:cNvPr id="5" name="Straight Connector 4">
            <a:extLst>
              <a:ext uri="{FF2B5EF4-FFF2-40B4-BE49-F238E27FC236}">
                <a16:creationId xmlns:a16="http://schemas.microsoft.com/office/drawing/2014/main" id="{DE6248C9-D1D6-4F8D-9A5D-D7BA3D5F12F1}"/>
              </a:ext>
            </a:extLst>
          </p:cNvPr>
          <p:cNvCxnSpPr>
            <a:cxnSpLocks/>
          </p:cNvCxnSpPr>
          <p:nvPr userDrawn="1"/>
        </p:nvCxnSpPr>
        <p:spPr bwMode="auto">
          <a:xfrm>
            <a:off x="6096000" y="1256044"/>
            <a:ext cx="0" cy="4679938"/>
          </a:xfrm>
          <a:prstGeom prst="line">
            <a:avLst/>
          </a:prstGeom>
          <a:blipFill dpi="0" rotWithShape="0">
            <a:blip r:embed="rId2" cstate="print"/>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264E89EB-97E8-40F1-B672-DC2929EEBE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81492" y="6273316"/>
            <a:ext cx="1943100" cy="442913"/>
          </a:xfrm>
          <a:prstGeom prst="rect">
            <a:avLst/>
          </a:prstGeom>
        </p:spPr>
      </p:pic>
      <p:sp>
        <p:nvSpPr>
          <p:cNvPr id="8" name="TextBox 7">
            <a:extLst>
              <a:ext uri="{FF2B5EF4-FFF2-40B4-BE49-F238E27FC236}">
                <a16:creationId xmlns:a16="http://schemas.microsoft.com/office/drawing/2014/main" id="{3FE6F716-0818-47DF-AEA1-FD595AF70DC4}"/>
              </a:ext>
            </a:extLst>
          </p:cNvPr>
          <p:cNvSpPr txBox="1"/>
          <p:nvPr userDrawn="1"/>
        </p:nvSpPr>
        <p:spPr>
          <a:xfrm>
            <a:off x="272350" y="6592706"/>
            <a:ext cx="5555940" cy="215444"/>
          </a:xfrm>
          <a:prstGeom prst="rect">
            <a:avLst/>
          </a:prstGeom>
          <a:noFill/>
        </p:spPr>
        <p:txBody>
          <a:bodyPr wrap="square" rtlCol="0">
            <a:spAutoFit/>
          </a:bodyPr>
          <a:lstStyle/>
          <a:p>
            <a:r>
              <a:rPr lang="en-US" sz="800" i="1"/>
              <a:t>Visit Billings – 2017/2018 Billings Traveler Profile – Final Report of Findings </a:t>
            </a:r>
          </a:p>
        </p:txBody>
      </p:sp>
      <p:sp>
        <p:nvSpPr>
          <p:cNvPr id="9" name="TextBox 6">
            <a:extLst>
              <a:ext uri="{FF2B5EF4-FFF2-40B4-BE49-F238E27FC236}">
                <a16:creationId xmlns:a16="http://schemas.microsoft.com/office/drawing/2014/main" id="{F2D43FE3-18D5-4A5D-8DFE-FA916E15755F}"/>
              </a:ext>
            </a:extLst>
          </p:cNvPr>
          <p:cNvSpPr txBox="1">
            <a:spLocks noChangeArrowheads="1"/>
          </p:cNvSpPr>
          <p:nvPr userDrawn="1"/>
        </p:nvSpPr>
        <p:spPr bwMode="auto">
          <a:xfrm>
            <a:off x="429243" y="1421384"/>
            <a:ext cx="5242155" cy="2294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600">
                <a:solidFill>
                  <a:srgbClr val="000000"/>
                </a:solidFill>
                <a:latin typeface="Gill Sans" pitchFamily="6" charset="0"/>
                <a:ea typeface="ヒラギノ角ゴ ProN W3" pitchFamily="6" charset="-128"/>
                <a:sym typeface="Gill Sans" pitchFamily="6" charset="0"/>
              </a:defRPr>
            </a:lvl1pPr>
            <a:lvl2pPr marL="742950" indent="-285750" eaLnBrk="0" hangingPunct="0">
              <a:defRPr sz="5600">
                <a:solidFill>
                  <a:srgbClr val="000000"/>
                </a:solidFill>
                <a:latin typeface="Gill Sans" pitchFamily="6" charset="0"/>
                <a:ea typeface="ヒラギノ角ゴ ProN W3" pitchFamily="6" charset="-128"/>
                <a:sym typeface="Gill Sans" pitchFamily="6" charset="0"/>
              </a:defRPr>
            </a:lvl2pPr>
            <a:lvl3pPr marL="1143000" indent="-228600" eaLnBrk="0" hangingPunct="0">
              <a:defRPr sz="5600">
                <a:solidFill>
                  <a:srgbClr val="000000"/>
                </a:solidFill>
                <a:latin typeface="Gill Sans" pitchFamily="6" charset="0"/>
                <a:ea typeface="ヒラギノ角ゴ ProN W3" pitchFamily="6" charset="-128"/>
                <a:sym typeface="Gill Sans" pitchFamily="6" charset="0"/>
              </a:defRPr>
            </a:lvl3pPr>
            <a:lvl4pPr marL="1600200" indent="-228600" eaLnBrk="0" hangingPunct="0">
              <a:defRPr sz="5600">
                <a:solidFill>
                  <a:srgbClr val="000000"/>
                </a:solidFill>
                <a:latin typeface="Gill Sans" pitchFamily="6" charset="0"/>
                <a:ea typeface="ヒラギノ角ゴ ProN W3" pitchFamily="6" charset="-128"/>
                <a:sym typeface="Gill Sans" pitchFamily="6" charset="0"/>
              </a:defRPr>
            </a:lvl4pPr>
            <a:lvl5pPr marL="2057400" indent="-228600" eaLnBrk="0" hangingPunct="0">
              <a:defRPr sz="5600">
                <a:solidFill>
                  <a:srgbClr val="000000"/>
                </a:solidFill>
                <a:latin typeface="Gill Sans" pitchFamily="6" charset="0"/>
                <a:ea typeface="ヒラギノ角ゴ ProN W3" pitchFamily="6" charset="-128"/>
                <a:sym typeface="Gill Sans" pitchFamily="6" charset="0"/>
              </a:defRPr>
            </a:lvl5pPr>
            <a:lvl6pPr marL="25146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6pPr>
            <a:lvl7pPr marL="29718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7pPr>
            <a:lvl8pPr marL="34290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8pPr>
            <a:lvl9pPr marL="38862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9pPr>
          </a:lstStyle>
          <a:p>
            <a:pPr eaLnBrk="1" hangingPunct="1">
              <a:lnSpc>
                <a:spcPts val="2500"/>
              </a:lnSpc>
            </a:pPr>
            <a:r>
              <a:rPr lang="en-US" altLang="en-US" sz="1200" b="1" dirty="0">
                <a:solidFill>
                  <a:schemeClr val="tx1"/>
                </a:solidFill>
                <a:latin typeface="Avenir Next LT Pro" panose="020B0504020202020204" pitchFamily="34" charset="0"/>
              </a:rPr>
              <a:t>Nearly 80 percent of overnight visitors surveyed stayed in a Billings area hotel during their trip (78.1%). </a:t>
            </a:r>
            <a:r>
              <a:rPr lang="en-US" altLang="en-US" sz="1200" dirty="0">
                <a:solidFill>
                  <a:schemeClr val="tx1"/>
                </a:solidFill>
                <a:latin typeface="Avenir Next LT Pro" panose="020B0504020202020204" pitchFamily="34" charset="0"/>
              </a:rPr>
              <a:t> Fewer than one-in-ten overnight visitors stayed in the private residence of a local friend or family member (9.3%).  Home sharing rentals such as those booked through </a:t>
            </a:r>
            <a:r>
              <a:rPr lang="en-US" altLang="en-US" sz="1200" dirty="0" err="1">
                <a:solidFill>
                  <a:schemeClr val="tx1"/>
                </a:solidFill>
                <a:latin typeface="Avenir Next LT Pro" panose="020B0504020202020204" pitchFamily="34" charset="0"/>
              </a:rPr>
              <a:t>AirBnB</a:t>
            </a:r>
            <a:r>
              <a:rPr lang="en-US" altLang="en-US" sz="1200" dirty="0">
                <a:solidFill>
                  <a:schemeClr val="tx1"/>
                </a:solidFill>
                <a:latin typeface="Avenir Next LT Pro" panose="020B0504020202020204" pitchFamily="34" charset="0"/>
              </a:rPr>
              <a:t> and VRBO captured 2.0 percent of overnight area visitors, while another 3.8 percent of visitors stayed in other accommodations in Billings such as a campground or RV park.</a:t>
            </a:r>
          </a:p>
        </p:txBody>
      </p:sp>
      <p:cxnSp>
        <p:nvCxnSpPr>
          <p:cNvPr id="11" name="Straight Connector 10">
            <a:extLst>
              <a:ext uri="{FF2B5EF4-FFF2-40B4-BE49-F238E27FC236}">
                <a16:creationId xmlns:a16="http://schemas.microsoft.com/office/drawing/2014/main" id="{B92CA1EF-A6A3-4787-89D9-B2D7A1FEE344}"/>
              </a:ext>
            </a:extLst>
          </p:cNvPr>
          <p:cNvCxnSpPr/>
          <p:nvPr userDrawn="1"/>
        </p:nvCxnSpPr>
        <p:spPr bwMode="auto">
          <a:xfrm>
            <a:off x="371364" y="800708"/>
            <a:ext cx="11400061" cy="0"/>
          </a:xfrm>
          <a:prstGeom prst="line">
            <a:avLst/>
          </a:prstGeom>
          <a:blipFill dpi="0" rotWithShape="0">
            <a:blip r:embed="rId2"/>
            <a:srcRect/>
            <a:tile tx="0" ty="0" sx="100000" sy="100000" flip="none" algn="tl"/>
          </a:blipFill>
          <a:ln w="317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3">
            <a:extLst>
              <a:ext uri="{FF2B5EF4-FFF2-40B4-BE49-F238E27FC236}">
                <a16:creationId xmlns:a16="http://schemas.microsoft.com/office/drawing/2014/main" id="{EB1070B0-6F1A-4074-8929-321436020DA6}"/>
              </a:ext>
            </a:extLst>
          </p:cNvPr>
          <p:cNvSpPr>
            <a:spLocks/>
          </p:cNvSpPr>
          <p:nvPr userDrawn="1"/>
        </p:nvSpPr>
        <p:spPr bwMode="auto">
          <a:xfrm>
            <a:off x="407368" y="303039"/>
            <a:ext cx="59958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5600">
                <a:solidFill>
                  <a:srgbClr val="000000"/>
                </a:solidFill>
                <a:latin typeface="Gill Sans" pitchFamily="6" charset="0"/>
                <a:ea typeface="ヒラギノ角ゴ ProN W3" pitchFamily="6" charset="-128"/>
                <a:sym typeface="Gill Sans" pitchFamily="6" charset="0"/>
              </a:defRPr>
            </a:lvl1pPr>
            <a:lvl2pPr marL="742950" indent="-285750" eaLnBrk="0" hangingPunct="0">
              <a:defRPr sz="5600">
                <a:solidFill>
                  <a:srgbClr val="000000"/>
                </a:solidFill>
                <a:latin typeface="Gill Sans" pitchFamily="6" charset="0"/>
                <a:ea typeface="ヒラギノ角ゴ ProN W3" pitchFamily="6" charset="-128"/>
                <a:sym typeface="Gill Sans" pitchFamily="6" charset="0"/>
              </a:defRPr>
            </a:lvl2pPr>
            <a:lvl3pPr marL="1143000" indent="-228600" eaLnBrk="0" hangingPunct="0">
              <a:defRPr sz="5600">
                <a:solidFill>
                  <a:srgbClr val="000000"/>
                </a:solidFill>
                <a:latin typeface="Gill Sans" pitchFamily="6" charset="0"/>
                <a:ea typeface="ヒラギノ角ゴ ProN W3" pitchFamily="6" charset="-128"/>
                <a:sym typeface="Gill Sans" pitchFamily="6" charset="0"/>
              </a:defRPr>
            </a:lvl3pPr>
            <a:lvl4pPr marL="1600200" indent="-228600" eaLnBrk="0" hangingPunct="0">
              <a:defRPr sz="5600">
                <a:solidFill>
                  <a:srgbClr val="000000"/>
                </a:solidFill>
                <a:latin typeface="Gill Sans" pitchFamily="6" charset="0"/>
                <a:ea typeface="ヒラギノ角ゴ ProN W3" pitchFamily="6" charset="-128"/>
                <a:sym typeface="Gill Sans" pitchFamily="6" charset="0"/>
              </a:defRPr>
            </a:lvl4pPr>
            <a:lvl5pPr marL="2057400" indent="-228600" eaLnBrk="0" hangingPunct="0">
              <a:defRPr sz="5600">
                <a:solidFill>
                  <a:srgbClr val="000000"/>
                </a:solidFill>
                <a:latin typeface="Gill Sans" pitchFamily="6" charset="0"/>
                <a:ea typeface="ヒラギノ角ゴ ProN W3" pitchFamily="6" charset="-128"/>
                <a:sym typeface="Gill Sans" pitchFamily="6" charset="0"/>
              </a:defRPr>
            </a:lvl5pPr>
            <a:lvl6pPr marL="25146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6pPr>
            <a:lvl7pPr marL="29718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7pPr>
            <a:lvl8pPr marL="34290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8pPr>
            <a:lvl9pPr marL="3886200" indent="-228600" eaLnBrk="0" fontAlgn="base" hangingPunct="0">
              <a:spcBef>
                <a:spcPct val="0"/>
              </a:spcBef>
              <a:spcAft>
                <a:spcPct val="0"/>
              </a:spcAft>
              <a:defRPr sz="5600">
                <a:solidFill>
                  <a:srgbClr val="000000"/>
                </a:solidFill>
                <a:latin typeface="Gill Sans" pitchFamily="6" charset="0"/>
                <a:ea typeface="ヒラギノ角ゴ ProN W3" pitchFamily="6" charset="-128"/>
                <a:sym typeface="Gill Sans" pitchFamily="6" charset="0"/>
              </a:defRPr>
            </a:lvl9pPr>
          </a:lstStyle>
          <a:p>
            <a:pPr eaLnBrk="1" hangingPunct="1"/>
            <a:r>
              <a:rPr lang="en-US" altLang="en-US" sz="3000" b="1" dirty="0">
                <a:solidFill>
                  <a:srgbClr val="558ED5"/>
                </a:solidFill>
                <a:latin typeface="Avenir Next LT Pro" panose="020B0504020202020204" pitchFamily="34" charset="0"/>
              </a:rPr>
              <a:t>Overnight Visitors: Place of Stay</a:t>
            </a:r>
            <a:endParaRPr lang="en-US" altLang="en-US" sz="3000" dirty="0">
              <a:solidFill>
                <a:srgbClr val="558ED5"/>
              </a:solidFill>
              <a:latin typeface="Avenir Next LT Pro" panose="020B0504020202020204" pitchFamily="34" charset="0"/>
              <a:sym typeface="Lato Light" charset="0"/>
            </a:endParaRPr>
          </a:p>
        </p:txBody>
      </p:sp>
    </p:spTree>
    <p:extLst>
      <p:ext uri="{BB962C8B-B14F-4D97-AF65-F5344CB8AC3E}">
        <p14:creationId xmlns:p14="http://schemas.microsoft.com/office/powerpoint/2010/main" val="163420589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a:prstGeom prst="rect">
            <a:avLst/>
          </a:prstGeom>
        </p:spPr>
        <p:txBody>
          <a:bodyPr anchor="b"/>
          <a:lstStyle>
            <a:lvl1pPr>
              <a:defRPr sz="1600"/>
            </a:lvl1pPr>
          </a:lstStyle>
          <a:p>
            <a:r>
              <a:rPr lang="en-US"/>
              <a:t>Click to edit Master title style</a:t>
            </a:r>
            <a:endParaRPr lang="pl-PL"/>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839788" y="2101850"/>
            <a:ext cx="3932238" cy="3759200"/>
          </a:xfrm>
          <a:prstGeom prst="rect">
            <a:avLst/>
          </a:prstGeo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273527532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a:prstGeom prst="rect">
            <a:avLst/>
          </a:prstGeom>
        </p:spPr>
        <p:txBody>
          <a:bodyPr anchor="b"/>
          <a:lstStyle>
            <a:lvl1pPr>
              <a:defRPr sz="1600"/>
            </a:lvl1pPr>
          </a:lstStyle>
          <a:p>
            <a:r>
              <a:rPr lang="en-US"/>
              <a:t>Click to edit Master title style</a:t>
            </a:r>
            <a:endParaRPr lang="pl-PL"/>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pPr lvl="0"/>
            <a:endParaRPr lang="pl-PL" noProof="0">
              <a:sym typeface="Gill Sans" charset="0"/>
            </a:endParaRPr>
          </a:p>
        </p:txBody>
      </p:sp>
      <p:sp>
        <p:nvSpPr>
          <p:cNvPr id="4" name="Text Placeholder 3"/>
          <p:cNvSpPr>
            <a:spLocks noGrp="1"/>
          </p:cNvSpPr>
          <p:nvPr>
            <p:ph type="body" sz="half" idx="2"/>
          </p:nvPr>
        </p:nvSpPr>
        <p:spPr>
          <a:xfrm>
            <a:off x="839788" y="2101850"/>
            <a:ext cx="3932238" cy="3759200"/>
          </a:xfrm>
          <a:prstGeom prst="rect">
            <a:avLst/>
          </a:prstGeo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105551465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pl-PL"/>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120862579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838200" y="365125"/>
            <a:ext cx="78105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Tree>
    <p:extLst>
      <p:ext uri="{BB962C8B-B14F-4D97-AF65-F5344CB8AC3E}">
        <p14:creationId xmlns:p14="http://schemas.microsoft.com/office/powerpoint/2010/main" val="183988395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334766-8FB2-44F8-AF62-3A775FBA3BFA}"/>
              </a:ext>
            </a:extLst>
          </p:cNvPr>
          <p:cNvSpPr/>
          <p:nvPr userDrawn="1"/>
        </p:nvSpPr>
        <p:spPr bwMode="auto">
          <a:xfrm>
            <a:off x="119336" y="101657"/>
            <a:ext cx="11953328" cy="6664972"/>
          </a:xfrm>
          <a:prstGeom prst="rect">
            <a:avLst/>
          </a:prstGeom>
          <a:solidFill>
            <a:srgbClr val="E4E4E4"/>
          </a:solidFill>
          <a:ln w="25400"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ctr" defTabSz="4572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9850773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ith Footer (Ligh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tretch>
            <a:fillRect/>
          </a:stretch>
        </p:blipFill>
        <p:spPr>
          <a:xfrm>
            <a:off x="228600" y="6513703"/>
            <a:ext cx="1173259" cy="118872"/>
          </a:xfrm>
          <a:prstGeom prst="rect">
            <a:avLst/>
          </a:prstGeom>
        </p:spPr>
      </p:pic>
      <p:sp>
        <p:nvSpPr>
          <p:cNvPr id="35" name="TextBox 34">
            <a:extLst>
              <a:ext uri="{FF2B5EF4-FFF2-40B4-BE49-F238E27FC236}">
                <a16:creationId xmlns:a16="http://schemas.microsoft.com/office/drawing/2014/main" id="{A51A8897-029A-C0AB-CE4C-71AFDFF817D3}"/>
              </a:ext>
            </a:extLst>
          </p:cNvPr>
          <p:cNvSpPr txBox="1"/>
          <p:nvPr userDrawn="1"/>
        </p:nvSpPr>
        <p:spPr>
          <a:xfrm>
            <a:off x="1560313" y="6461036"/>
            <a:ext cx="3226840"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November 2023</a:t>
            </a:r>
          </a:p>
        </p:txBody>
      </p:sp>
    </p:spTree>
    <p:extLst>
      <p:ext uri="{BB962C8B-B14F-4D97-AF65-F5344CB8AC3E}">
        <p14:creationId xmlns:p14="http://schemas.microsoft.com/office/powerpoint/2010/main" val="587429642"/>
      </p:ext>
    </p:extLst>
  </p:cSld>
  <p:clrMapOvr>
    <a:masterClrMapping/>
  </p:clrMapOvr>
  <p:extLst>
    <p:ext uri="{DCECCB84-F9BA-43D5-87BE-67443E8EF086}">
      <p15:sldGuideLst xmlns:p15="http://schemas.microsoft.com/office/powerpoint/2012/main">
        <p15:guide id="1" orient="horz" pos="2160" userDrawn="1">
          <p15:clr>
            <a:srgbClr val="FBAE40"/>
          </p15:clr>
        </p15:guide>
        <p15:guide id="3" orient="horz" pos="144"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12" pos="3840" userDrawn="1">
          <p15:clr>
            <a:srgbClr val="FBAE40"/>
          </p15:clr>
        </p15:guide>
        <p15:guide id="20" pos="3912" userDrawn="1">
          <p15:clr>
            <a:srgbClr val="FBAE40"/>
          </p15:clr>
        </p15:guide>
        <p15:guide id="21" pos="376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687677-7048-8682-425F-64D5BAC479CD}"/>
              </a:ext>
            </a:extLst>
          </p:cNvPr>
          <p:cNvSpPr txBox="1"/>
          <p:nvPr userDrawn="1"/>
        </p:nvSpPr>
        <p:spPr>
          <a:xfrm>
            <a:off x="1560313" y="6461036"/>
            <a:ext cx="3226840"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October 2023</a:t>
            </a:r>
          </a:p>
        </p:txBody>
      </p:sp>
      <p:pic>
        <p:nvPicPr>
          <p:cNvPr id="4" name="Picture 3">
            <a:extLst>
              <a:ext uri="{FF2B5EF4-FFF2-40B4-BE49-F238E27FC236}">
                <a16:creationId xmlns:a16="http://schemas.microsoft.com/office/drawing/2014/main" id="{A2295A71-FC2B-9D93-2F27-0F316BE72B73}"/>
              </a:ext>
            </a:extLst>
          </p:cNvPr>
          <p:cNvPicPr>
            <a:picLocks noChangeAspect="1"/>
          </p:cNvPicPr>
          <p:nvPr userDrawn="1"/>
        </p:nvPicPr>
        <p:blipFill>
          <a:blip r:embed="rId2"/>
          <a:stretch>
            <a:fillRect/>
          </a:stretch>
        </p:blipFill>
        <p:spPr>
          <a:xfrm>
            <a:off x="228600" y="6513703"/>
            <a:ext cx="1173259" cy="118872"/>
          </a:xfrm>
          <a:prstGeom prst="rect">
            <a:avLst/>
          </a:prstGeom>
        </p:spPr>
      </p:pic>
    </p:spTree>
    <p:extLst>
      <p:ext uri="{BB962C8B-B14F-4D97-AF65-F5344CB8AC3E}">
        <p14:creationId xmlns:p14="http://schemas.microsoft.com/office/powerpoint/2010/main" val="49965942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with Footer (Ligh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tretch>
            <a:fillRect/>
          </a:stretch>
        </p:blipFill>
        <p:spPr>
          <a:xfrm>
            <a:off x="228600" y="6513703"/>
            <a:ext cx="1173259" cy="118872"/>
          </a:xfrm>
          <a:prstGeom prst="rect">
            <a:avLst/>
          </a:prstGeom>
        </p:spPr>
      </p:pic>
    </p:spTree>
    <p:extLst>
      <p:ext uri="{BB962C8B-B14F-4D97-AF65-F5344CB8AC3E}">
        <p14:creationId xmlns:p14="http://schemas.microsoft.com/office/powerpoint/2010/main" val="1066277046"/>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9854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Light)">
    <p:bg>
      <p:bgPr>
        <a:solidFill>
          <a:srgbClr val="E4D6B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9352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rge Photo with Footer (Ligh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333C434-1D23-9EC3-9FD3-CA184B0AB4CD}"/>
              </a:ext>
            </a:extLst>
          </p:cNvPr>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3775687959"/>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rge Photo with Footer (Dar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87EA6FE-B9E9-B2D3-A102-C6B26EEC98B9}"/>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5304898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Blank with Footer (Ligh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tretch>
            <a:fillRect/>
          </a:stretch>
        </p:blipFill>
        <p:spPr>
          <a:xfrm>
            <a:off x="228600" y="6513703"/>
            <a:ext cx="1173259" cy="118872"/>
          </a:xfrm>
          <a:prstGeom prst="rect">
            <a:avLst/>
          </a:prstGeom>
        </p:spPr>
      </p:pic>
      <p:sp>
        <p:nvSpPr>
          <p:cNvPr id="35" name="TextBox 34">
            <a:extLst>
              <a:ext uri="{FF2B5EF4-FFF2-40B4-BE49-F238E27FC236}">
                <a16:creationId xmlns:a16="http://schemas.microsoft.com/office/drawing/2014/main" id="{A51A8897-029A-C0AB-CE4C-71AFDFF817D3}"/>
              </a:ext>
            </a:extLst>
          </p:cNvPr>
          <p:cNvSpPr txBox="1"/>
          <p:nvPr userDrawn="1"/>
        </p:nvSpPr>
        <p:spPr>
          <a:xfrm>
            <a:off x="1560313" y="6461036"/>
            <a:ext cx="3226840"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October 2023</a:t>
            </a:r>
          </a:p>
        </p:txBody>
      </p:sp>
    </p:spTree>
    <p:extLst>
      <p:ext uri="{BB962C8B-B14F-4D97-AF65-F5344CB8AC3E}">
        <p14:creationId xmlns:p14="http://schemas.microsoft.com/office/powerpoint/2010/main" val="69552354"/>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with Footer (Dark)">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rcRect/>
          <a:stretch/>
        </p:blipFill>
        <p:spPr>
          <a:xfrm>
            <a:off x="228601" y="6513703"/>
            <a:ext cx="1173256" cy="118872"/>
          </a:xfrm>
          <a:prstGeom prst="rect">
            <a:avLst/>
          </a:prstGeom>
        </p:spPr>
      </p:pic>
      <p:sp>
        <p:nvSpPr>
          <p:cNvPr id="35" name="TextBox 34">
            <a:extLst>
              <a:ext uri="{FF2B5EF4-FFF2-40B4-BE49-F238E27FC236}">
                <a16:creationId xmlns:a16="http://schemas.microsoft.com/office/drawing/2014/main" id="{A51A8897-029A-C0AB-CE4C-71AFDFF817D3}"/>
              </a:ext>
            </a:extLst>
          </p:cNvPr>
          <p:cNvSpPr txBox="1"/>
          <p:nvPr userDrawn="1"/>
        </p:nvSpPr>
        <p:spPr>
          <a:xfrm>
            <a:off x="1560313" y="6461036"/>
            <a:ext cx="2860656"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a:t>
            </a:r>
          </a:p>
        </p:txBody>
      </p:sp>
    </p:spTree>
    <p:extLst>
      <p:ext uri="{BB962C8B-B14F-4D97-AF65-F5344CB8AC3E}">
        <p14:creationId xmlns:p14="http://schemas.microsoft.com/office/powerpoint/2010/main" val="39318002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803317"/>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684E-E523-4F29-9E0D-D391DEE226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UA"/>
          </a:p>
        </p:txBody>
      </p:sp>
      <p:sp>
        <p:nvSpPr>
          <p:cNvPr id="3" name="Subtitle 2">
            <a:extLst>
              <a:ext uri="{FF2B5EF4-FFF2-40B4-BE49-F238E27FC236}">
                <a16:creationId xmlns:a16="http://schemas.microsoft.com/office/drawing/2014/main" id="{C41A9A91-7FE7-423E-975C-BAF486628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UA"/>
          </a:p>
        </p:txBody>
      </p:sp>
      <p:sp>
        <p:nvSpPr>
          <p:cNvPr id="4" name="Date Placeholder 3">
            <a:extLst>
              <a:ext uri="{FF2B5EF4-FFF2-40B4-BE49-F238E27FC236}">
                <a16:creationId xmlns:a16="http://schemas.microsoft.com/office/drawing/2014/main" id="{1C2D756C-26F3-4A5F-863E-9BC7ECA70C36}"/>
              </a:ext>
            </a:extLst>
          </p:cNvPr>
          <p:cNvSpPr>
            <a:spLocks noGrp="1"/>
          </p:cNvSpPr>
          <p:nvPr>
            <p:ph type="dt" sz="half" idx="10"/>
          </p:nvPr>
        </p:nvSpPr>
        <p:spPr/>
        <p:txBody>
          <a:bodyPr/>
          <a:lstStyle/>
          <a:p>
            <a:fld id="{31221B86-2A5A-4CF8-80E8-8F0668E963E8}" type="datetimeFigureOut">
              <a:rPr lang="ru-UA" smtClean="0"/>
              <a:t>12/13/2023</a:t>
            </a:fld>
            <a:endParaRPr lang="ru-UA"/>
          </a:p>
        </p:txBody>
      </p:sp>
      <p:sp>
        <p:nvSpPr>
          <p:cNvPr id="5" name="Footer Placeholder 4">
            <a:extLst>
              <a:ext uri="{FF2B5EF4-FFF2-40B4-BE49-F238E27FC236}">
                <a16:creationId xmlns:a16="http://schemas.microsoft.com/office/drawing/2014/main" id="{7597DC3D-6D58-4947-8D8A-35BC0606D2F9}"/>
              </a:ext>
            </a:extLst>
          </p:cNvPr>
          <p:cNvSpPr>
            <a:spLocks noGrp="1"/>
          </p:cNvSpPr>
          <p:nvPr>
            <p:ph type="ftr" sz="quarter" idx="11"/>
          </p:nvPr>
        </p:nvSpPr>
        <p:spPr/>
        <p:txBody>
          <a:bodyPr/>
          <a:lstStyle/>
          <a:p>
            <a:endParaRPr lang="ru-UA"/>
          </a:p>
        </p:txBody>
      </p:sp>
      <p:sp>
        <p:nvSpPr>
          <p:cNvPr id="6" name="Slide Number Placeholder 5">
            <a:extLst>
              <a:ext uri="{FF2B5EF4-FFF2-40B4-BE49-F238E27FC236}">
                <a16:creationId xmlns:a16="http://schemas.microsoft.com/office/drawing/2014/main" id="{9B17B7A6-F15D-4042-AF58-377F5DBD1439}"/>
              </a:ext>
            </a:extLst>
          </p:cNvPr>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304716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Dark)">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rcRect/>
          <a:stretch/>
        </p:blipFill>
        <p:spPr>
          <a:xfrm>
            <a:off x="228601" y="6513703"/>
            <a:ext cx="1173256" cy="118872"/>
          </a:xfrm>
          <a:prstGeom prst="rect">
            <a:avLst/>
          </a:prstGeom>
        </p:spPr>
      </p:pic>
      <p:sp>
        <p:nvSpPr>
          <p:cNvPr id="35" name="TextBox 34">
            <a:extLst>
              <a:ext uri="{FF2B5EF4-FFF2-40B4-BE49-F238E27FC236}">
                <a16:creationId xmlns:a16="http://schemas.microsoft.com/office/drawing/2014/main" id="{A51A8897-029A-C0AB-CE4C-71AFDFF817D3}"/>
              </a:ext>
            </a:extLst>
          </p:cNvPr>
          <p:cNvSpPr txBox="1"/>
          <p:nvPr userDrawn="1"/>
        </p:nvSpPr>
        <p:spPr>
          <a:xfrm>
            <a:off x="1560312" y="6461036"/>
            <a:ext cx="3748287"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November 2023</a:t>
            </a:r>
          </a:p>
        </p:txBody>
      </p:sp>
    </p:spTree>
    <p:extLst>
      <p:ext uri="{BB962C8B-B14F-4D97-AF65-F5344CB8AC3E}">
        <p14:creationId xmlns:p14="http://schemas.microsoft.com/office/powerpoint/2010/main" val="5949487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3" orient="horz" pos="144"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12" pos="3840" userDrawn="1">
          <p15:clr>
            <a:srgbClr val="FBAE40"/>
          </p15:clr>
        </p15:guide>
        <p15:guide id="20" pos="3912" userDrawn="1">
          <p15:clr>
            <a:srgbClr val="FBAE40"/>
          </p15:clr>
        </p15:guide>
        <p15:guide id="21" pos="376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39F981-F778-87C9-92EC-B12E1E3C4D1A}"/>
              </a:ext>
            </a:extLst>
          </p:cNvPr>
          <p:cNvSpPr txBox="1"/>
          <p:nvPr userDrawn="1"/>
        </p:nvSpPr>
        <p:spPr>
          <a:xfrm>
            <a:off x="1560313" y="6461036"/>
            <a:ext cx="3226840"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November 2023</a:t>
            </a:r>
          </a:p>
        </p:txBody>
      </p:sp>
      <p:pic>
        <p:nvPicPr>
          <p:cNvPr id="4" name="Picture 3">
            <a:extLst>
              <a:ext uri="{FF2B5EF4-FFF2-40B4-BE49-F238E27FC236}">
                <a16:creationId xmlns:a16="http://schemas.microsoft.com/office/drawing/2014/main" id="{F7C32005-510D-3A87-3873-83D75D0C6FB3}"/>
              </a:ext>
            </a:extLst>
          </p:cNvPr>
          <p:cNvPicPr>
            <a:picLocks noChangeAspect="1"/>
          </p:cNvPicPr>
          <p:nvPr userDrawn="1"/>
        </p:nvPicPr>
        <p:blipFill>
          <a:blip r:embed="rId2"/>
          <a:stretch>
            <a:fillRect/>
          </a:stretch>
        </p:blipFill>
        <p:spPr>
          <a:xfrm>
            <a:off x="228600" y="6513703"/>
            <a:ext cx="1173259" cy="118872"/>
          </a:xfrm>
          <a:prstGeom prst="rect">
            <a:avLst/>
          </a:prstGeom>
        </p:spPr>
      </p:pic>
    </p:spTree>
    <p:extLst>
      <p:ext uri="{BB962C8B-B14F-4D97-AF65-F5344CB8AC3E}">
        <p14:creationId xmlns:p14="http://schemas.microsoft.com/office/powerpoint/2010/main" val="231041773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with Footer (Ligh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tretch>
            <a:fillRect/>
          </a:stretch>
        </p:blipFill>
        <p:spPr>
          <a:xfrm>
            <a:off x="228600" y="6513703"/>
            <a:ext cx="1173259" cy="118872"/>
          </a:xfrm>
          <a:prstGeom prst="rect">
            <a:avLst/>
          </a:prstGeom>
        </p:spPr>
      </p:pic>
      <p:sp>
        <p:nvSpPr>
          <p:cNvPr id="34" name="TextBox 33">
            <a:extLst>
              <a:ext uri="{FF2B5EF4-FFF2-40B4-BE49-F238E27FC236}">
                <a16:creationId xmlns:a16="http://schemas.microsoft.com/office/drawing/2014/main" id="{AC05E76F-7AA6-36BD-52A0-D36FAFDF9041}"/>
              </a:ext>
            </a:extLst>
          </p:cNvPr>
          <p:cNvSpPr txBox="1"/>
          <p:nvPr userDrawn="1"/>
        </p:nvSpPr>
        <p:spPr>
          <a:xfrm>
            <a:off x="9199201" y="6461036"/>
            <a:ext cx="2860656" cy="246221"/>
          </a:xfrm>
          <a:prstGeom prst="rect">
            <a:avLst/>
          </a:prstGeom>
          <a:noFill/>
        </p:spPr>
        <p:txBody>
          <a:bodyPr wrap="square" rtlCol="0">
            <a:spAutoFit/>
          </a:bodyPr>
          <a:lstStyle/>
          <a:p>
            <a:pPr algn="r"/>
            <a:fld id="{F332C60D-66EC-8E45-B5C2-457CA03C9DD1}" type="slidenum">
              <a:rPr lang="en-US" sz="1000" smtClean="0">
                <a:latin typeface="GT America Regular" pitchFamily="2" charset="77"/>
                <a:ea typeface="GT America Regular" pitchFamily="2" charset="77"/>
                <a:cs typeface="GT America Regular" pitchFamily="2" charset="77"/>
              </a:rPr>
              <a:t>‹#›</a:t>
            </a:fld>
            <a:endParaRPr lang="en-US" sz="1000" dirty="0">
              <a:latin typeface="GT America Regular" pitchFamily="2" charset="77"/>
              <a:ea typeface="GT America Regular" pitchFamily="2" charset="77"/>
              <a:cs typeface="GT America Regular" pitchFamily="2" charset="77"/>
            </a:endParaRPr>
          </a:p>
        </p:txBody>
      </p:sp>
    </p:spTree>
    <p:extLst>
      <p:ext uri="{BB962C8B-B14F-4D97-AF65-F5344CB8AC3E}">
        <p14:creationId xmlns:p14="http://schemas.microsoft.com/office/powerpoint/2010/main" val="1862788474"/>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6253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3244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arge Photo with Footer (Ligh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333C434-1D23-9EC3-9FD3-CA184B0AB4CD}"/>
              </a:ext>
            </a:extLst>
          </p:cNvPr>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4239998251"/>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arge Photo with Footer (Dar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87EA6FE-B9E9-B2D3-A102-C6B26EEC98B9}"/>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5506640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Blank with Footer (Ligh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tretch>
            <a:fillRect/>
          </a:stretch>
        </p:blipFill>
        <p:spPr>
          <a:xfrm>
            <a:off x="228600" y="6513703"/>
            <a:ext cx="1173259" cy="118872"/>
          </a:xfrm>
          <a:prstGeom prst="rect">
            <a:avLst/>
          </a:prstGeom>
        </p:spPr>
      </p:pic>
      <p:sp>
        <p:nvSpPr>
          <p:cNvPr id="35" name="TextBox 34">
            <a:extLst>
              <a:ext uri="{FF2B5EF4-FFF2-40B4-BE49-F238E27FC236}">
                <a16:creationId xmlns:a16="http://schemas.microsoft.com/office/drawing/2014/main" id="{A51A8897-029A-C0AB-CE4C-71AFDFF817D3}"/>
              </a:ext>
            </a:extLst>
          </p:cNvPr>
          <p:cNvSpPr txBox="1"/>
          <p:nvPr userDrawn="1"/>
        </p:nvSpPr>
        <p:spPr>
          <a:xfrm>
            <a:off x="1560313" y="6461036"/>
            <a:ext cx="3226840"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October 2023</a:t>
            </a:r>
          </a:p>
        </p:txBody>
      </p:sp>
    </p:spTree>
    <p:extLst>
      <p:ext uri="{BB962C8B-B14F-4D97-AF65-F5344CB8AC3E}">
        <p14:creationId xmlns:p14="http://schemas.microsoft.com/office/powerpoint/2010/main" val="162169165"/>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with Footer (Dark)">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rcRect/>
          <a:stretch/>
        </p:blipFill>
        <p:spPr>
          <a:xfrm>
            <a:off x="228601" y="6513703"/>
            <a:ext cx="1173256" cy="118872"/>
          </a:xfrm>
          <a:prstGeom prst="rect">
            <a:avLst/>
          </a:prstGeom>
        </p:spPr>
      </p:pic>
      <p:sp>
        <p:nvSpPr>
          <p:cNvPr id="35" name="TextBox 34">
            <a:extLst>
              <a:ext uri="{FF2B5EF4-FFF2-40B4-BE49-F238E27FC236}">
                <a16:creationId xmlns:a16="http://schemas.microsoft.com/office/drawing/2014/main" id="{A51A8897-029A-C0AB-CE4C-71AFDFF817D3}"/>
              </a:ext>
            </a:extLst>
          </p:cNvPr>
          <p:cNvSpPr txBox="1"/>
          <p:nvPr userDrawn="1"/>
        </p:nvSpPr>
        <p:spPr>
          <a:xfrm>
            <a:off x="1560312" y="6461036"/>
            <a:ext cx="3748287"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October 2023</a:t>
            </a:r>
          </a:p>
        </p:txBody>
      </p:sp>
    </p:spTree>
    <p:extLst>
      <p:ext uri="{BB962C8B-B14F-4D97-AF65-F5344CB8AC3E}">
        <p14:creationId xmlns:p14="http://schemas.microsoft.com/office/powerpoint/2010/main" val="15553667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956547"/>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684E-E523-4F29-9E0D-D391DEE226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UA"/>
          </a:p>
        </p:txBody>
      </p:sp>
      <p:sp>
        <p:nvSpPr>
          <p:cNvPr id="3" name="Subtitle 2">
            <a:extLst>
              <a:ext uri="{FF2B5EF4-FFF2-40B4-BE49-F238E27FC236}">
                <a16:creationId xmlns:a16="http://schemas.microsoft.com/office/drawing/2014/main" id="{C41A9A91-7FE7-423E-975C-BAF486628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UA"/>
          </a:p>
        </p:txBody>
      </p:sp>
      <p:sp>
        <p:nvSpPr>
          <p:cNvPr id="4" name="Date Placeholder 3">
            <a:extLst>
              <a:ext uri="{FF2B5EF4-FFF2-40B4-BE49-F238E27FC236}">
                <a16:creationId xmlns:a16="http://schemas.microsoft.com/office/drawing/2014/main" id="{1C2D756C-26F3-4A5F-863E-9BC7ECA70C36}"/>
              </a:ext>
            </a:extLst>
          </p:cNvPr>
          <p:cNvSpPr>
            <a:spLocks noGrp="1"/>
          </p:cNvSpPr>
          <p:nvPr>
            <p:ph type="dt" sz="half" idx="10"/>
          </p:nvPr>
        </p:nvSpPr>
        <p:spPr/>
        <p:txBody>
          <a:bodyPr/>
          <a:lstStyle/>
          <a:p>
            <a:fld id="{31221B86-2A5A-4CF8-80E8-8F0668E963E8}" type="datetimeFigureOut">
              <a:rPr lang="ru-UA" smtClean="0"/>
              <a:t>12/13/2023</a:t>
            </a:fld>
            <a:endParaRPr lang="ru-UA"/>
          </a:p>
        </p:txBody>
      </p:sp>
      <p:sp>
        <p:nvSpPr>
          <p:cNvPr id="5" name="Footer Placeholder 4">
            <a:extLst>
              <a:ext uri="{FF2B5EF4-FFF2-40B4-BE49-F238E27FC236}">
                <a16:creationId xmlns:a16="http://schemas.microsoft.com/office/drawing/2014/main" id="{7597DC3D-6D58-4947-8D8A-35BC0606D2F9}"/>
              </a:ext>
            </a:extLst>
          </p:cNvPr>
          <p:cNvSpPr>
            <a:spLocks noGrp="1"/>
          </p:cNvSpPr>
          <p:nvPr>
            <p:ph type="ftr" sz="quarter" idx="11"/>
          </p:nvPr>
        </p:nvSpPr>
        <p:spPr/>
        <p:txBody>
          <a:bodyPr/>
          <a:lstStyle/>
          <a:p>
            <a:endParaRPr lang="ru-UA"/>
          </a:p>
        </p:txBody>
      </p:sp>
      <p:sp>
        <p:nvSpPr>
          <p:cNvPr id="6" name="Slide Number Placeholder 5">
            <a:extLst>
              <a:ext uri="{FF2B5EF4-FFF2-40B4-BE49-F238E27FC236}">
                <a16:creationId xmlns:a16="http://schemas.microsoft.com/office/drawing/2014/main" id="{9B17B7A6-F15D-4042-AF58-377F5DBD1439}"/>
              </a:ext>
            </a:extLst>
          </p:cNvPr>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130551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342518"/>
      </p:ext>
    </p:extLst>
  </p:cSld>
  <p:clrMapOvr>
    <a:masterClrMapping/>
  </p:clrMapOvr>
  <p:extLst>
    <p:ext uri="{DCECCB84-F9BA-43D5-87BE-67443E8EF086}">
      <p15:sldGuideLst xmlns:p15="http://schemas.microsoft.com/office/powerpoint/2012/main">
        <p15:guide id="1" orient="horz" pos="2160" userDrawn="1">
          <p15:clr>
            <a:srgbClr val="FBAE40"/>
          </p15:clr>
        </p15:guide>
        <p15:guide id="3" orient="horz" pos="144" userDrawn="1">
          <p15:clr>
            <a:srgbClr val="FBAE40"/>
          </p15:clr>
        </p15:guide>
        <p15:guide id="4" pos="144" userDrawn="1">
          <p15:clr>
            <a:srgbClr val="FBAE40"/>
          </p15:clr>
        </p15:guide>
        <p15:guide id="5" pos="7536" userDrawn="1">
          <p15:clr>
            <a:srgbClr val="FBAE40"/>
          </p15:clr>
        </p15:guide>
        <p15:guide id="6" orient="horz" pos="4176" userDrawn="1">
          <p15:clr>
            <a:srgbClr val="FBAE40"/>
          </p15:clr>
        </p15:guide>
        <p15:guide id="12" pos="3840" userDrawn="1">
          <p15:clr>
            <a:srgbClr val="FBAE40"/>
          </p15:clr>
        </p15:guide>
        <p15:guide id="20" pos="3912" userDrawn="1">
          <p15:clr>
            <a:srgbClr val="FBAE40"/>
          </p15:clr>
        </p15:guide>
        <p15:guide id="21" pos="376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39F981-F778-87C9-92EC-B12E1E3C4D1A}"/>
              </a:ext>
            </a:extLst>
          </p:cNvPr>
          <p:cNvSpPr txBox="1"/>
          <p:nvPr userDrawn="1"/>
        </p:nvSpPr>
        <p:spPr>
          <a:xfrm>
            <a:off x="1560313" y="6461036"/>
            <a:ext cx="3226840"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October 2023</a:t>
            </a:r>
          </a:p>
        </p:txBody>
      </p:sp>
      <p:pic>
        <p:nvPicPr>
          <p:cNvPr id="4" name="Picture 3">
            <a:extLst>
              <a:ext uri="{FF2B5EF4-FFF2-40B4-BE49-F238E27FC236}">
                <a16:creationId xmlns:a16="http://schemas.microsoft.com/office/drawing/2014/main" id="{F7C32005-510D-3A87-3873-83D75D0C6FB3}"/>
              </a:ext>
            </a:extLst>
          </p:cNvPr>
          <p:cNvPicPr>
            <a:picLocks noChangeAspect="1"/>
          </p:cNvPicPr>
          <p:nvPr userDrawn="1"/>
        </p:nvPicPr>
        <p:blipFill>
          <a:blip r:embed="rId2"/>
          <a:stretch>
            <a:fillRect/>
          </a:stretch>
        </p:blipFill>
        <p:spPr>
          <a:xfrm>
            <a:off x="228600" y="6513703"/>
            <a:ext cx="1173259" cy="118872"/>
          </a:xfrm>
          <a:prstGeom prst="rect">
            <a:avLst/>
          </a:prstGeom>
        </p:spPr>
      </p:pic>
    </p:spTree>
    <p:extLst>
      <p:ext uri="{BB962C8B-B14F-4D97-AF65-F5344CB8AC3E}">
        <p14:creationId xmlns:p14="http://schemas.microsoft.com/office/powerpoint/2010/main" val="104556316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with Footer (Ligh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tretch>
            <a:fillRect/>
          </a:stretch>
        </p:blipFill>
        <p:spPr>
          <a:xfrm>
            <a:off x="228600" y="6513703"/>
            <a:ext cx="1173259" cy="118872"/>
          </a:xfrm>
          <a:prstGeom prst="rect">
            <a:avLst/>
          </a:prstGeom>
        </p:spPr>
      </p:pic>
    </p:spTree>
    <p:extLst>
      <p:ext uri="{BB962C8B-B14F-4D97-AF65-F5344CB8AC3E}">
        <p14:creationId xmlns:p14="http://schemas.microsoft.com/office/powerpoint/2010/main" val="825469408"/>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1882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6727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arge Photo with Footer (Ligh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333C434-1D23-9EC3-9FD3-CA184B0AB4CD}"/>
              </a:ext>
            </a:extLst>
          </p:cNvPr>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3553642664"/>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Photo with Footer (Dar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87EA6FE-B9E9-B2D3-A102-C6B26EEC98B9}"/>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7481457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Blank with Footer (Ligh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tretch>
            <a:fillRect/>
          </a:stretch>
        </p:blipFill>
        <p:spPr>
          <a:xfrm>
            <a:off x="228600" y="6513703"/>
            <a:ext cx="1173259" cy="118872"/>
          </a:xfrm>
          <a:prstGeom prst="rect">
            <a:avLst/>
          </a:prstGeom>
        </p:spPr>
      </p:pic>
      <p:sp>
        <p:nvSpPr>
          <p:cNvPr id="35" name="TextBox 34">
            <a:extLst>
              <a:ext uri="{FF2B5EF4-FFF2-40B4-BE49-F238E27FC236}">
                <a16:creationId xmlns:a16="http://schemas.microsoft.com/office/drawing/2014/main" id="{A51A8897-029A-C0AB-CE4C-71AFDFF817D3}"/>
              </a:ext>
            </a:extLst>
          </p:cNvPr>
          <p:cNvSpPr txBox="1"/>
          <p:nvPr userDrawn="1"/>
        </p:nvSpPr>
        <p:spPr>
          <a:xfrm>
            <a:off x="1560313" y="6461036"/>
            <a:ext cx="3226840"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October 2023</a:t>
            </a:r>
          </a:p>
        </p:txBody>
      </p:sp>
    </p:spTree>
    <p:extLst>
      <p:ext uri="{BB962C8B-B14F-4D97-AF65-F5344CB8AC3E}">
        <p14:creationId xmlns:p14="http://schemas.microsoft.com/office/powerpoint/2010/main" val="2278174665"/>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with Footer (Dark)">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rcRect/>
          <a:stretch/>
        </p:blipFill>
        <p:spPr>
          <a:xfrm>
            <a:off x="228601" y="6513703"/>
            <a:ext cx="1173256" cy="118872"/>
          </a:xfrm>
          <a:prstGeom prst="rect">
            <a:avLst/>
          </a:prstGeom>
        </p:spPr>
      </p:pic>
      <p:sp>
        <p:nvSpPr>
          <p:cNvPr id="35" name="TextBox 34">
            <a:extLst>
              <a:ext uri="{FF2B5EF4-FFF2-40B4-BE49-F238E27FC236}">
                <a16:creationId xmlns:a16="http://schemas.microsoft.com/office/drawing/2014/main" id="{A51A8897-029A-C0AB-CE4C-71AFDFF817D3}"/>
              </a:ext>
            </a:extLst>
          </p:cNvPr>
          <p:cNvSpPr txBox="1"/>
          <p:nvPr userDrawn="1"/>
        </p:nvSpPr>
        <p:spPr>
          <a:xfrm>
            <a:off x="1560312" y="6461036"/>
            <a:ext cx="3748287"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October 2023</a:t>
            </a:r>
          </a:p>
        </p:txBody>
      </p:sp>
    </p:spTree>
    <p:extLst>
      <p:ext uri="{BB962C8B-B14F-4D97-AF65-F5344CB8AC3E}">
        <p14:creationId xmlns:p14="http://schemas.microsoft.com/office/powerpoint/2010/main" val="40750551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776303"/>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684E-E523-4F29-9E0D-D391DEE226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UA"/>
          </a:p>
        </p:txBody>
      </p:sp>
      <p:sp>
        <p:nvSpPr>
          <p:cNvPr id="3" name="Subtitle 2">
            <a:extLst>
              <a:ext uri="{FF2B5EF4-FFF2-40B4-BE49-F238E27FC236}">
                <a16:creationId xmlns:a16="http://schemas.microsoft.com/office/drawing/2014/main" id="{C41A9A91-7FE7-423E-975C-BAF486628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UA"/>
          </a:p>
        </p:txBody>
      </p:sp>
      <p:sp>
        <p:nvSpPr>
          <p:cNvPr id="4" name="Date Placeholder 3">
            <a:extLst>
              <a:ext uri="{FF2B5EF4-FFF2-40B4-BE49-F238E27FC236}">
                <a16:creationId xmlns:a16="http://schemas.microsoft.com/office/drawing/2014/main" id="{1C2D756C-26F3-4A5F-863E-9BC7ECA70C36}"/>
              </a:ext>
            </a:extLst>
          </p:cNvPr>
          <p:cNvSpPr>
            <a:spLocks noGrp="1"/>
          </p:cNvSpPr>
          <p:nvPr>
            <p:ph type="dt" sz="half" idx="10"/>
          </p:nvPr>
        </p:nvSpPr>
        <p:spPr/>
        <p:txBody>
          <a:bodyPr/>
          <a:lstStyle/>
          <a:p>
            <a:fld id="{31221B86-2A5A-4CF8-80E8-8F0668E963E8}" type="datetimeFigureOut">
              <a:rPr lang="ru-UA" smtClean="0"/>
              <a:t>12/13/2023</a:t>
            </a:fld>
            <a:endParaRPr lang="ru-UA"/>
          </a:p>
        </p:txBody>
      </p:sp>
      <p:sp>
        <p:nvSpPr>
          <p:cNvPr id="5" name="Footer Placeholder 4">
            <a:extLst>
              <a:ext uri="{FF2B5EF4-FFF2-40B4-BE49-F238E27FC236}">
                <a16:creationId xmlns:a16="http://schemas.microsoft.com/office/drawing/2014/main" id="{7597DC3D-6D58-4947-8D8A-35BC0606D2F9}"/>
              </a:ext>
            </a:extLst>
          </p:cNvPr>
          <p:cNvSpPr>
            <a:spLocks noGrp="1"/>
          </p:cNvSpPr>
          <p:nvPr>
            <p:ph type="ftr" sz="quarter" idx="11"/>
          </p:nvPr>
        </p:nvSpPr>
        <p:spPr/>
        <p:txBody>
          <a:bodyPr/>
          <a:lstStyle/>
          <a:p>
            <a:endParaRPr lang="ru-UA"/>
          </a:p>
        </p:txBody>
      </p:sp>
      <p:sp>
        <p:nvSpPr>
          <p:cNvPr id="6" name="Slide Number Placeholder 5">
            <a:extLst>
              <a:ext uri="{FF2B5EF4-FFF2-40B4-BE49-F238E27FC236}">
                <a16:creationId xmlns:a16="http://schemas.microsoft.com/office/drawing/2014/main" id="{9B17B7A6-F15D-4042-AF58-377F5DBD1439}"/>
              </a:ext>
            </a:extLst>
          </p:cNvPr>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1227959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684E-E523-4F29-9E0D-D391DEE226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UA"/>
          </a:p>
        </p:txBody>
      </p:sp>
      <p:sp>
        <p:nvSpPr>
          <p:cNvPr id="3" name="Subtitle 2">
            <a:extLst>
              <a:ext uri="{FF2B5EF4-FFF2-40B4-BE49-F238E27FC236}">
                <a16:creationId xmlns:a16="http://schemas.microsoft.com/office/drawing/2014/main" id="{C41A9A91-7FE7-423E-975C-BAF486628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UA"/>
          </a:p>
        </p:txBody>
      </p:sp>
      <p:sp>
        <p:nvSpPr>
          <p:cNvPr id="4" name="Date Placeholder 3">
            <a:extLst>
              <a:ext uri="{FF2B5EF4-FFF2-40B4-BE49-F238E27FC236}">
                <a16:creationId xmlns:a16="http://schemas.microsoft.com/office/drawing/2014/main" id="{1C2D756C-26F3-4A5F-863E-9BC7ECA70C36}"/>
              </a:ext>
            </a:extLst>
          </p:cNvPr>
          <p:cNvSpPr>
            <a:spLocks noGrp="1"/>
          </p:cNvSpPr>
          <p:nvPr>
            <p:ph type="dt" sz="half" idx="10"/>
          </p:nvPr>
        </p:nvSpPr>
        <p:spPr/>
        <p:txBody>
          <a:bodyPr/>
          <a:lstStyle/>
          <a:p>
            <a:fld id="{31221B86-2A5A-4CF8-80E8-8F0668E963E8}" type="datetimeFigureOut">
              <a:rPr lang="ru-UA" smtClean="0"/>
              <a:t>12/13/2023</a:t>
            </a:fld>
            <a:endParaRPr lang="ru-UA"/>
          </a:p>
        </p:txBody>
      </p:sp>
      <p:sp>
        <p:nvSpPr>
          <p:cNvPr id="5" name="Footer Placeholder 4">
            <a:extLst>
              <a:ext uri="{FF2B5EF4-FFF2-40B4-BE49-F238E27FC236}">
                <a16:creationId xmlns:a16="http://schemas.microsoft.com/office/drawing/2014/main" id="{7597DC3D-6D58-4947-8D8A-35BC0606D2F9}"/>
              </a:ext>
            </a:extLst>
          </p:cNvPr>
          <p:cNvSpPr>
            <a:spLocks noGrp="1"/>
          </p:cNvSpPr>
          <p:nvPr>
            <p:ph type="ftr" sz="quarter" idx="11"/>
          </p:nvPr>
        </p:nvSpPr>
        <p:spPr/>
        <p:txBody>
          <a:bodyPr/>
          <a:lstStyle/>
          <a:p>
            <a:endParaRPr lang="ru-UA"/>
          </a:p>
        </p:txBody>
      </p:sp>
      <p:sp>
        <p:nvSpPr>
          <p:cNvPr id="6" name="Slide Number Placeholder 5">
            <a:extLst>
              <a:ext uri="{FF2B5EF4-FFF2-40B4-BE49-F238E27FC236}">
                <a16:creationId xmlns:a16="http://schemas.microsoft.com/office/drawing/2014/main" id="{9B17B7A6-F15D-4042-AF58-377F5DBD1439}"/>
              </a:ext>
            </a:extLst>
          </p:cNvPr>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1643068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39F981-F778-87C9-92EC-B12E1E3C4D1A}"/>
              </a:ext>
            </a:extLst>
          </p:cNvPr>
          <p:cNvSpPr txBox="1"/>
          <p:nvPr userDrawn="1"/>
        </p:nvSpPr>
        <p:spPr>
          <a:xfrm>
            <a:off x="1560313" y="6461036"/>
            <a:ext cx="3226840"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October 2023</a:t>
            </a:r>
          </a:p>
        </p:txBody>
      </p:sp>
      <p:pic>
        <p:nvPicPr>
          <p:cNvPr id="4" name="Picture 3">
            <a:extLst>
              <a:ext uri="{FF2B5EF4-FFF2-40B4-BE49-F238E27FC236}">
                <a16:creationId xmlns:a16="http://schemas.microsoft.com/office/drawing/2014/main" id="{F7C32005-510D-3A87-3873-83D75D0C6FB3}"/>
              </a:ext>
            </a:extLst>
          </p:cNvPr>
          <p:cNvPicPr>
            <a:picLocks noChangeAspect="1"/>
          </p:cNvPicPr>
          <p:nvPr userDrawn="1"/>
        </p:nvPicPr>
        <p:blipFill>
          <a:blip r:embed="rId2"/>
          <a:stretch>
            <a:fillRect/>
          </a:stretch>
        </p:blipFill>
        <p:spPr>
          <a:xfrm>
            <a:off x="228600" y="6513703"/>
            <a:ext cx="1173259" cy="118872"/>
          </a:xfrm>
          <a:prstGeom prst="rect">
            <a:avLst/>
          </a:prstGeom>
        </p:spPr>
      </p:pic>
    </p:spTree>
    <p:extLst>
      <p:ext uri="{BB962C8B-B14F-4D97-AF65-F5344CB8AC3E}">
        <p14:creationId xmlns:p14="http://schemas.microsoft.com/office/powerpoint/2010/main" val="3635797936"/>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with Footer (Ligh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tretch>
            <a:fillRect/>
          </a:stretch>
        </p:blipFill>
        <p:spPr>
          <a:xfrm>
            <a:off x="228600" y="6513703"/>
            <a:ext cx="1173259" cy="118872"/>
          </a:xfrm>
          <a:prstGeom prst="rect">
            <a:avLst/>
          </a:prstGeom>
        </p:spPr>
      </p:pic>
      <p:sp>
        <p:nvSpPr>
          <p:cNvPr id="34" name="TextBox 33">
            <a:extLst>
              <a:ext uri="{FF2B5EF4-FFF2-40B4-BE49-F238E27FC236}">
                <a16:creationId xmlns:a16="http://schemas.microsoft.com/office/drawing/2014/main" id="{AC05E76F-7AA6-36BD-52A0-D36FAFDF9041}"/>
              </a:ext>
            </a:extLst>
          </p:cNvPr>
          <p:cNvSpPr txBox="1"/>
          <p:nvPr userDrawn="1"/>
        </p:nvSpPr>
        <p:spPr>
          <a:xfrm>
            <a:off x="9199201" y="6461036"/>
            <a:ext cx="2860656" cy="246221"/>
          </a:xfrm>
          <a:prstGeom prst="rect">
            <a:avLst/>
          </a:prstGeom>
          <a:noFill/>
        </p:spPr>
        <p:txBody>
          <a:bodyPr wrap="square" rtlCol="0">
            <a:spAutoFit/>
          </a:bodyPr>
          <a:lstStyle/>
          <a:p>
            <a:pPr algn="r"/>
            <a:fld id="{F332C60D-66EC-8E45-B5C2-457CA03C9DD1}" type="slidenum">
              <a:rPr lang="en-US" sz="1000" smtClean="0">
                <a:latin typeface="GT America Regular" pitchFamily="2" charset="77"/>
                <a:ea typeface="GT America Regular" pitchFamily="2" charset="77"/>
                <a:cs typeface="GT America Regular" pitchFamily="2" charset="77"/>
              </a:rPr>
              <a:t>‹#›</a:t>
            </a:fld>
            <a:endParaRPr lang="en-US" sz="1000" dirty="0">
              <a:latin typeface="GT America Regular" pitchFamily="2" charset="77"/>
              <a:ea typeface="GT America Regular" pitchFamily="2" charset="77"/>
              <a:cs typeface="GT America Regular" pitchFamily="2" charset="77"/>
            </a:endParaRPr>
          </a:p>
        </p:txBody>
      </p:sp>
    </p:spTree>
    <p:extLst>
      <p:ext uri="{BB962C8B-B14F-4D97-AF65-F5344CB8AC3E}">
        <p14:creationId xmlns:p14="http://schemas.microsoft.com/office/powerpoint/2010/main" val="1721839856"/>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6779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8310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rge Photo with Footer (Ligh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333C434-1D23-9EC3-9FD3-CA184B0AB4CD}"/>
              </a:ext>
            </a:extLst>
          </p:cNvPr>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2909311723"/>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rge Photo with Footer (Dar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87EA6FE-B9E9-B2D3-A102-C6B26EEC98B9}"/>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9147585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Blank with Footer (Light)">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tretch>
            <a:fillRect/>
          </a:stretch>
        </p:blipFill>
        <p:spPr>
          <a:xfrm>
            <a:off x="228600" y="6513703"/>
            <a:ext cx="1173259" cy="118872"/>
          </a:xfrm>
          <a:prstGeom prst="rect">
            <a:avLst/>
          </a:prstGeom>
        </p:spPr>
      </p:pic>
      <p:sp>
        <p:nvSpPr>
          <p:cNvPr id="35" name="TextBox 34">
            <a:extLst>
              <a:ext uri="{FF2B5EF4-FFF2-40B4-BE49-F238E27FC236}">
                <a16:creationId xmlns:a16="http://schemas.microsoft.com/office/drawing/2014/main" id="{A51A8897-029A-C0AB-CE4C-71AFDFF817D3}"/>
              </a:ext>
            </a:extLst>
          </p:cNvPr>
          <p:cNvSpPr txBox="1"/>
          <p:nvPr userDrawn="1"/>
        </p:nvSpPr>
        <p:spPr>
          <a:xfrm>
            <a:off x="1560313" y="6461036"/>
            <a:ext cx="3226840"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November 2023</a:t>
            </a:r>
          </a:p>
        </p:txBody>
      </p:sp>
    </p:spTree>
    <p:extLst>
      <p:ext uri="{BB962C8B-B14F-4D97-AF65-F5344CB8AC3E}">
        <p14:creationId xmlns:p14="http://schemas.microsoft.com/office/powerpoint/2010/main" val="3910329159"/>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with Footer (Dark)">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E6866E9-EA84-A284-1E97-D62066442CB2}"/>
              </a:ext>
            </a:extLst>
          </p:cNvPr>
          <p:cNvPicPr>
            <a:picLocks noChangeAspect="1"/>
          </p:cNvPicPr>
          <p:nvPr userDrawn="1"/>
        </p:nvPicPr>
        <p:blipFill>
          <a:blip r:embed="rId2"/>
          <a:srcRect/>
          <a:stretch/>
        </p:blipFill>
        <p:spPr>
          <a:xfrm>
            <a:off x="228601" y="6513703"/>
            <a:ext cx="1173256" cy="118872"/>
          </a:xfrm>
          <a:prstGeom prst="rect">
            <a:avLst/>
          </a:prstGeom>
        </p:spPr>
      </p:pic>
      <p:sp>
        <p:nvSpPr>
          <p:cNvPr id="35" name="TextBox 34">
            <a:extLst>
              <a:ext uri="{FF2B5EF4-FFF2-40B4-BE49-F238E27FC236}">
                <a16:creationId xmlns:a16="http://schemas.microsoft.com/office/drawing/2014/main" id="{A51A8897-029A-C0AB-CE4C-71AFDFF817D3}"/>
              </a:ext>
            </a:extLst>
          </p:cNvPr>
          <p:cNvSpPr txBox="1"/>
          <p:nvPr userDrawn="1"/>
        </p:nvSpPr>
        <p:spPr>
          <a:xfrm>
            <a:off x="1560312" y="6461036"/>
            <a:ext cx="3748287"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October 2023</a:t>
            </a:r>
          </a:p>
        </p:txBody>
      </p:sp>
    </p:spTree>
    <p:extLst>
      <p:ext uri="{BB962C8B-B14F-4D97-AF65-F5344CB8AC3E}">
        <p14:creationId xmlns:p14="http://schemas.microsoft.com/office/powerpoint/2010/main" val="7208604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298261"/>
      </p:ext>
    </p:extLst>
  </p:cSld>
  <p:clrMapOvr>
    <a:masterClrMapping/>
  </p:clrMapOvr>
  <p:extLst>
    <p:ext uri="{DCECCB84-F9BA-43D5-87BE-67443E8EF086}">
      <p15:sldGuideLst xmlns:p15="http://schemas.microsoft.com/office/powerpoint/2012/main">
        <p15:guide id="1" orient="horz" pos="2160">
          <p15:clr>
            <a:srgbClr val="FBAE40"/>
          </p15:clr>
        </p15:guide>
        <p15:guide id="3" orient="horz" pos="144">
          <p15:clr>
            <a:srgbClr val="FBAE40"/>
          </p15:clr>
        </p15:guide>
        <p15:guide id="4" pos="144">
          <p15:clr>
            <a:srgbClr val="FBAE40"/>
          </p15:clr>
        </p15:guide>
        <p15:guide id="5" pos="7536">
          <p15:clr>
            <a:srgbClr val="FBAE40"/>
          </p15:clr>
        </p15:guide>
        <p15:guide id="6" orient="horz" pos="4176">
          <p15:clr>
            <a:srgbClr val="FBAE40"/>
          </p15:clr>
        </p15:guide>
        <p15:guide id="12" pos="3840">
          <p15:clr>
            <a:srgbClr val="FBAE40"/>
          </p15:clr>
        </p15:guide>
        <p15:guide id="20" pos="3912">
          <p15:clr>
            <a:srgbClr val="FBAE40"/>
          </p15:clr>
        </p15:guide>
        <p15:guide id="21" pos="3768">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684E-E523-4F29-9E0D-D391DEE226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UA"/>
          </a:p>
        </p:txBody>
      </p:sp>
      <p:sp>
        <p:nvSpPr>
          <p:cNvPr id="3" name="Subtitle 2">
            <a:extLst>
              <a:ext uri="{FF2B5EF4-FFF2-40B4-BE49-F238E27FC236}">
                <a16:creationId xmlns:a16="http://schemas.microsoft.com/office/drawing/2014/main" id="{C41A9A91-7FE7-423E-975C-BAF486628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UA"/>
          </a:p>
        </p:txBody>
      </p:sp>
      <p:sp>
        <p:nvSpPr>
          <p:cNvPr id="4" name="Date Placeholder 3">
            <a:extLst>
              <a:ext uri="{FF2B5EF4-FFF2-40B4-BE49-F238E27FC236}">
                <a16:creationId xmlns:a16="http://schemas.microsoft.com/office/drawing/2014/main" id="{1C2D756C-26F3-4A5F-863E-9BC7ECA70C36}"/>
              </a:ext>
            </a:extLst>
          </p:cNvPr>
          <p:cNvSpPr>
            <a:spLocks noGrp="1"/>
          </p:cNvSpPr>
          <p:nvPr>
            <p:ph type="dt" sz="half" idx="10"/>
          </p:nvPr>
        </p:nvSpPr>
        <p:spPr/>
        <p:txBody>
          <a:bodyPr/>
          <a:lstStyle/>
          <a:p>
            <a:fld id="{31221B86-2A5A-4CF8-80E8-8F0668E963E8}" type="datetimeFigureOut">
              <a:rPr lang="ru-UA" smtClean="0"/>
              <a:t>12/13/2023</a:t>
            </a:fld>
            <a:endParaRPr lang="ru-UA"/>
          </a:p>
        </p:txBody>
      </p:sp>
      <p:sp>
        <p:nvSpPr>
          <p:cNvPr id="5" name="Footer Placeholder 4">
            <a:extLst>
              <a:ext uri="{FF2B5EF4-FFF2-40B4-BE49-F238E27FC236}">
                <a16:creationId xmlns:a16="http://schemas.microsoft.com/office/drawing/2014/main" id="{7597DC3D-6D58-4947-8D8A-35BC0606D2F9}"/>
              </a:ext>
            </a:extLst>
          </p:cNvPr>
          <p:cNvSpPr>
            <a:spLocks noGrp="1"/>
          </p:cNvSpPr>
          <p:nvPr>
            <p:ph type="ftr" sz="quarter" idx="11"/>
          </p:nvPr>
        </p:nvSpPr>
        <p:spPr/>
        <p:txBody>
          <a:bodyPr/>
          <a:lstStyle/>
          <a:p>
            <a:endParaRPr lang="ru-UA"/>
          </a:p>
        </p:txBody>
      </p:sp>
      <p:sp>
        <p:nvSpPr>
          <p:cNvPr id="6" name="Slide Number Placeholder 5">
            <a:extLst>
              <a:ext uri="{FF2B5EF4-FFF2-40B4-BE49-F238E27FC236}">
                <a16:creationId xmlns:a16="http://schemas.microsoft.com/office/drawing/2014/main" id="{9B17B7A6-F15D-4042-AF58-377F5DBD1439}"/>
              </a:ext>
            </a:extLst>
          </p:cNvPr>
          <p:cNvSpPr>
            <a:spLocks noGrp="1"/>
          </p:cNvSpPr>
          <p:nvPr>
            <p:ph type="sldNum" sz="quarter" idx="12"/>
          </p:nvPr>
        </p:nvSpPr>
        <p:spPr/>
        <p:txBody>
          <a:bodyPr/>
          <a:lstStyle/>
          <a:p>
            <a:fld id="{D43CDF7F-839A-47CF-8A4B-DD213D9EE588}" type="slidenum">
              <a:rPr lang="ru-UA" smtClean="0"/>
              <a:t>‹#›</a:t>
            </a:fld>
            <a:endParaRPr lang="ru-UA"/>
          </a:p>
        </p:txBody>
      </p:sp>
    </p:spTree>
    <p:extLst>
      <p:ext uri="{BB962C8B-B14F-4D97-AF65-F5344CB8AC3E}">
        <p14:creationId xmlns:p14="http://schemas.microsoft.com/office/powerpoint/2010/main" val="61169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6.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heme" Target="../theme/theme7.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heme" Target="../theme/theme8.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heme" Target="../theme/theme9.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889EA-0F4F-7802-967F-DBB5436FE9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ABD847-15E5-3B60-C910-95368DC73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2648081"/>
      </p:ext>
    </p:extLst>
  </p:cSld>
  <p:clrMap bg1="lt1" tx1="dk1" bg2="lt2" tx2="dk2" accent1="accent1" accent2="accent2" accent3="accent3" accent4="accent4" accent5="accent5" accent6="accent6" hlink="hlink" folHlink="folHlink"/>
  <p:sldLayoutIdLst>
    <p:sldLayoutId id="2147484011" r:id="rId1"/>
    <p:sldLayoutId id="2147483651" r:id="rId2"/>
    <p:sldLayoutId id="2147483652" r:id="rId3"/>
    <p:sldLayoutId id="2147483654" r:id="rId4"/>
    <p:sldLayoutId id="2147483655" r:id="rId5"/>
    <p:sldLayoutId id="2147483649" r:id="rId6"/>
    <p:sldLayoutId id="2147483650" r:id="rId7"/>
    <p:sldLayoutId id="2147483653" r:id="rId8"/>
    <p:sldLayoutId id="2147483673" r:id="rId9"/>
    <p:sldLayoutId id="2147483707" r:id="rId10"/>
  </p:sldLayoutIdLst>
  <p:txStyles>
    <p:titleStyle>
      <a:lvl1pPr marL="0" indent="0" algn="l" defTabSz="914400" rtl="0" eaLnBrk="1" latinLnBrk="0" hangingPunct="1">
        <a:lnSpc>
          <a:spcPct val="90000"/>
        </a:lnSpc>
        <a:spcBef>
          <a:spcPct val="0"/>
        </a:spcBef>
        <a:buNone/>
        <a:tabLst>
          <a:tab pos="1479550" algn="l"/>
        </a:tabLst>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47740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ransition/>
  <p:txStyles>
    <p:titleStyle>
      <a:lvl1pPr algn="ctr" rtl="0" eaLnBrk="0" fontAlgn="base" hangingPunct="0">
        <a:spcBef>
          <a:spcPct val="0"/>
        </a:spcBef>
        <a:spcAft>
          <a:spcPct val="0"/>
        </a:spcAft>
        <a:defRPr sz="5800" kern="1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6" charset="0"/>
        </a:defRPr>
      </a:lvl2pPr>
      <a:lvl3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6" charset="0"/>
        </a:defRPr>
      </a:lvl3pPr>
      <a:lvl4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6" charset="0"/>
        </a:defRPr>
      </a:lvl4pPr>
      <a:lvl5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6" charset="0"/>
        </a:defRPr>
      </a:lvl5pPr>
      <a:lvl6pPr marL="2286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4572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6858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9144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marL="171450" indent="-171450" algn="ctr" rtl="0" eaLnBrk="0" fontAlgn="base" hangingPunct="0">
        <a:spcBef>
          <a:spcPct val="0"/>
        </a:spcBef>
        <a:spcAft>
          <a:spcPct val="0"/>
        </a:spcAft>
        <a:defRPr sz="2400" kern="1200">
          <a:solidFill>
            <a:schemeClr val="tx1"/>
          </a:solidFill>
          <a:latin typeface="+mn-lt"/>
          <a:ea typeface="+mn-ea"/>
          <a:cs typeface="+mn-cs"/>
          <a:sym typeface="Gill Sans" pitchFamily="6" charset="0"/>
        </a:defRPr>
      </a:lvl1pPr>
      <a:lvl2pPr marL="371475" indent="-142875" algn="ctr" rtl="0" eaLnBrk="0" fontAlgn="base" hangingPunct="0">
        <a:spcBef>
          <a:spcPct val="0"/>
        </a:spcBef>
        <a:spcAft>
          <a:spcPct val="0"/>
        </a:spcAft>
        <a:defRPr sz="2400" kern="1200">
          <a:solidFill>
            <a:schemeClr val="tx1"/>
          </a:solidFill>
          <a:latin typeface="+mn-lt"/>
          <a:ea typeface="+mn-ea"/>
          <a:cs typeface="+mn-cs"/>
          <a:sym typeface="Gill Sans" pitchFamily="6" charset="0"/>
        </a:defRPr>
      </a:lvl2pPr>
      <a:lvl3pPr marL="571500" indent="-114300" algn="ctr" rtl="0" eaLnBrk="0" fontAlgn="base" hangingPunct="0">
        <a:spcBef>
          <a:spcPct val="0"/>
        </a:spcBef>
        <a:spcAft>
          <a:spcPct val="0"/>
        </a:spcAft>
        <a:defRPr sz="2400" kern="1200">
          <a:solidFill>
            <a:schemeClr val="tx1"/>
          </a:solidFill>
          <a:latin typeface="+mn-lt"/>
          <a:ea typeface="+mn-ea"/>
          <a:cs typeface="+mn-cs"/>
          <a:sym typeface="Gill Sans" pitchFamily="6" charset="0"/>
        </a:defRPr>
      </a:lvl3pPr>
      <a:lvl4pPr marL="800100" indent="-114300" algn="ctr" rtl="0" eaLnBrk="0" fontAlgn="base" hangingPunct="0">
        <a:spcBef>
          <a:spcPct val="0"/>
        </a:spcBef>
        <a:spcAft>
          <a:spcPct val="0"/>
        </a:spcAft>
        <a:defRPr sz="2400" kern="1200">
          <a:solidFill>
            <a:schemeClr val="tx1"/>
          </a:solidFill>
          <a:latin typeface="+mn-lt"/>
          <a:ea typeface="+mn-ea"/>
          <a:cs typeface="+mn-cs"/>
          <a:sym typeface="Gill Sans" pitchFamily="6" charset="0"/>
        </a:defRPr>
      </a:lvl4pPr>
      <a:lvl5pPr marL="1028700" indent="-114300" algn="ctr" rtl="0" eaLnBrk="0" fontAlgn="base" hangingPunct="0">
        <a:spcBef>
          <a:spcPct val="0"/>
        </a:spcBef>
        <a:spcAft>
          <a:spcPct val="0"/>
        </a:spcAft>
        <a:defRPr sz="2400" kern="1200">
          <a:solidFill>
            <a:schemeClr val="tx1"/>
          </a:solidFill>
          <a:latin typeface="+mn-lt"/>
          <a:ea typeface="+mn-ea"/>
          <a:cs typeface="+mn-cs"/>
          <a:sym typeface="Gill Sans" pitchFamily="6" charset="0"/>
        </a:defRPr>
      </a:lvl5pPr>
      <a:lvl6pPr marL="1257300" indent="-114300" algn="l" defTabSz="457200" rtl="0" eaLnBrk="1" latinLnBrk="0" hangingPunct="1">
        <a:lnSpc>
          <a:spcPct val="90000"/>
        </a:lnSpc>
        <a:spcBef>
          <a:spcPct val="3000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ct val="3000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ct val="3000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ct val="30000"/>
        </a:spcBef>
        <a:buFont typeface="Arial" panose="020B0604020202020204" pitchFamily="34" charset="0"/>
        <a:buChar char="•"/>
        <a:defRPr sz="900" kern="1200">
          <a:solidFill>
            <a:schemeClr val="tx1"/>
          </a:solidFill>
          <a:latin typeface="+mn-lt"/>
          <a:ea typeface="+mn-ea"/>
          <a:cs typeface="+mn-cs"/>
        </a:defRPr>
      </a:lvl9pPr>
    </p:bodyStyle>
    <p:otherStyle>
      <a:defPPr>
        <a:defRPr lang="pl-PL"/>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889EA-0F4F-7802-967F-DBB5436FE9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ABD847-15E5-3B60-C910-95368DC73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33026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marL="0" indent="0" algn="l" defTabSz="914400" rtl="0" eaLnBrk="1" latinLnBrk="0" hangingPunct="1">
        <a:lnSpc>
          <a:spcPct val="90000"/>
        </a:lnSpc>
        <a:spcBef>
          <a:spcPct val="0"/>
        </a:spcBef>
        <a:buNone/>
        <a:tabLst>
          <a:tab pos="1479550" algn="l"/>
        </a:tabLst>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CFFE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FFDE13-5280-5F89-FA33-BAA5D1D74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37080C-7D35-2977-DF95-7302364AF2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A777B-FC2C-54D8-0B4B-813759C23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A27B6-DEF3-4E83-A6E0-4F77430B51FB}" type="datetimeFigureOut">
              <a:rPr lang="en-US" smtClean="0"/>
              <a:t>12/13/2023</a:t>
            </a:fld>
            <a:endParaRPr lang="en-US"/>
          </a:p>
        </p:txBody>
      </p:sp>
      <p:sp>
        <p:nvSpPr>
          <p:cNvPr id="5" name="Footer Placeholder 4">
            <a:extLst>
              <a:ext uri="{FF2B5EF4-FFF2-40B4-BE49-F238E27FC236}">
                <a16:creationId xmlns:a16="http://schemas.microsoft.com/office/drawing/2014/main" id="{44227384-E6CA-964F-80BD-B8BFDC834B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DDF6F1-082B-799D-CED0-4B03CA0E1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8EF52-F35E-4888-94C7-0B43B6B629A8}" type="slidenum">
              <a:rPr lang="en-US" smtClean="0"/>
              <a:t>‹#›</a:t>
            </a:fld>
            <a:endParaRPr lang="en-US"/>
          </a:p>
        </p:txBody>
      </p:sp>
    </p:spTree>
    <p:extLst>
      <p:ext uri="{BB962C8B-B14F-4D97-AF65-F5344CB8AC3E}">
        <p14:creationId xmlns:p14="http://schemas.microsoft.com/office/powerpoint/2010/main" val="261416948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40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CFFE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218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ransition/>
  <p:txStyles>
    <p:titleStyle>
      <a:lvl1pPr algn="ctr" rtl="0" eaLnBrk="0" fontAlgn="base" hangingPunct="0">
        <a:spcBef>
          <a:spcPct val="0"/>
        </a:spcBef>
        <a:spcAft>
          <a:spcPct val="0"/>
        </a:spcAft>
        <a:defRPr sz="5800" kern="1200">
          <a:solidFill>
            <a:schemeClr val="tx1"/>
          </a:solidFill>
          <a:latin typeface="+mj-lt"/>
          <a:ea typeface="+mj-ea"/>
          <a:cs typeface="+mj-cs"/>
          <a:sym typeface="Gill Sans" pitchFamily="6" charset="0"/>
        </a:defRPr>
      </a:lvl1pPr>
      <a:lvl2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6" charset="0"/>
        </a:defRPr>
      </a:lvl2pPr>
      <a:lvl3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6" charset="0"/>
        </a:defRPr>
      </a:lvl3pPr>
      <a:lvl4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6" charset="0"/>
        </a:defRPr>
      </a:lvl4pPr>
      <a:lvl5pPr algn="ctr" rtl="0" eaLnBrk="0" fontAlgn="base" hangingPunct="0">
        <a:spcBef>
          <a:spcPct val="0"/>
        </a:spcBef>
        <a:spcAft>
          <a:spcPct val="0"/>
        </a:spcAft>
        <a:defRPr sz="5800">
          <a:solidFill>
            <a:schemeClr val="tx1"/>
          </a:solidFill>
          <a:latin typeface="Gill Sans" charset="0"/>
          <a:ea typeface="ヒラギノ角ゴ ProN W3" charset="0"/>
          <a:cs typeface="ヒラギノ角ゴ ProN W3" charset="0"/>
          <a:sym typeface="Gill Sans" pitchFamily="6" charset="0"/>
        </a:defRPr>
      </a:lvl5pPr>
      <a:lvl6pPr marL="2286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6pPr>
      <a:lvl7pPr marL="4572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7pPr>
      <a:lvl8pPr marL="6858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8pPr>
      <a:lvl9pPr marL="914400" algn="ctr" rtl="0" fontAlgn="base">
        <a:spcBef>
          <a:spcPct val="0"/>
        </a:spcBef>
        <a:spcAft>
          <a:spcPct val="0"/>
        </a:spcAft>
        <a:defRPr sz="5800">
          <a:solidFill>
            <a:schemeClr val="tx1"/>
          </a:solidFill>
          <a:latin typeface="Gill Sans" charset="0"/>
          <a:ea typeface="ヒラギノ角ゴ ProN W3" charset="0"/>
          <a:cs typeface="ヒラギノ角ゴ ProN W3" charset="0"/>
          <a:sym typeface="Gill Sans" charset="0"/>
        </a:defRPr>
      </a:lvl9pPr>
    </p:titleStyle>
    <p:bodyStyle>
      <a:lvl1pPr marL="171450" indent="-171450" algn="ctr" rtl="0" eaLnBrk="0" fontAlgn="base" hangingPunct="0">
        <a:spcBef>
          <a:spcPct val="0"/>
        </a:spcBef>
        <a:spcAft>
          <a:spcPct val="0"/>
        </a:spcAft>
        <a:defRPr sz="2400" kern="1200">
          <a:solidFill>
            <a:schemeClr val="tx1"/>
          </a:solidFill>
          <a:latin typeface="+mn-lt"/>
          <a:ea typeface="+mn-ea"/>
          <a:cs typeface="+mn-cs"/>
          <a:sym typeface="Gill Sans" pitchFamily="6" charset="0"/>
        </a:defRPr>
      </a:lvl1pPr>
      <a:lvl2pPr marL="371475" indent="-142875" algn="ctr" rtl="0" eaLnBrk="0" fontAlgn="base" hangingPunct="0">
        <a:spcBef>
          <a:spcPct val="0"/>
        </a:spcBef>
        <a:spcAft>
          <a:spcPct val="0"/>
        </a:spcAft>
        <a:defRPr sz="2400" kern="1200">
          <a:solidFill>
            <a:schemeClr val="tx1"/>
          </a:solidFill>
          <a:latin typeface="+mn-lt"/>
          <a:ea typeface="+mn-ea"/>
          <a:cs typeface="+mn-cs"/>
          <a:sym typeface="Gill Sans" pitchFamily="6" charset="0"/>
        </a:defRPr>
      </a:lvl2pPr>
      <a:lvl3pPr marL="571500" indent="-114300" algn="ctr" rtl="0" eaLnBrk="0" fontAlgn="base" hangingPunct="0">
        <a:spcBef>
          <a:spcPct val="0"/>
        </a:spcBef>
        <a:spcAft>
          <a:spcPct val="0"/>
        </a:spcAft>
        <a:defRPr sz="2400" kern="1200">
          <a:solidFill>
            <a:schemeClr val="tx1"/>
          </a:solidFill>
          <a:latin typeface="+mn-lt"/>
          <a:ea typeface="+mn-ea"/>
          <a:cs typeface="+mn-cs"/>
          <a:sym typeface="Gill Sans" pitchFamily="6" charset="0"/>
        </a:defRPr>
      </a:lvl3pPr>
      <a:lvl4pPr marL="800100" indent="-114300" algn="ctr" rtl="0" eaLnBrk="0" fontAlgn="base" hangingPunct="0">
        <a:spcBef>
          <a:spcPct val="0"/>
        </a:spcBef>
        <a:spcAft>
          <a:spcPct val="0"/>
        </a:spcAft>
        <a:defRPr sz="2400" kern="1200">
          <a:solidFill>
            <a:schemeClr val="tx1"/>
          </a:solidFill>
          <a:latin typeface="+mn-lt"/>
          <a:ea typeface="+mn-ea"/>
          <a:cs typeface="+mn-cs"/>
          <a:sym typeface="Gill Sans" pitchFamily="6" charset="0"/>
        </a:defRPr>
      </a:lvl4pPr>
      <a:lvl5pPr marL="1028700" indent="-114300" algn="ctr" rtl="0" eaLnBrk="0" fontAlgn="base" hangingPunct="0">
        <a:spcBef>
          <a:spcPct val="0"/>
        </a:spcBef>
        <a:spcAft>
          <a:spcPct val="0"/>
        </a:spcAft>
        <a:defRPr sz="2400" kern="1200">
          <a:solidFill>
            <a:schemeClr val="tx1"/>
          </a:solidFill>
          <a:latin typeface="+mn-lt"/>
          <a:ea typeface="+mn-ea"/>
          <a:cs typeface="+mn-cs"/>
          <a:sym typeface="Gill Sans" pitchFamily="6" charset="0"/>
        </a:defRPr>
      </a:lvl5pPr>
      <a:lvl6pPr marL="1257300" indent="-114300" algn="l" defTabSz="457200" rtl="0" eaLnBrk="1" latinLnBrk="0" hangingPunct="1">
        <a:lnSpc>
          <a:spcPct val="90000"/>
        </a:lnSpc>
        <a:spcBef>
          <a:spcPct val="3000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ct val="3000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ct val="3000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ct val="30000"/>
        </a:spcBef>
        <a:buFont typeface="Arial" panose="020B0604020202020204" pitchFamily="34" charset="0"/>
        <a:buChar char="•"/>
        <a:defRPr sz="900" kern="1200">
          <a:solidFill>
            <a:schemeClr val="tx1"/>
          </a:solidFill>
          <a:latin typeface="+mn-lt"/>
          <a:ea typeface="+mn-ea"/>
          <a:cs typeface="+mn-cs"/>
        </a:defRPr>
      </a:lvl9pPr>
    </p:bodyStyle>
    <p:otherStyle>
      <a:defPPr>
        <a:defRPr lang="pl-PL"/>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889EA-0F4F-7802-967F-DBB5436FE9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ABD847-15E5-3B60-C910-95368DC73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224691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Lst>
  <p:txStyles>
    <p:titleStyle>
      <a:lvl1pPr marL="0" indent="0" algn="l" defTabSz="914400" rtl="0" eaLnBrk="1" latinLnBrk="0" hangingPunct="1">
        <a:lnSpc>
          <a:spcPct val="90000"/>
        </a:lnSpc>
        <a:spcBef>
          <a:spcPct val="0"/>
        </a:spcBef>
        <a:buNone/>
        <a:tabLst>
          <a:tab pos="1479550" algn="l"/>
        </a:tabLst>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889EA-0F4F-7802-967F-DBB5436FE9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ABD847-15E5-3B60-C910-95368DC73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2586444"/>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Lst>
  <p:txStyles>
    <p:titleStyle>
      <a:lvl1pPr marL="0" indent="0" algn="l" defTabSz="914400" rtl="0" eaLnBrk="1" latinLnBrk="0" hangingPunct="1">
        <a:lnSpc>
          <a:spcPct val="90000"/>
        </a:lnSpc>
        <a:spcBef>
          <a:spcPct val="0"/>
        </a:spcBef>
        <a:buNone/>
        <a:tabLst>
          <a:tab pos="1479550" algn="l"/>
        </a:tabLst>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889EA-0F4F-7802-967F-DBB5436FE9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ABD847-15E5-3B60-C910-95368DC73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0816529"/>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Lst>
  <p:txStyles>
    <p:titleStyle>
      <a:lvl1pPr marL="0" indent="0" algn="l" defTabSz="914400" rtl="0" eaLnBrk="1" latinLnBrk="0" hangingPunct="1">
        <a:lnSpc>
          <a:spcPct val="90000"/>
        </a:lnSpc>
        <a:spcBef>
          <a:spcPct val="0"/>
        </a:spcBef>
        <a:buNone/>
        <a:tabLst>
          <a:tab pos="1479550" algn="l"/>
        </a:tabLst>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889EA-0F4F-7802-967F-DBB5436FE9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ABD847-15E5-3B60-C910-95368DC73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6190389"/>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Lst>
  <p:txStyles>
    <p:titleStyle>
      <a:lvl1pPr marL="0" indent="0" algn="l" defTabSz="914400" rtl="0" eaLnBrk="1" latinLnBrk="0" hangingPunct="1">
        <a:lnSpc>
          <a:spcPct val="90000"/>
        </a:lnSpc>
        <a:spcBef>
          <a:spcPct val="0"/>
        </a:spcBef>
        <a:buNone/>
        <a:tabLst>
          <a:tab pos="1479550" algn="l"/>
        </a:tabLst>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8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8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81.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91.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6.xml"/><Relationship Id="rId1" Type="http://schemas.openxmlformats.org/officeDocument/2006/relationships/themeOverride" Target="../theme/themeOverride4.xml"/><Relationship Id="rId4" Type="http://schemas.openxmlformats.org/officeDocument/2006/relationships/chart" Target="../charts/chart22.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9.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2.xml"/><Relationship Id="rId1" Type="http://schemas.openxmlformats.org/officeDocument/2006/relationships/slideLayout" Target="../slideLayouts/slideLayout60.xml"/><Relationship Id="rId4" Type="http://schemas.openxmlformats.org/officeDocument/2006/relationships/chart" Target="../charts/char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5.xml"/><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6.xml"/><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7.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8.xml"/><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text on a white background&#10;&#10;Description automatically generated">
            <a:extLst>
              <a:ext uri="{FF2B5EF4-FFF2-40B4-BE49-F238E27FC236}">
                <a16:creationId xmlns:a16="http://schemas.microsoft.com/office/drawing/2014/main" id="{57B722CD-2782-B07B-59D3-2E81E8CF592D}"/>
              </a:ext>
            </a:extLst>
          </p:cNvPr>
          <p:cNvPicPr>
            <a:picLocks noChangeAspect="1"/>
          </p:cNvPicPr>
          <p:nvPr/>
        </p:nvPicPr>
        <p:blipFill>
          <a:blip r:embed="rId3"/>
          <a:stretch>
            <a:fillRect/>
          </a:stretch>
        </p:blipFill>
        <p:spPr>
          <a:xfrm>
            <a:off x="154702" y="2462698"/>
            <a:ext cx="9715809" cy="2224872"/>
          </a:xfrm>
          <a:prstGeom prst="rect">
            <a:avLst/>
          </a:prstGeom>
        </p:spPr>
      </p:pic>
      <p:pic>
        <p:nvPicPr>
          <p:cNvPr id="5" name="Picture 4" descr="A black letter on a white background&#10;&#10;Description automatically generated">
            <a:extLst>
              <a:ext uri="{FF2B5EF4-FFF2-40B4-BE49-F238E27FC236}">
                <a16:creationId xmlns:a16="http://schemas.microsoft.com/office/drawing/2014/main" id="{F97A9576-93E1-917A-0FDC-C0FC654E85A9}"/>
              </a:ext>
            </a:extLst>
          </p:cNvPr>
          <p:cNvPicPr>
            <a:picLocks noChangeAspect="1"/>
          </p:cNvPicPr>
          <p:nvPr/>
        </p:nvPicPr>
        <p:blipFill>
          <a:blip r:embed="rId4"/>
          <a:stretch>
            <a:fillRect/>
          </a:stretch>
        </p:blipFill>
        <p:spPr>
          <a:xfrm>
            <a:off x="0" y="0"/>
            <a:ext cx="10025214" cy="1501972"/>
          </a:xfrm>
          <a:prstGeom prst="rect">
            <a:avLst/>
          </a:prstGeom>
        </p:spPr>
      </p:pic>
    </p:spTree>
    <p:extLst>
      <p:ext uri="{BB962C8B-B14F-4D97-AF65-F5344CB8AC3E}">
        <p14:creationId xmlns:p14="http://schemas.microsoft.com/office/powerpoint/2010/main" val="93892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8328FD-CC41-CF48-E889-5B2F3DAE7F8A}"/>
              </a:ext>
            </a:extLst>
          </p:cNvPr>
          <p:cNvSpPr txBox="1"/>
          <p:nvPr/>
        </p:nvSpPr>
        <p:spPr>
          <a:xfrm>
            <a:off x="173793" y="259813"/>
            <a:ext cx="11557635" cy="3776868"/>
          </a:xfrm>
          <a:prstGeom prst="rect">
            <a:avLst/>
          </a:prstGeom>
          <a:noFill/>
        </p:spPr>
        <p:txBody>
          <a:bodyPr wrap="square" rtlCol="0">
            <a:spAutoFit/>
          </a:bodyPr>
          <a:lstStyle/>
          <a:p>
            <a:pPr>
              <a:lnSpc>
                <a:spcPts val="5800"/>
              </a:lnSpc>
            </a:pPr>
            <a:r>
              <a:rPr lang="en-US" sz="4800" b="1" dirty="0">
                <a:solidFill>
                  <a:srgbClr val="006AFF"/>
                </a:solidFill>
                <a:latin typeface="GT America Extended Regular" pitchFamily="2" charset="77"/>
                <a:ea typeface="GT America Extended Regular" pitchFamily="2" charset="77"/>
                <a:cs typeface="GT America Extended Regular" pitchFamily="2" charset="77"/>
              </a:rPr>
              <a:t>Travelers’ personal financial situation are solid, </a:t>
            </a:r>
            <a:r>
              <a:rPr lang="en-US" sz="4800" b="1" dirty="0">
                <a:latin typeface="GT America Extended Regular" pitchFamily="2" charset="77"/>
                <a:ea typeface="GT America Extended Regular" pitchFamily="2" charset="77"/>
                <a:cs typeface="GT America Extended Regular" pitchFamily="2" charset="77"/>
              </a:rPr>
              <a:t>and the feeling that now is a good time to spend on travel continues to improve.</a:t>
            </a:r>
          </a:p>
        </p:txBody>
      </p:sp>
      <p:pic>
        <p:nvPicPr>
          <p:cNvPr id="2" name="Picture 1" descr="A qr code on a white background&#10;&#10;Description automatically generated">
            <a:extLst>
              <a:ext uri="{FF2B5EF4-FFF2-40B4-BE49-F238E27FC236}">
                <a16:creationId xmlns:a16="http://schemas.microsoft.com/office/drawing/2014/main" id="{5F78BBDF-E747-5472-6DE9-59A152FD1FB3}"/>
              </a:ext>
            </a:extLst>
          </p:cNvPr>
          <p:cNvPicPr>
            <a:picLocks noChangeAspect="1"/>
          </p:cNvPicPr>
          <p:nvPr/>
        </p:nvPicPr>
        <p:blipFill>
          <a:blip r:embed="rId3"/>
          <a:stretch>
            <a:fillRect/>
          </a:stretch>
        </p:blipFill>
        <p:spPr>
          <a:xfrm>
            <a:off x="11212286" y="5936913"/>
            <a:ext cx="786493" cy="786493"/>
          </a:xfrm>
          <a:prstGeom prst="rect">
            <a:avLst/>
          </a:prstGeom>
        </p:spPr>
      </p:pic>
      <p:sp>
        <p:nvSpPr>
          <p:cNvPr id="3" name="TextBox 2">
            <a:extLst>
              <a:ext uri="{FF2B5EF4-FFF2-40B4-BE49-F238E27FC236}">
                <a16:creationId xmlns:a16="http://schemas.microsoft.com/office/drawing/2014/main" id="{6B356A92-21D3-C835-3477-FBF6A0B599D0}"/>
              </a:ext>
            </a:extLst>
          </p:cNvPr>
          <p:cNvSpPr txBox="1"/>
          <p:nvPr/>
        </p:nvSpPr>
        <p:spPr>
          <a:xfrm>
            <a:off x="9196991" y="6037771"/>
            <a:ext cx="2015295" cy="584775"/>
          </a:xfrm>
          <a:prstGeom prst="rect">
            <a:avLst/>
          </a:prstGeom>
          <a:noFill/>
        </p:spPr>
        <p:txBody>
          <a:bodyPr wrap="none" rtlCol="0">
            <a:spAutoFit/>
          </a:bodyPr>
          <a:lstStyle/>
          <a:p>
            <a:pPr algn="ctr"/>
            <a:r>
              <a:rPr lang="en-US" sz="1600" dirty="0">
                <a:latin typeface="GT America Regular" pitchFamily="50" charset="0"/>
                <a:ea typeface="GT America Regular" pitchFamily="50" charset="0"/>
                <a:cs typeface="GT America Regular" pitchFamily="50" charset="0"/>
              </a:rPr>
              <a:t>January Livestream </a:t>
            </a:r>
          </a:p>
          <a:p>
            <a:pPr algn="ctr"/>
            <a:r>
              <a:rPr lang="en-US" sz="1600" dirty="0">
                <a:latin typeface="GT America Regular" pitchFamily="50" charset="0"/>
                <a:ea typeface="GT America Regular" pitchFamily="50" charset="0"/>
                <a:cs typeface="GT America Regular" pitchFamily="50" charset="0"/>
              </a:rPr>
              <a:t>Registration</a:t>
            </a:r>
          </a:p>
        </p:txBody>
      </p:sp>
    </p:spTree>
    <p:extLst>
      <p:ext uri="{BB962C8B-B14F-4D97-AF65-F5344CB8AC3E}">
        <p14:creationId xmlns:p14="http://schemas.microsoft.com/office/powerpoint/2010/main" val="346761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92409E-DCDD-9013-02F4-E85508558934}"/>
              </a:ext>
            </a:extLst>
          </p:cNvPr>
          <p:cNvSpPr/>
          <p:nvPr/>
        </p:nvSpPr>
        <p:spPr bwMode="auto">
          <a:xfrm>
            <a:off x="7309987" y="1330499"/>
            <a:ext cx="3540533" cy="1457384"/>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Gill Sans" charset="0"/>
              <a:ea typeface="ヒラギノ角ゴ ProN W3" charset="0"/>
              <a:cs typeface="ヒラギノ角ゴ ProN W3" charset="0"/>
              <a:sym typeface="Gill Sans" charset="0"/>
            </a:endParaRPr>
          </a:p>
        </p:txBody>
      </p:sp>
      <p:graphicFrame>
        <p:nvGraphicFramePr>
          <p:cNvPr id="3" name="Chart 2">
            <a:extLst>
              <a:ext uri="{FF2B5EF4-FFF2-40B4-BE49-F238E27FC236}">
                <a16:creationId xmlns:a16="http://schemas.microsoft.com/office/drawing/2014/main" id="{F975E9CB-759E-8D0A-2F2D-D0CB135F7482}"/>
              </a:ext>
            </a:extLst>
          </p:cNvPr>
          <p:cNvGraphicFramePr/>
          <p:nvPr>
            <p:extLst>
              <p:ext uri="{D42A27DB-BD31-4B8C-83A1-F6EECF244321}">
                <p14:modId xmlns:p14="http://schemas.microsoft.com/office/powerpoint/2010/main" val="3877207623"/>
              </p:ext>
            </p:extLst>
          </p:nvPr>
        </p:nvGraphicFramePr>
        <p:xfrm>
          <a:off x="4168604" y="1134226"/>
          <a:ext cx="6968490" cy="497628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E0D0AFEB-9BD2-5928-C3C5-AC2F4A4C2EBA}"/>
              </a:ext>
            </a:extLst>
          </p:cNvPr>
          <p:cNvSpPr/>
          <p:nvPr/>
        </p:nvSpPr>
        <p:spPr bwMode="auto">
          <a:xfrm>
            <a:off x="7309987" y="4070117"/>
            <a:ext cx="3590488" cy="1457384"/>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4" name="TextBox 3">
            <a:extLst>
              <a:ext uri="{FF2B5EF4-FFF2-40B4-BE49-F238E27FC236}">
                <a16:creationId xmlns:a16="http://schemas.microsoft.com/office/drawing/2014/main" id="{35CC6AE0-BE33-2CAB-4FFC-C85D33855BBF}"/>
              </a:ext>
            </a:extLst>
          </p:cNvPr>
          <p:cNvSpPr txBox="1"/>
          <p:nvPr/>
        </p:nvSpPr>
        <p:spPr>
          <a:xfrm>
            <a:off x="9276743" y="1589665"/>
            <a:ext cx="1713665" cy="584775"/>
          </a:xfrm>
          <a:prstGeom prst="rect">
            <a:avLst/>
          </a:prstGeom>
          <a:noFill/>
        </p:spPr>
        <p:txBody>
          <a:bodyPr wrap="square" rtlCol="0">
            <a:spAutoFit/>
          </a:bodyPr>
          <a:lstStyle/>
          <a:p>
            <a:r>
              <a:rPr lang="en-US" sz="3200" b="1" dirty="0">
                <a:solidFill>
                  <a:srgbClr val="006AFF"/>
                </a:solidFill>
                <a:latin typeface="GT America Extended Regular" pitchFamily="50" charset="0"/>
                <a:ea typeface="GT America Extended Regular" pitchFamily="50" charset="0"/>
                <a:cs typeface="GT America Extended Regular" pitchFamily="50" charset="0"/>
              </a:rPr>
              <a:t>34.1</a:t>
            </a:r>
            <a:r>
              <a:rPr lang="en-US" sz="3200" b="1" dirty="0">
                <a:solidFill>
                  <a:srgbClr val="006AFF"/>
                </a:solidFill>
                <a:latin typeface="GT America Medium" pitchFamily="50" charset="0"/>
                <a:ea typeface="GT America Medium" pitchFamily="50" charset="0"/>
                <a:cs typeface="GT America Medium" pitchFamily="50" charset="0"/>
              </a:rPr>
              <a:t>%</a:t>
            </a:r>
          </a:p>
        </p:txBody>
      </p:sp>
      <p:sp>
        <p:nvSpPr>
          <p:cNvPr id="8" name="TextBox 7">
            <a:extLst>
              <a:ext uri="{FF2B5EF4-FFF2-40B4-BE49-F238E27FC236}">
                <a16:creationId xmlns:a16="http://schemas.microsoft.com/office/drawing/2014/main" id="{EE8B3EE4-722D-08DB-6862-C5E338046109}"/>
              </a:ext>
            </a:extLst>
          </p:cNvPr>
          <p:cNvSpPr txBox="1"/>
          <p:nvPr/>
        </p:nvSpPr>
        <p:spPr>
          <a:xfrm>
            <a:off x="9205889" y="4683560"/>
            <a:ext cx="1567247" cy="584775"/>
          </a:xfrm>
          <a:prstGeom prst="rect">
            <a:avLst/>
          </a:prstGeom>
          <a:noFill/>
        </p:spPr>
        <p:txBody>
          <a:bodyPr wrap="square" rtlCol="0">
            <a:spAutoFit/>
          </a:bodyPr>
          <a:lstStyle/>
          <a:p>
            <a:r>
              <a:rPr lang="en-US" sz="3200" b="1" dirty="0">
                <a:solidFill>
                  <a:srgbClr val="006AFF"/>
                </a:solidFill>
                <a:latin typeface="GT America Extended Regular" pitchFamily="50" charset="0"/>
                <a:ea typeface="GT America Extended Regular" pitchFamily="50" charset="0"/>
                <a:cs typeface="GT America Extended Regular" pitchFamily="50" charset="0"/>
              </a:rPr>
              <a:t>34.1%</a:t>
            </a:r>
          </a:p>
        </p:txBody>
      </p:sp>
      <p:sp>
        <p:nvSpPr>
          <p:cNvPr id="6" name="TextBox 5">
            <a:extLst>
              <a:ext uri="{FF2B5EF4-FFF2-40B4-BE49-F238E27FC236}">
                <a16:creationId xmlns:a16="http://schemas.microsoft.com/office/drawing/2014/main" id="{92B1DD5A-CCE3-60EC-5815-9D65218FF117}"/>
              </a:ext>
            </a:extLst>
          </p:cNvPr>
          <p:cNvSpPr txBox="1"/>
          <p:nvPr/>
        </p:nvSpPr>
        <p:spPr>
          <a:xfrm>
            <a:off x="279400" y="1706976"/>
            <a:ext cx="3479800"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Would you say that you (and your household) are better off or worse off financially than you were a year ago</a:t>
            </a:r>
            <a:r>
              <a:rPr lang="en-US" sz="1400" dirty="0">
                <a:latin typeface="GT America Regular" pitchFamily="50" charset="0"/>
                <a:ea typeface="GT America Regular" pitchFamily="50" charset="0"/>
                <a:cs typeface="GT America Regular" pitchFamily="50" charset="0"/>
                <a:sym typeface="Gill Sans" pitchFamily="6" charset="0"/>
              </a:rPr>
              <a:t>?</a:t>
            </a:r>
            <a:endParaRPr kumimoji="0" lang="en-US" sz="1400" i="0" u="none" strike="noStrike" kern="1200" cap="none" spc="0" normalizeH="0" baseline="0" noProof="0" dirty="0">
              <a:ln>
                <a:noFill/>
              </a:ln>
              <a:effectLst/>
              <a:uLnTx/>
              <a:uFillTx/>
              <a:latin typeface="GT America Regular" pitchFamily="50" charset="0"/>
              <a:ea typeface="GT America Regular" pitchFamily="50" charset="0"/>
              <a:cs typeface="GT America Regular" pitchFamily="50" charset="0"/>
              <a:sym typeface="Gill Sans" pitchFamily="6" charset="0"/>
            </a:endParaRPr>
          </a:p>
        </p:txBody>
      </p:sp>
      <p:sp>
        <p:nvSpPr>
          <p:cNvPr id="10" name="TextBox 9">
            <a:extLst>
              <a:ext uri="{FF2B5EF4-FFF2-40B4-BE49-F238E27FC236}">
                <a16:creationId xmlns:a16="http://schemas.microsoft.com/office/drawing/2014/main" id="{DC73AA5A-5B25-951B-EBD7-D89FF13AC274}"/>
              </a:ext>
            </a:extLst>
          </p:cNvPr>
          <p:cNvSpPr txBox="1"/>
          <p:nvPr/>
        </p:nvSpPr>
        <p:spPr>
          <a:xfrm>
            <a:off x="279400" y="113278"/>
            <a:ext cx="11340671" cy="1077218"/>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rPr>
              <a:t>Current financial sentiment moderated slightly this month.</a:t>
            </a:r>
          </a:p>
        </p:txBody>
      </p:sp>
    </p:spTree>
    <p:extLst>
      <p:ext uri="{BB962C8B-B14F-4D97-AF65-F5344CB8AC3E}">
        <p14:creationId xmlns:p14="http://schemas.microsoft.com/office/powerpoint/2010/main" val="423730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P spid="7" grpId="0" animBg="1"/>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7719CC0-C237-B097-B1A8-2AD17027E6A2}"/>
              </a:ext>
            </a:extLst>
          </p:cNvPr>
          <p:cNvGraphicFramePr/>
          <p:nvPr>
            <p:extLst>
              <p:ext uri="{D42A27DB-BD31-4B8C-83A1-F6EECF244321}">
                <p14:modId xmlns:p14="http://schemas.microsoft.com/office/powerpoint/2010/main" val="1407807608"/>
              </p:ext>
            </p:extLst>
          </p:nvPr>
        </p:nvGraphicFramePr>
        <p:xfrm>
          <a:off x="438150" y="1941816"/>
          <a:ext cx="11379297" cy="442816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92C0409-1285-1CA3-588D-7F378B93C75A}"/>
              </a:ext>
            </a:extLst>
          </p:cNvPr>
          <p:cNvSpPr txBox="1"/>
          <p:nvPr/>
        </p:nvSpPr>
        <p:spPr>
          <a:xfrm>
            <a:off x="1515353" y="2189140"/>
            <a:ext cx="2880917" cy="307777"/>
          </a:xfrm>
          <a:prstGeom prst="rect">
            <a:avLst/>
          </a:prstGeom>
          <a:noFill/>
        </p:spPr>
        <p:txBody>
          <a:bodyPr wrap="none" rtlCol="0">
            <a:spAutoFit/>
          </a:bodyPr>
          <a:lstStyle/>
          <a:p>
            <a:r>
              <a:rPr lang="en-US" sz="1400" b="1" dirty="0">
                <a:latin typeface="GT America Medium" pitchFamily="50" charset="0"/>
                <a:ea typeface="GT America Medium" pitchFamily="50" charset="0"/>
                <a:cs typeface="GT America Medium" pitchFamily="50" charset="0"/>
              </a:rPr>
              <a:t>% Better off or Much better off</a:t>
            </a:r>
          </a:p>
        </p:txBody>
      </p:sp>
      <p:sp>
        <p:nvSpPr>
          <p:cNvPr id="4" name="TextBox 3">
            <a:extLst>
              <a:ext uri="{FF2B5EF4-FFF2-40B4-BE49-F238E27FC236}">
                <a16:creationId xmlns:a16="http://schemas.microsoft.com/office/drawing/2014/main" id="{0B748594-4985-A566-800C-9FE30610C254}"/>
              </a:ext>
            </a:extLst>
          </p:cNvPr>
          <p:cNvSpPr txBox="1"/>
          <p:nvPr/>
        </p:nvSpPr>
        <p:spPr>
          <a:xfrm>
            <a:off x="615619" y="1239895"/>
            <a:ext cx="1188377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Would you say that you (and your household) are better off or worse off financially than you were a year ago?</a:t>
            </a:r>
            <a:endParaRPr kumimoji="0" lang="en-US" sz="1200" i="0" u="none" strike="noStrike" kern="1200" cap="none" spc="0" normalizeH="0" baseline="0" noProof="0" dirty="0">
              <a:ln>
                <a:noFill/>
              </a:ln>
              <a:effectLst/>
              <a:uLnTx/>
              <a:uFillTx/>
              <a:latin typeface="GT America Regular" pitchFamily="50" charset="0"/>
              <a:ea typeface="GT America Regular" pitchFamily="50" charset="0"/>
              <a:cs typeface="GT America Regular" pitchFamily="50" charset="0"/>
              <a:sym typeface="Gill Sans" pitchFamily="6" charset="0"/>
            </a:endParaRPr>
          </a:p>
        </p:txBody>
      </p:sp>
      <p:sp>
        <p:nvSpPr>
          <p:cNvPr id="5" name="TextBox 4">
            <a:extLst>
              <a:ext uri="{FF2B5EF4-FFF2-40B4-BE49-F238E27FC236}">
                <a16:creationId xmlns:a16="http://schemas.microsoft.com/office/drawing/2014/main" id="{2B6CF03A-AAF3-A502-B86E-AEC2E0A529E1}"/>
              </a:ext>
            </a:extLst>
          </p:cNvPr>
          <p:cNvSpPr txBox="1"/>
          <p:nvPr/>
        </p:nvSpPr>
        <p:spPr>
          <a:xfrm>
            <a:off x="315904" y="76816"/>
            <a:ext cx="11379297" cy="1569660"/>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rPr>
              <a:t>Current financial sentiment moderated slightly this month.</a:t>
            </a:r>
          </a:p>
          <a:p>
            <a:endParaRPr lang="en-US" sz="3200" b="1" spc="-150" dirty="0">
              <a:latin typeface="GT America Extended Regular" pitchFamily="2" charset="77"/>
              <a:ea typeface="GT America Extended Regular" pitchFamily="2" charset="77"/>
              <a:cs typeface="GT America Extended Regular" pitchFamily="2" charset="77"/>
            </a:endParaRPr>
          </a:p>
        </p:txBody>
      </p:sp>
      <p:sp>
        <p:nvSpPr>
          <p:cNvPr id="7" name="TextBox 6">
            <a:extLst>
              <a:ext uri="{FF2B5EF4-FFF2-40B4-BE49-F238E27FC236}">
                <a16:creationId xmlns:a16="http://schemas.microsoft.com/office/drawing/2014/main" id="{C01DFB5A-ECCF-549D-57E3-3AC1B95E67E3}"/>
              </a:ext>
            </a:extLst>
          </p:cNvPr>
          <p:cNvSpPr txBox="1"/>
          <p:nvPr/>
        </p:nvSpPr>
        <p:spPr>
          <a:xfrm>
            <a:off x="5270643" y="2228537"/>
            <a:ext cx="5589141" cy="317523"/>
          </a:xfrm>
          <a:prstGeom prst="rect">
            <a:avLst/>
          </a:prstGeom>
          <a:solidFill>
            <a:srgbClr val="92F7FF"/>
          </a:solidFill>
        </p:spPr>
        <p:txBody>
          <a:bodyPr wrap="square" rtlCol="0">
            <a:spAutoFit/>
          </a:bodyPr>
          <a:lstStyle/>
          <a:p>
            <a:pPr>
              <a:lnSpc>
                <a:spcPct val="150000"/>
              </a:lnSpc>
            </a:pPr>
            <a:r>
              <a:rPr lang="en-US" sz="1000" dirty="0">
                <a:latin typeface="GT America Regular" pitchFamily="2" charset="77"/>
                <a:ea typeface="GT America Regular" pitchFamily="2" charset="77"/>
                <a:cs typeface="GT America Regular" pitchFamily="2" charset="77"/>
              </a:rPr>
              <a:t>	</a:t>
            </a:r>
            <a:r>
              <a:rPr lang="en-US" sz="1100" dirty="0">
                <a:latin typeface="GT America Medium" pitchFamily="50" charset="0"/>
                <a:ea typeface="GT America Medium" pitchFamily="50" charset="0"/>
                <a:cs typeface="GT America Medium" pitchFamily="50" charset="0"/>
              </a:rPr>
              <a:t>No. 2022 = 26.3%  		Nov. 2023 = 34.1%</a:t>
            </a:r>
            <a:endParaRPr lang="en-US" sz="1000" dirty="0">
              <a:latin typeface="GT America Medium" pitchFamily="50" charset="0"/>
              <a:ea typeface="GT America Medium" pitchFamily="50" charset="0"/>
              <a:cs typeface="GT America Medium" pitchFamily="50" charset="0"/>
            </a:endParaRPr>
          </a:p>
        </p:txBody>
      </p:sp>
    </p:spTree>
    <p:extLst>
      <p:ext uri="{BB962C8B-B14F-4D97-AF65-F5344CB8AC3E}">
        <p14:creationId xmlns:p14="http://schemas.microsoft.com/office/powerpoint/2010/main" val="396117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1000"/>
                                        <p:tgtEl>
                                          <p:spTgt spid="2">
                                            <p:graphicEl>
                                              <a:chart seriesIdx="-3" categoryIdx="-3" bldStep="gridLegend"/>
                                            </p:graphic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0" dur="1000"/>
                                        <p:tgtEl>
                                          <p:spTgt spid="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975E9CB-759E-8D0A-2F2D-D0CB135F7482}"/>
              </a:ext>
            </a:extLst>
          </p:cNvPr>
          <p:cNvGraphicFramePr/>
          <p:nvPr>
            <p:extLst>
              <p:ext uri="{D42A27DB-BD31-4B8C-83A1-F6EECF244321}">
                <p14:modId xmlns:p14="http://schemas.microsoft.com/office/powerpoint/2010/main" val="60519162"/>
              </p:ext>
            </p:extLst>
          </p:nvPr>
        </p:nvGraphicFramePr>
        <p:xfrm>
          <a:off x="4566285" y="1524196"/>
          <a:ext cx="6985635" cy="423152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E0D0AFEB-9BD2-5928-C3C5-AC2F4A4C2EBA}"/>
              </a:ext>
            </a:extLst>
          </p:cNvPr>
          <p:cNvSpPr/>
          <p:nvPr/>
        </p:nvSpPr>
        <p:spPr bwMode="auto">
          <a:xfrm>
            <a:off x="7401787" y="3987045"/>
            <a:ext cx="4106884" cy="1378490"/>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2" name="Rectangle 1">
            <a:extLst>
              <a:ext uri="{FF2B5EF4-FFF2-40B4-BE49-F238E27FC236}">
                <a16:creationId xmlns:a16="http://schemas.microsoft.com/office/drawing/2014/main" id="{E092409E-DCDD-9013-02F4-E85508558934}"/>
              </a:ext>
            </a:extLst>
          </p:cNvPr>
          <p:cNvSpPr/>
          <p:nvPr/>
        </p:nvSpPr>
        <p:spPr bwMode="auto">
          <a:xfrm>
            <a:off x="7401787" y="1636389"/>
            <a:ext cx="4150133" cy="1378491"/>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charset="0"/>
            </a:endParaRPr>
          </a:p>
        </p:txBody>
      </p:sp>
      <p:sp>
        <p:nvSpPr>
          <p:cNvPr id="4" name="TextBox 3">
            <a:extLst>
              <a:ext uri="{FF2B5EF4-FFF2-40B4-BE49-F238E27FC236}">
                <a16:creationId xmlns:a16="http://schemas.microsoft.com/office/drawing/2014/main" id="{35CC6AE0-BE33-2CAB-4FFC-C85D33855BBF}"/>
              </a:ext>
            </a:extLst>
          </p:cNvPr>
          <p:cNvSpPr txBox="1"/>
          <p:nvPr/>
        </p:nvSpPr>
        <p:spPr>
          <a:xfrm>
            <a:off x="9854102" y="1901067"/>
            <a:ext cx="17954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AFF"/>
                </a:solidFill>
                <a:effectLst/>
                <a:uLnTx/>
                <a:uFillTx/>
                <a:latin typeface="GT America Medium" pitchFamily="50" charset="0"/>
                <a:ea typeface="GT America Medium" pitchFamily="50" charset="0"/>
                <a:cs typeface="GT America Medium" pitchFamily="50" charset="0"/>
              </a:rPr>
              <a:t>34.4%</a:t>
            </a:r>
          </a:p>
        </p:txBody>
      </p:sp>
      <p:sp>
        <p:nvSpPr>
          <p:cNvPr id="8" name="TextBox 7">
            <a:extLst>
              <a:ext uri="{FF2B5EF4-FFF2-40B4-BE49-F238E27FC236}">
                <a16:creationId xmlns:a16="http://schemas.microsoft.com/office/drawing/2014/main" id="{EE8B3EE4-722D-08DB-6862-C5E338046109}"/>
              </a:ext>
            </a:extLst>
          </p:cNvPr>
          <p:cNvSpPr txBox="1"/>
          <p:nvPr/>
        </p:nvSpPr>
        <p:spPr>
          <a:xfrm>
            <a:off x="9854103" y="4383902"/>
            <a:ext cx="1556020"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srgbClr val="000000"/>
                </a:solidFill>
                <a:effectLst/>
                <a:uLnTx/>
                <a:uFillTx/>
                <a:latin typeface="GT America Extended Regular" pitchFamily="50" charset="0"/>
                <a:ea typeface="GT America Extended Regular" pitchFamily="50" charset="0"/>
                <a:cs typeface="GT America Extended Regular" pitchFamily="50" charset="0"/>
              </a:defRPr>
            </a:lvl1pPr>
          </a:lstStyle>
          <a:p>
            <a:r>
              <a:rPr lang="en-US" sz="3200" dirty="0">
                <a:solidFill>
                  <a:srgbClr val="006AFF"/>
                </a:solidFill>
                <a:latin typeface="GT America Medium" pitchFamily="50" charset="0"/>
                <a:ea typeface="GT America Medium" pitchFamily="50" charset="0"/>
                <a:cs typeface="GT America Medium" pitchFamily="50" charset="0"/>
              </a:rPr>
              <a:t>34.8%</a:t>
            </a:r>
          </a:p>
        </p:txBody>
      </p:sp>
      <p:sp>
        <p:nvSpPr>
          <p:cNvPr id="6" name="TextBox 5">
            <a:extLst>
              <a:ext uri="{FF2B5EF4-FFF2-40B4-BE49-F238E27FC236}">
                <a16:creationId xmlns:a16="http://schemas.microsoft.com/office/drawing/2014/main" id="{F92F1942-282E-45BB-3386-B57EB7C3CF8A}"/>
              </a:ext>
            </a:extLst>
          </p:cNvPr>
          <p:cNvSpPr txBox="1"/>
          <p:nvPr/>
        </p:nvSpPr>
        <p:spPr>
          <a:xfrm>
            <a:off x="154113" y="1600396"/>
            <a:ext cx="3935001" cy="98488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latin typeface="GT America Regular" pitchFamily="50" charset="0"/>
                <a:ea typeface="GT America Regular" pitchFamily="50" charset="0"/>
                <a:cs typeface="GT America Regular" pitchFamily="50" charset="0"/>
                <a:sym typeface="Gill Sans" pitchFamily="6" charset="0"/>
              </a:rPr>
              <a:t>Thinking only of your household's finances, do you feel NOW is a good or bad time for you to spend money on leisure travel? </a:t>
            </a:r>
          </a:p>
        </p:txBody>
      </p:sp>
      <p:sp>
        <p:nvSpPr>
          <p:cNvPr id="10" name="TextBox 9">
            <a:extLst>
              <a:ext uri="{FF2B5EF4-FFF2-40B4-BE49-F238E27FC236}">
                <a16:creationId xmlns:a16="http://schemas.microsoft.com/office/drawing/2014/main" id="{C96E49C5-1F60-AFDA-1733-7B1F45366776}"/>
              </a:ext>
            </a:extLst>
          </p:cNvPr>
          <p:cNvSpPr txBox="1"/>
          <p:nvPr/>
        </p:nvSpPr>
        <p:spPr>
          <a:xfrm>
            <a:off x="154114" y="113278"/>
            <a:ext cx="11397806" cy="1569660"/>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rPr>
              <a:t>The belief that now is a good time to spend on travel is improving…</a:t>
            </a:r>
          </a:p>
          <a:p>
            <a:endParaRPr lang="en-US" sz="3200" b="1" spc="-150" dirty="0">
              <a:latin typeface="GT America Extended Regular" pitchFamily="2" charset="77"/>
              <a:ea typeface="GT America Extended Regular" pitchFamily="2" charset="77"/>
              <a:cs typeface="GT America Extended Regular" pitchFamily="2" charset="77"/>
            </a:endParaRPr>
          </a:p>
        </p:txBody>
      </p:sp>
    </p:spTree>
    <p:extLst>
      <p:ext uri="{BB962C8B-B14F-4D97-AF65-F5344CB8AC3E}">
        <p14:creationId xmlns:p14="http://schemas.microsoft.com/office/powerpoint/2010/main" val="399846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C23ED9-7C5B-674A-A248-DDDEBE729D25}"/>
              </a:ext>
            </a:extLst>
          </p:cNvPr>
          <p:cNvSpPr txBox="1"/>
          <p:nvPr/>
        </p:nvSpPr>
        <p:spPr>
          <a:xfrm>
            <a:off x="154114" y="113278"/>
            <a:ext cx="11465957" cy="1569660"/>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rPr>
              <a:t>…as positive feelings toward travel spending continue to grow.</a:t>
            </a:r>
          </a:p>
          <a:p>
            <a:endParaRPr lang="en-US" sz="3200" b="1" spc="-150" dirty="0">
              <a:latin typeface="GT America Extended Regular" pitchFamily="2" charset="77"/>
              <a:ea typeface="GT America Extended Regular" pitchFamily="2" charset="77"/>
              <a:cs typeface="GT America Extended Regular" pitchFamily="2" charset="77"/>
            </a:endParaRPr>
          </a:p>
        </p:txBody>
      </p:sp>
      <p:graphicFrame>
        <p:nvGraphicFramePr>
          <p:cNvPr id="3" name="Chart 2">
            <a:extLst>
              <a:ext uri="{FF2B5EF4-FFF2-40B4-BE49-F238E27FC236}">
                <a16:creationId xmlns:a16="http://schemas.microsoft.com/office/drawing/2014/main" id="{18E6F677-8C01-196A-09DB-176C7446D795}"/>
              </a:ext>
            </a:extLst>
          </p:cNvPr>
          <p:cNvGraphicFramePr/>
          <p:nvPr>
            <p:extLst>
              <p:ext uri="{D42A27DB-BD31-4B8C-83A1-F6EECF244321}">
                <p14:modId xmlns:p14="http://schemas.microsoft.com/office/powerpoint/2010/main" val="3384350771"/>
              </p:ext>
            </p:extLst>
          </p:nvPr>
        </p:nvGraphicFramePr>
        <p:xfrm>
          <a:off x="208285" y="1712395"/>
          <a:ext cx="11829601" cy="47397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146B3482-4E63-3B42-210C-4BB640D7026F}"/>
              </a:ext>
            </a:extLst>
          </p:cNvPr>
          <p:cNvSpPr txBox="1"/>
          <p:nvPr/>
        </p:nvSpPr>
        <p:spPr>
          <a:xfrm>
            <a:off x="4685031" y="1993934"/>
            <a:ext cx="2876108" cy="307777"/>
          </a:xfrm>
          <a:prstGeom prst="rect">
            <a:avLst/>
          </a:prstGeom>
          <a:noFill/>
        </p:spPr>
        <p:txBody>
          <a:bodyPr wrap="none" rtlCol="0">
            <a:spAutoFit/>
          </a:bodyPr>
          <a:lstStyle/>
          <a:p>
            <a:r>
              <a:rPr lang="en-US" sz="1400" b="1" dirty="0">
                <a:latin typeface="GT America Medium" pitchFamily="50" charset="0"/>
                <a:ea typeface="GT America Medium" pitchFamily="50" charset="0"/>
                <a:cs typeface="GT America Medium" pitchFamily="50" charset="0"/>
              </a:rPr>
              <a:t>% Good time or Very good time</a:t>
            </a:r>
          </a:p>
        </p:txBody>
      </p:sp>
      <p:sp>
        <p:nvSpPr>
          <p:cNvPr id="7" name="TextBox 6">
            <a:extLst>
              <a:ext uri="{FF2B5EF4-FFF2-40B4-BE49-F238E27FC236}">
                <a16:creationId xmlns:a16="http://schemas.microsoft.com/office/drawing/2014/main" id="{4D160C5D-8A12-423A-D433-2B61F7891DAE}"/>
              </a:ext>
            </a:extLst>
          </p:cNvPr>
          <p:cNvSpPr txBox="1"/>
          <p:nvPr/>
        </p:nvSpPr>
        <p:spPr>
          <a:xfrm>
            <a:off x="154114" y="1198725"/>
            <a:ext cx="1188377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Thinking only of your household's finances, do you feel NOW is a good or bad time for you to spend money on leisure travel? </a:t>
            </a:r>
            <a:endParaRPr kumimoji="0" lang="en-US" sz="1200" i="0" u="none" strike="noStrike" kern="1200" cap="none" spc="0" normalizeH="0" baseline="0" noProof="0" dirty="0">
              <a:ln>
                <a:noFill/>
              </a:ln>
              <a:effectLst/>
              <a:uLnTx/>
              <a:uFillTx/>
              <a:latin typeface="GT America Regular" pitchFamily="50" charset="0"/>
              <a:ea typeface="GT America Regular" pitchFamily="50" charset="0"/>
              <a:cs typeface="GT America Regular" pitchFamily="50" charset="0"/>
              <a:sym typeface="Gill Sans" pitchFamily="6" charset="0"/>
            </a:endParaRPr>
          </a:p>
        </p:txBody>
      </p:sp>
      <p:pic>
        <p:nvPicPr>
          <p:cNvPr id="12" name="Picture 11">
            <a:extLst>
              <a:ext uri="{FF2B5EF4-FFF2-40B4-BE49-F238E27FC236}">
                <a16:creationId xmlns:a16="http://schemas.microsoft.com/office/drawing/2014/main" id="{10AE6B9E-F015-164C-6E13-2EE408CEFA4E}"/>
              </a:ext>
            </a:extLst>
          </p:cNvPr>
          <p:cNvPicPr>
            <a:picLocks noChangeAspect="1"/>
          </p:cNvPicPr>
          <p:nvPr/>
        </p:nvPicPr>
        <p:blipFill>
          <a:blip r:embed="rId4"/>
          <a:stretch>
            <a:fillRect/>
          </a:stretch>
        </p:blipFill>
        <p:spPr>
          <a:xfrm rot="13787459">
            <a:off x="10591415" y="3951852"/>
            <a:ext cx="533264" cy="533264"/>
          </a:xfrm>
          <a:prstGeom prst="rect">
            <a:avLst/>
          </a:prstGeom>
        </p:spPr>
      </p:pic>
      <p:cxnSp>
        <p:nvCxnSpPr>
          <p:cNvPr id="2" name="Straight Connector 1">
            <a:extLst>
              <a:ext uri="{FF2B5EF4-FFF2-40B4-BE49-F238E27FC236}">
                <a16:creationId xmlns:a16="http://schemas.microsoft.com/office/drawing/2014/main" id="{FEAA0227-21B4-5C9D-4279-04BCE845BAF6}"/>
              </a:ext>
            </a:extLst>
          </p:cNvPr>
          <p:cNvCxnSpPr>
            <a:cxnSpLocks/>
          </p:cNvCxnSpPr>
          <p:nvPr/>
        </p:nvCxnSpPr>
        <p:spPr>
          <a:xfrm flipH="1" flipV="1">
            <a:off x="2618014" y="3287486"/>
            <a:ext cx="8452304" cy="52579"/>
          </a:xfrm>
          <a:prstGeom prst="line">
            <a:avLst/>
          </a:prstGeom>
          <a:ln w="53975">
            <a:solidFill>
              <a:srgbClr val="006AFF"/>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89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1000"/>
                                        <p:tgtEl>
                                          <p:spTgt spid="3">
                                            <p:graphicEl>
                                              <a:chart seriesIdx="-3" categoryIdx="-3" bldStep="gridLegend"/>
                                            </p:graphic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0" dur="1000"/>
                                        <p:tgtEl>
                                          <p:spTgt spid="3">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8328FD-CC41-CF48-E889-5B2F3DAE7F8A}"/>
              </a:ext>
            </a:extLst>
          </p:cNvPr>
          <p:cNvSpPr txBox="1"/>
          <p:nvPr/>
        </p:nvSpPr>
        <p:spPr>
          <a:xfrm>
            <a:off x="173793" y="259813"/>
            <a:ext cx="11557635" cy="3033074"/>
          </a:xfrm>
          <a:prstGeom prst="rect">
            <a:avLst/>
          </a:prstGeom>
          <a:noFill/>
        </p:spPr>
        <p:txBody>
          <a:bodyPr wrap="square" rtlCol="0">
            <a:spAutoFit/>
          </a:bodyPr>
          <a:lstStyle/>
          <a:p>
            <a:pPr>
              <a:lnSpc>
                <a:spcPts val="5800"/>
              </a:lnSpc>
            </a:pPr>
            <a:r>
              <a:rPr lang="en-US" sz="4800" b="1" dirty="0">
                <a:solidFill>
                  <a:srgbClr val="006AFF"/>
                </a:solidFill>
                <a:latin typeface="GT America Extended Regular" pitchFamily="2" charset="77"/>
                <a:ea typeface="GT America Extended Regular" pitchFamily="2" charset="77"/>
                <a:cs typeface="GT America Extended Regular" pitchFamily="2" charset="77"/>
              </a:rPr>
              <a:t>Economic uncertainty continues to be at significant levels, </a:t>
            </a:r>
            <a:r>
              <a:rPr lang="en-US" sz="4800" b="1" dirty="0">
                <a:latin typeface="GT America Extended Regular" pitchFamily="2" charset="77"/>
                <a:ea typeface="GT America Extended Regular" pitchFamily="2" charset="77"/>
                <a:cs typeface="GT America Extended Regular" pitchFamily="2" charset="77"/>
              </a:rPr>
              <a:t>but concerns about a coming recession are subsiding.</a:t>
            </a:r>
          </a:p>
        </p:txBody>
      </p:sp>
      <p:pic>
        <p:nvPicPr>
          <p:cNvPr id="2" name="Picture 1" descr="A qr code on a white background&#10;&#10;Description automatically generated">
            <a:extLst>
              <a:ext uri="{FF2B5EF4-FFF2-40B4-BE49-F238E27FC236}">
                <a16:creationId xmlns:a16="http://schemas.microsoft.com/office/drawing/2014/main" id="{95064011-36CC-B79E-9EFC-937E9A31242D}"/>
              </a:ext>
            </a:extLst>
          </p:cNvPr>
          <p:cNvPicPr>
            <a:picLocks noChangeAspect="1"/>
          </p:cNvPicPr>
          <p:nvPr/>
        </p:nvPicPr>
        <p:blipFill>
          <a:blip r:embed="rId3"/>
          <a:stretch>
            <a:fillRect/>
          </a:stretch>
        </p:blipFill>
        <p:spPr>
          <a:xfrm>
            <a:off x="11212286" y="5936913"/>
            <a:ext cx="786493" cy="786493"/>
          </a:xfrm>
          <a:prstGeom prst="rect">
            <a:avLst/>
          </a:prstGeom>
        </p:spPr>
      </p:pic>
      <p:sp>
        <p:nvSpPr>
          <p:cNvPr id="3" name="TextBox 2">
            <a:extLst>
              <a:ext uri="{FF2B5EF4-FFF2-40B4-BE49-F238E27FC236}">
                <a16:creationId xmlns:a16="http://schemas.microsoft.com/office/drawing/2014/main" id="{BB2361F6-9771-CB4E-D936-F0349B80563E}"/>
              </a:ext>
            </a:extLst>
          </p:cNvPr>
          <p:cNvSpPr txBox="1"/>
          <p:nvPr/>
        </p:nvSpPr>
        <p:spPr>
          <a:xfrm>
            <a:off x="9196991" y="6037771"/>
            <a:ext cx="2015295" cy="584775"/>
          </a:xfrm>
          <a:prstGeom prst="rect">
            <a:avLst/>
          </a:prstGeom>
          <a:noFill/>
        </p:spPr>
        <p:txBody>
          <a:bodyPr wrap="none" rtlCol="0">
            <a:spAutoFit/>
          </a:bodyPr>
          <a:lstStyle/>
          <a:p>
            <a:pPr algn="ctr"/>
            <a:r>
              <a:rPr lang="en-US" sz="1600" dirty="0">
                <a:latin typeface="GT America Regular" pitchFamily="50" charset="0"/>
                <a:ea typeface="GT America Regular" pitchFamily="50" charset="0"/>
                <a:cs typeface="GT America Regular" pitchFamily="50" charset="0"/>
              </a:rPr>
              <a:t>January Livestream </a:t>
            </a:r>
          </a:p>
          <a:p>
            <a:pPr algn="ctr"/>
            <a:r>
              <a:rPr lang="en-US" sz="1600" dirty="0">
                <a:latin typeface="GT America Regular" pitchFamily="50" charset="0"/>
                <a:ea typeface="GT America Regular" pitchFamily="50" charset="0"/>
                <a:cs typeface="GT America Regular" pitchFamily="50" charset="0"/>
              </a:rPr>
              <a:t>Registration</a:t>
            </a:r>
          </a:p>
        </p:txBody>
      </p:sp>
    </p:spTree>
    <p:extLst>
      <p:ext uri="{BB962C8B-B14F-4D97-AF65-F5344CB8AC3E}">
        <p14:creationId xmlns:p14="http://schemas.microsoft.com/office/powerpoint/2010/main" val="297689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358584" y="1554452"/>
            <a:ext cx="2923509" cy="8925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I expect the United States will enter an economic recession sometime in the NEXT SIX (6) MONTHS. </a:t>
            </a:r>
          </a:p>
        </p:txBody>
      </p:sp>
      <p:graphicFrame>
        <p:nvGraphicFramePr>
          <p:cNvPr id="3" name="Chart 2">
            <a:extLst>
              <a:ext uri="{FF2B5EF4-FFF2-40B4-BE49-F238E27FC236}">
                <a16:creationId xmlns:a16="http://schemas.microsoft.com/office/drawing/2014/main" id="{F975E9CB-759E-8D0A-2F2D-D0CB135F7482}"/>
              </a:ext>
            </a:extLst>
          </p:cNvPr>
          <p:cNvGraphicFramePr/>
          <p:nvPr>
            <p:extLst>
              <p:ext uri="{D42A27DB-BD31-4B8C-83A1-F6EECF244321}">
                <p14:modId xmlns:p14="http://schemas.microsoft.com/office/powerpoint/2010/main" val="1713830470"/>
              </p:ext>
            </p:extLst>
          </p:nvPr>
        </p:nvGraphicFramePr>
        <p:xfrm>
          <a:off x="4490238" y="1229995"/>
          <a:ext cx="6968490" cy="482866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E092409E-DCDD-9013-02F4-E85508558934}"/>
              </a:ext>
            </a:extLst>
          </p:cNvPr>
          <p:cNvSpPr/>
          <p:nvPr/>
        </p:nvSpPr>
        <p:spPr bwMode="auto">
          <a:xfrm>
            <a:off x="7035202" y="1449946"/>
            <a:ext cx="4150133" cy="1556951"/>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4" name="TextBox 3">
            <a:extLst>
              <a:ext uri="{FF2B5EF4-FFF2-40B4-BE49-F238E27FC236}">
                <a16:creationId xmlns:a16="http://schemas.microsoft.com/office/drawing/2014/main" id="{35CC6AE0-BE33-2CAB-4FFC-C85D33855BBF}"/>
              </a:ext>
            </a:extLst>
          </p:cNvPr>
          <p:cNvSpPr txBox="1"/>
          <p:nvPr/>
        </p:nvSpPr>
        <p:spPr>
          <a:xfrm>
            <a:off x="9749643" y="1753619"/>
            <a:ext cx="143569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5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rPr>
              <a:t>48.4%</a:t>
            </a:r>
          </a:p>
        </p:txBody>
      </p:sp>
      <p:sp>
        <p:nvSpPr>
          <p:cNvPr id="7" name="Rectangle 6">
            <a:extLst>
              <a:ext uri="{FF2B5EF4-FFF2-40B4-BE49-F238E27FC236}">
                <a16:creationId xmlns:a16="http://schemas.microsoft.com/office/drawing/2014/main" id="{E0D0AFEB-9BD2-5928-C3C5-AC2F4A4C2EBA}"/>
              </a:ext>
            </a:extLst>
          </p:cNvPr>
          <p:cNvSpPr/>
          <p:nvPr/>
        </p:nvSpPr>
        <p:spPr bwMode="auto">
          <a:xfrm>
            <a:off x="7051112" y="4254928"/>
            <a:ext cx="4106884" cy="1556951"/>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8" name="TextBox 7">
            <a:extLst>
              <a:ext uri="{FF2B5EF4-FFF2-40B4-BE49-F238E27FC236}">
                <a16:creationId xmlns:a16="http://schemas.microsoft.com/office/drawing/2014/main" id="{EE8B3EE4-722D-08DB-6862-C5E338046109}"/>
              </a:ext>
            </a:extLst>
          </p:cNvPr>
          <p:cNvSpPr txBox="1"/>
          <p:nvPr/>
        </p:nvSpPr>
        <p:spPr>
          <a:xfrm>
            <a:off x="8954460" y="4884834"/>
            <a:ext cx="13399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5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rPr>
              <a:t>17.6%</a:t>
            </a:r>
          </a:p>
        </p:txBody>
      </p:sp>
      <p:sp>
        <p:nvSpPr>
          <p:cNvPr id="9" name="TextBox 8">
            <a:extLst>
              <a:ext uri="{FF2B5EF4-FFF2-40B4-BE49-F238E27FC236}">
                <a16:creationId xmlns:a16="http://schemas.microsoft.com/office/drawing/2014/main" id="{BB3E2F15-43ED-E511-E7E6-0A597332BF20}"/>
              </a:ext>
            </a:extLst>
          </p:cNvPr>
          <p:cNvSpPr txBox="1"/>
          <p:nvPr/>
        </p:nvSpPr>
        <p:spPr>
          <a:xfrm>
            <a:off x="238841" y="118037"/>
            <a:ext cx="11833416" cy="763799"/>
          </a:xfrm>
          <a:prstGeom prst="rect">
            <a:avLst/>
          </a:prstGeom>
          <a:noFill/>
        </p:spPr>
        <p:txBody>
          <a:bodyPr wrap="square" rtlCol="0">
            <a:spAutoFit/>
          </a:bodyPr>
          <a:lstStyle/>
          <a:p>
            <a:pPr marL="0" marR="0" lvl="0" indent="0" algn="l" defTabSz="914400" rtl="0" eaLnBrk="1" fontAlgn="auto" latinLnBrk="0" hangingPunct="1">
              <a:lnSpc>
                <a:spcPts val="5800"/>
              </a:lnSpc>
              <a:spcBef>
                <a:spcPts val="0"/>
              </a:spcBef>
              <a:spcAft>
                <a:spcPts val="0"/>
              </a:spcAft>
              <a:buClrTx/>
              <a:buSzTx/>
              <a:buFontTx/>
              <a:buNone/>
              <a:tabLst/>
              <a:defRPr/>
            </a:pPr>
            <a:r>
              <a:rPr kumimoji="0" lang="en-US" sz="3200" b="1" i="0" u="none" strike="noStrike" kern="1200" cap="none" spc="-15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Economic uncertainty continues for many travelers…</a:t>
            </a:r>
          </a:p>
        </p:txBody>
      </p:sp>
    </p:spTree>
    <p:extLst>
      <p:ext uri="{BB962C8B-B14F-4D97-AF65-F5344CB8AC3E}">
        <p14:creationId xmlns:p14="http://schemas.microsoft.com/office/powerpoint/2010/main" val="271621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2" grpId="0" animBg="1"/>
      <p:bldP spid="4" grpId="0"/>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8E6F677-8C01-196A-09DB-176C7446D795}"/>
              </a:ext>
            </a:extLst>
          </p:cNvPr>
          <p:cNvGraphicFramePr/>
          <p:nvPr>
            <p:extLst>
              <p:ext uri="{D42A27DB-BD31-4B8C-83A1-F6EECF244321}">
                <p14:modId xmlns:p14="http://schemas.microsoft.com/office/powerpoint/2010/main" val="1843328154"/>
              </p:ext>
            </p:extLst>
          </p:nvPr>
        </p:nvGraphicFramePr>
        <p:xfrm>
          <a:off x="3847532" y="1566171"/>
          <a:ext cx="8102188" cy="489177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58328FD-CC41-CF48-E889-5B2F3DAE7F8A}"/>
              </a:ext>
            </a:extLst>
          </p:cNvPr>
          <p:cNvSpPr txBox="1"/>
          <p:nvPr/>
        </p:nvSpPr>
        <p:spPr>
          <a:xfrm>
            <a:off x="116304" y="168441"/>
            <a:ext cx="11833416" cy="751168"/>
          </a:xfrm>
          <a:prstGeom prst="rect">
            <a:avLst/>
          </a:prstGeom>
          <a:noFill/>
        </p:spPr>
        <p:txBody>
          <a:bodyPr wrap="square" rtlCol="0">
            <a:spAutoFit/>
          </a:bodyPr>
          <a:lstStyle/>
          <a:p>
            <a:pPr marL="0" marR="0" lvl="0" indent="0" algn="l" defTabSz="914400" rtl="0" eaLnBrk="1" fontAlgn="auto" latinLnBrk="0" hangingPunct="1">
              <a:lnSpc>
                <a:spcPts val="58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…but this metric dropped significantly this month.</a:t>
            </a:r>
          </a:p>
        </p:txBody>
      </p:sp>
      <p:sp>
        <p:nvSpPr>
          <p:cNvPr id="5" name="TextBox 4">
            <a:extLst>
              <a:ext uri="{FF2B5EF4-FFF2-40B4-BE49-F238E27FC236}">
                <a16:creationId xmlns:a16="http://schemas.microsoft.com/office/drawing/2014/main" id="{D0BFADDD-2C49-678D-71AC-D771070F72C2}"/>
              </a:ext>
            </a:extLst>
          </p:cNvPr>
          <p:cNvSpPr txBox="1"/>
          <p:nvPr/>
        </p:nvSpPr>
        <p:spPr>
          <a:xfrm>
            <a:off x="304151" y="1582760"/>
            <a:ext cx="3193530" cy="8925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Statement: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I expect the United States will enter an economic recession sometime in the NEXT SIX (6) MONTHS. </a:t>
            </a:r>
          </a:p>
        </p:txBody>
      </p:sp>
      <p:sp>
        <p:nvSpPr>
          <p:cNvPr id="2" name="TextBox 1">
            <a:extLst>
              <a:ext uri="{FF2B5EF4-FFF2-40B4-BE49-F238E27FC236}">
                <a16:creationId xmlns:a16="http://schemas.microsoft.com/office/drawing/2014/main" id="{64D7A267-9D60-13EC-CC63-A78AE559590B}"/>
              </a:ext>
            </a:extLst>
          </p:cNvPr>
          <p:cNvSpPr txBox="1"/>
          <p:nvPr/>
        </p:nvSpPr>
        <p:spPr>
          <a:xfrm>
            <a:off x="4451350" y="1566171"/>
            <a:ext cx="278634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T America Medium" pitchFamily="50" charset="0"/>
                <a:ea typeface="GT America Medium" pitchFamily="50" charset="0"/>
                <a:cs typeface="GT America Medium" pitchFamily="50" charset="0"/>
              </a:rPr>
              <a:t>% Agree or Strongly agree</a:t>
            </a:r>
          </a:p>
        </p:txBody>
      </p:sp>
      <p:cxnSp>
        <p:nvCxnSpPr>
          <p:cNvPr id="7" name="Straight Connector 6">
            <a:extLst>
              <a:ext uri="{FF2B5EF4-FFF2-40B4-BE49-F238E27FC236}">
                <a16:creationId xmlns:a16="http://schemas.microsoft.com/office/drawing/2014/main" id="{F81B3195-D1FE-6D0A-2183-A5936E4FD5B0}"/>
              </a:ext>
            </a:extLst>
          </p:cNvPr>
          <p:cNvCxnSpPr/>
          <p:nvPr/>
        </p:nvCxnSpPr>
        <p:spPr>
          <a:xfrm flipH="1">
            <a:off x="4376057" y="3744686"/>
            <a:ext cx="6847114" cy="87086"/>
          </a:xfrm>
          <a:prstGeom prst="line">
            <a:avLst/>
          </a:prstGeom>
          <a:ln w="34925">
            <a:solidFill>
              <a:srgbClr val="006AFF"/>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7A5FE1A-C36B-2F9A-6CF1-5A2F3B4E01FF}"/>
              </a:ext>
            </a:extLst>
          </p:cNvPr>
          <p:cNvSpPr txBox="1"/>
          <p:nvPr/>
        </p:nvSpPr>
        <p:spPr>
          <a:xfrm>
            <a:off x="4376057" y="3827394"/>
            <a:ext cx="2155372" cy="338554"/>
          </a:xfrm>
          <a:prstGeom prst="rect">
            <a:avLst/>
          </a:prstGeom>
          <a:noFill/>
        </p:spPr>
        <p:txBody>
          <a:bodyPr wrap="square" rtlCol="0">
            <a:spAutoFit/>
          </a:bodyPr>
          <a:lstStyle/>
          <a:p>
            <a:r>
              <a:rPr lang="en-US" sz="1600" b="1" dirty="0">
                <a:solidFill>
                  <a:srgbClr val="006AFF"/>
                </a:solidFill>
              </a:rPr>
              <a:t>Post-pandemic low</a:t>
            </a:r>
          </a:p>
        </p:txBody>
      </p:sp>
      <p:pic>
        <p:nvPicPr>
          <p:cNvPr id="4" name="Picture 3">
            <a:extLst>
              <a:ext uri="{FF2B5EF4-FFF2-40B4-BE49-F238E27FC236}">
                <a16:creationId xmlns:a16="http://schemas.microsoft.com/office/drawing/2014/main" id="{9DD6F9B2-BA42-66A0-0BBB-AD9F0EB95433}"/>
              </a:ext>
            </a:extLst>
          </p:cNvPr>
          <p:cNvPicPr>
            <a:picLocks noChangeAspect="1"/>
          </p:cNvPicPr>
          <p:nvPr/>
        </p:nvPicPr>
        <p:blipFill>
          <a:blip r:embed="rId4"/>
          <a:stretch>
            <a:fillRect/>
          </a:stretch>
        </p:blipFill>
        <p:spPr>
          <a:xfrm rot="18169233">
            <a:off x="11097600" y="2961252"/>
            <a:ext cx="533264" cy="533264"/>
          </a:xfrm>
          <a:prstGeom prst="rect">
            <a:avLst/>
          </a:prstGeom>
        </p:spPr>
      </p:pic>
    </p:spTree>
    <p:extLst>
      <p:ext uri="{BB962C8B-B14F-4D97-AF65-F5344CB8AC3E}">
        <p14:creationId xmlns:p14="http://schemas.microsoft.com/office/powerpoint/2010/main" val="162484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1000"/>
                                        <p:tgtEl>
                                          <p:spTgt spid="3">
                                            <p:graphicEl>
                                              <a:chart seriesIdx="-3" categoryIdx="-3" bldStep="gridLegend"/>
                                            </p:graphic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0" dur="1000"/>
                                        <p:tgtEl>
                                          <p:spTgt spid="3">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287755" y="1828266"/>
            <a:ext cx="3729393" cy="8925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Statement: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Right now, I am being careful with my money because I'm concerned about an upcoming recession.</a:t>
            </a:r>
          </a:p>
        </p:txBody>
      </p:sp>
      <p:sp>
        <p:nvSpPr>
          <p:cNvPr id="9" name="TextBox 8">
            <a:extLst>
              <a:ext uri="{FF2B5EF4-FFF2-40B4-BE49-F238E27FC236}">
                <a16:creationId xmlns:a16="http://schemas.microsoft.com/office/drawing/2014/main" id="{BB3E2F15-43ED-E511-E7E6-0A597332BF20}"/>
              </a:ext>
            </a:extLst>
          </p:cNvPr>
          <p:cNvSpPr txBox="1"/>
          <p:nvPr/>
        </p:nvSpPr>
        <p:spPr>
          <a:xfrm>
            <a:off x="287755" y="288804"/>
            <a:ext cx="96944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Spending caution continues to be impacted by recessionary concerns.</a:t>
            </a:r>
          </a:p>
        </p:txBody>
      </p:sp>
      <p:graphicFrame>
        <p:nvGraphicFramePr>
          <p:cNvPr id="6" name="Chart 5">
            <a:extLst>
              <a:ext uri="{FF2B5EF4-FFF2-40B4-BE49-F238E27FC236}">
                <a16:creationId xmlns:a16="http://schemas.microsoft.com/office/drawing/2014/main" id="{34EAC591-46DA-8182-BFDD-6BDE3AD61973}"/>
              </a:ext>
            </a:extLst>
          </p:cNvPr>
          <p:cNvGraphicFramePr/>
          <p:nvPr>
            <p:extLst>
              <p:ext uri="{D42A27DB-BD31-4B8C-83A1-F6EECF244321}">
                <p14:modId xmlns:p14="http://schemas.microsoft.com/office/powerpoint/2010/main" val="2183055253"/>
              </p:ext>
            </p:extLst>
          </p:nvPr>
        </p:nvGraphicFramePr>
        <p:xfrm>
          <a:off x="4678198" y="1490586"/>
          <a:ext cx="6968490" cy="460871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36D81F2A-9FD4-E5E8-F20D-DACD19167699}"/>
              </a:ext>
            </a:extLst>
          </p:cNvPr>
          <p:cNvSpPr/>
          <p:nvPr/>
        </p:nvSpPr>
        <p:spPr bwMode="auto">
          <a:xfrm>
            <a:off x="7211732" y="1662036"/>
            <a:ext cx="4150133" cy="1556951"/>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1" name="TextBox 10">
            <a:extLst>
              <a:ext uri="{FF2B5EF4-FFF2-40B4-BE49-F238E27FC236}">
                <a16:creationId xmlns:a16="http://schemas.microsoft.com/office/drawing/2014/main" id="{9923C14A-3368-B928-AFB2-D6EEEE5FDACC}"/>
              </a:ext>
            </a:extLst>
          </p:cNvPr>
          <p:cNvSpPr txBox="1"/>
          <p:nvPr/>
        </p:nvSpPr>
        <p:spPr>
          <a:xfrm>
            <a:off x="9982200" y="2074487"/>
            <a:ext cx="1323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AFF"/>
                </a:solidFill>
                <a:effectLst/>
                <a:uLnTx/>
                <a:uFillTx/>
                <a:latin typeface="GT America Extended Regular" pitchFamily="50" charset="0"/>
                <a:ea typeface="GT America Extended Regular" pitchFamily="50" charset="0"/>
                <a:cs typeface="GT America Extended Regular" pitchFamily="50" charset="0"/>
              </a:rPr>
              <a:t>55.2%</a:t>
            </a:r>
          </a:p>
        </p:txBody>
      </p:sp>
      <p:sp>
        <p:nvSpPr>
          <p:cNvPr id="12" name="Rectangle 11">
            <a:extLst>
              <a:ext uri="{FF2B5EF4-FFF2-40B4-BE49-F238E27FC236}">
                <a16:creationId xmlns:a16="http://schemas.microsoft.com/office/drawing/2014/main" id="{DF4029FA-DF13-715D-47B8-8327EDEF1FB4}"/>
              </a:ext>
            </a:extLst>
          </p:cNvPr>
          <p:cNvSpPr/>
          <p:nvPr/>
        </p:nvSpPr>
        <p:spPr bwMode="auto">
          <a:xfrm>
            <a:off x="7249538" y="4358161"/>
            <a:ext cx="4106884" cy="1556951"/>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3" name="TextBox 12">
            <a:extLst>
              <a:ext uri="{FF2B5EF4-FFF2-40B4-BE49-F238E27FC236}">
                <a16:creationId xmlns:a16="http://schemas.microsoft.com/office/drawing/2014/main" id="{4E654C71-F879-C604-9696-095AB60ED248}"/>
              </a:ext>
            </a:extLst>
          </p:cNvPr>
          <p:cNvSpPr txBox="1"/>
          <p:nvPr/>
        </p:nvSpPr>
        <p:spPr>
          <a:xfrm>
            <a:off x="8854817" y="4965131"/>
            <a:ext cx="1323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AFF"/>
                </a:solidFill>
                <a:effectLst/>
                <a:uLnTx/>
                <a:uFillTx/>
                <a:latin typeface="GT America Extended Regular" pitchFamily="50" charset="0"/>
                <a:ea typeface="GT America Extended Regular" pitchFamily="50" charset="0"/>
                <a:cs typeface="GT America Extended Regular" pitchFamily="50" charset="0"/>
              </a:rPr>
              <a:t>15.9%</a:t>
            </a:r>
          </a:p>
        </p:txBody>
      </p:sp>
    </p:spTree>
    <p:extLst>
      <p:ext uri="{BB962C8B-B14F-4D97-AF65-F5344CB8AC3E}">
        <p14:creationId xmlns:p14="http://schemas.microsoft.com/office/powerpoint/2010/main" val="71104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animBg="1"/>
      <p:bldP spid="11" grpId="0"/>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372344" y="1470946"/>
            <a:ext cx="3729393" cy="8925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Statement: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Right now, I am being careful with my money because I'm concerned about an upcoming recession.</a:t>
            </a:r>
          </a:p>
        </p:txBody>
      </p:sp>
      <p:sp>
        <p:nvSpPr>
          <p:cNvPr id="9" name="TextBox 8">
            <a:extLst>
              <a:ext uri="{FF2B5EF4-FFF2-40B4-BE49-F238E27FC236}">
                <a16:creationId xmlns:a16="http://schemas.microsoft.com/office/drawing/2014/main" id="{BB3E2F15-43ED-E511-E7E6-0A597332BF20}"/>
              </a:ext>
            </a:extLst>
          </p:cNvPr>
          <p:cNvSpPr txBox="1"/>
          <p:nvPr/>
        </p:nvSpPr>
        <p:spPr>
          <a:xfrm>
            <a:off x="265984" y="190832"/>
            <a:ext cx="1183341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This spending caution dropped sharply in November.</a:t>
            </a:r>
          </a:p>
        </p:txBody>
      </p:sp>
      <p:graphicFrame>
        <p:nvGraphicFramePr>
          <p:cNvPr id="2" name="Chart 1">
            <a:extLst>
              <a:ext uri="{FF2B5EF4-FFF2-40B4-BE49-F238E27FC236}">
                <a16:creationId xmlns:a16="http://schemas.microsoft.com/office/drawing/2014/main" id="{E9C32670-930F-0D30-74C0-A38262E3B344}"/>
              </a:ext>
            </a:extLst>
          </p:cNvPr>
          <p:cNvGraphicFramePr/>
          <p:nvPr>
            <p:extLst>
              <p:ext uri="{D42A27DB-BD31-4B8C-83A1-F6EECF244321}">
                <p14:modId xmlns:p14="http://schemas.microsoft.com/office/powerpoint/2010/main" val="2058864200"/>
              </p:ext>
            </p:extLst>
          </p:nvPr>
        </p:nvGraphicFramePr>
        <p:xfrm>
          <a:off x="3905077" y="1398891"/>
          <a:ext cx="8102188" cy="48917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711D0A5-C98E-FF0D-0F35-9864E514A39C}"/>
              </a:ext>
            </a:extLst>
          </p:cNvPr>
          <p:cNvSpPr txBox="1"/>
          <p:nvPr/>
        </p:nvSpPr>
        <p:spPr>
          <a:xfrm>
            <a:off x="4484007" y="1398891"/>
            <a:ext cx="278634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T America Medium" pitchFamily="50" charset="0"/>
                <a:ea typeface="GT America Medium" pitchFamily="50" charset="0"/>
                <a:cs typeface="GT America Medium" pitchFamily="50" charset="0"/>
              </a:rPr>
              <a:t>% Agree or Strongly agree</a:t>
            </a:r>
          </a:p>
        </p:txBody>
      </p:sp>
      <p:pic>
        <p:nvPicPr>
          <p:cNvPr id="3" name="Picture 2">
            <a:extLst>
              <a:ext uri="{FF2B5EF4-FFF2-40B4-BE49-F238E27FC236}">
                <a16:creationId xmlns:a16="http://schemas.microsoft.com/office/drawing/2014/main" id="{F1A6849B-F8DD-A086-3F65-35C67FBD70DF}"/>
              </a:ext>
            </a:extLst>
          </p:cNvPr>
          <p:cNvPicPr>
            <a:picLocks noChangeAspect="1"/>
          </p:cNvPicPr>
          <p:nvPr/>
        </p:nvPicPr>
        <p:blipFill>
          <a:blip r:embed="rId4"/>
          <a:stretch>
            <a:fillRect/>
          </a:stretch>
        </p:blipFill>
        <p:spPr>
          <a:xfrm rot="19131410">
            <a:off x="11162914" y="2629237"/>
            <a:ext cx="533264" cy="533264"/>
          </a:xfrm>
          <a:prstGeom prst="rect">
            <a:avLst/>
          </a:prstGeom>
        </p:spPr>
      </p:pic>
      <p:cxnSp>
        <p:nvCxnSpPr>
          <p:cNvPr id="6" name="Straight Connector 5">
            <a:extLst>
              <a:ext uri="{FF2B5EF4-FFF2-40B4-BE49-F238E27FC236}">
                <a16:creationId xmlns:a16="http://schemas.microsoft.com/office/drawing/2014/main" id="{2FD336AC-6A4C-A8DC-CD25-0CDE2BFAFC89}"/>
              </a:ext>
            </a:extLst>
          </p:cNvPr>
          <p:cNvCxnSpPr/>
          <p:nvPr/>
        </p:nvCxnSpPr>
        <p:spPr>
          <a:xfrm flipH="1">
            <a:off x="4419600" y="3319076"/>
            <a:ext cx="6847114" cy="87086"/>
          </a:xfrm>
          <a:prstGeom prst="line">
            <a:avLst/>
          </a:prstGeom>
          <a:ln w="34925">
            <a:solidFill>
              <a:srgbClr val="006AFF"/>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B016EAE-8EE6-D1E8-4564-A8ADA19D4088}"/>
              </a:ext>
            </a:extLst>
          </p:cNvPr>
          <p:cNvSpPr txBox="1"/>
          <p:nvPr/>
        </p:nvSpPr>
        <p:spPr>
          <a:xfrm>
            <a:off x="4419600" y="3406162"/>
            <a:ext cx="2155372" cy="338554"/>
          </a:xfrm>
          <a:prstGeom prst="rect">
            <a:avLst/>
          </a:prstGeom>
          <a:noFill/>
        </p:spPr>
        <p:txBody>
          <a:bodyPr wrap="square" rtlCol="0">
            <a:spAutoFit/>
          </a:bodyPr>
          <a:lstStyle/>
          <a:p>
            <a:r>
              <a:rPr lang="en-US" sz="1600" b="1" dirty="0">
                <a:solidFill>
                  <a:srgbClr val="006AFF"/>
                </a:solidFill>
              </a:rPr>
              <a:t>Time series low</a:t>
            </a:r>
          </a:p>
        </p:txBody>
      </p:sp>
    </p:spTree>
    <p:extLst>
      <p:ext uri="{BB962C8B-B14F-4D97-AF65-F5344CB8AC3E}">
        <p14:creationId xmlns:p14="http://schemas.microsoft.com/office/powerpoint/2010/main" val="160648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1000"/>
                                        <p:tgtEl>
                                          <p:spTgt spid="2">
                                            <p:graphicEl>
                                              <a:chart seriesIdx="-3" categoryIdx="-3" bldStep="gridLegend"/>
                                            </p:graphic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0" dur="1000"/>
                                        <p:tgtEl>
                                          <p:spTgt spid="2">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erson walking on a frozen lake&#10;&#10;Description automatically generated">
            <a:extLst>
              <a:ext uri="{FF2B5EF4-FFF2-40B4-BE49-F238E27FC236}">
                <a16:creationId xmlns:a16="http://schemas.microsoft.com/office/drawing/2014/main" id="{BE302EF7-86A3-2FFB-E923-4E396775E7A6}"/>
              </a:ext>
            </a:extLst>
          </p:cNvPr>
          <p:cNvPicPr>
            <a:picLocks noChangeAspect="1"/>
          </p:cNvPicPr>
          <p:nvPr/>
        </p:nvPicPr>
        <p:blipFill rotWithShape="1">
          <a:blip r:embed="rId2"/>
          <a:srcRect t="15429"/>
          <a:stretch/>
        </p:blipFill>
        <p:spPr>
          <a:xfrm>
            <a:off x="20" y="1282"/>
            <a:ext cx="12191980" cy="6856718"/>
          </a:xfrm>
          <a:prstGeom prst="rect">
            <a:avLst/>
          </a:prstGeom>
        </p:spPr>
      </p:pic>
      <p:sp>
        <p:nvSpPr>
          <p:cNvPr id="8" name="TextBox 7">
            <a:extLst>
              <a:ext uri="{FF2B5EF4-FFF2-40B4-BE49-F238E27FC236}">
                <a16:creationId xmlns:a16="http://schemas.microsoft.com/office/drawing/2014/main" id="{9273F932-E2C1-6600-08AF-3C0EC54311FA}"/>
              </a:ext>
            </a:extLst>
          </p:cNvPr>
          <p:cNvSpPr txBox="1"/>
          <p:nvPr/>
        </p:nvSpPr>
        <p:spPr>
          <a:xfrm>
            <a:off x="45720" y="4428701"/>
            <a:ext cx="12192000" cy="2144177"/>
          </a:xfrm>
          <a:prstGeom prst="rect">
            <a:avLst/>
          </a:prstGeom>
          <a:noFill/>
        </p:spPr>
        <p:txBody>
          <a:bodyPr wrap="square" rtlCol="0">
            <a:spAutoFit/>
          </a:bodyPr>
          <a:lstStyle/>
          <a:p>
            <a:pPr marL="0" marR="0" lvl="0" indent="0" algn="ctr" defTabSz="914400" rtl="0" eaLnBrk="1" fontAlgn="auto" latinLnBrk="0" hangingPunct="1">
              <a:lnSpc>
                <a:spcPts val="8000"/>
              </a:lnSpc>
              <a:spcBef>
                <a:spcPts val="0"/>
              </a:spcBef>
              <a:spcAft>
                <a:spcPts val="0"/>
              </a:spcAft>
              <a:buClrTx/>
              <a:buSzTx/>
              <a:buFontTx/>
              <a:buNone/>
              <a:tabLst/>
              <a:defRPr/>
            </a:pPr>
            <a:r>
              <a:rPr kumimoji="0" lang="en-US" sz="8000" b="1" i="0" u="none" strike="noStrike" kern="1200" cap="none" spc="-200" normalizeH="0" baseline="0" noProof="0" dirty="0">
                <a:ln>
                  <a:noFill/>
                </a:ln>
                <a:solidFill>
                  <a:srgbClr val="FCFFEE"/>
                </a:solidFill>
                <a:effectLst/>
                <a:uLnTx/>
                <a:uFillTx/>
                <a:latin typeface="GT America Extended Regular" pitchFamily="2" charset="77"/>
                <a:ea typeface="GT America Extended Regular" pitchFamily="2" charset="77"/>
                <a:cs typeface="GT America Extended Regular" pitchFamily="2" charset="77"/>
              </a:rPr>
              <a:t>The State of the American Traveler</a:t>
            </a:r>
          </a:p>
        </p:txBody>
      </p:sp>
      <p:sp>
        <p:nvSpPr>
          <p:cNvPr id="9" name="TextBox 8">
            <a:extLst>
              <a:ext uri="{FF2B5EF4-FFF2-40B4-BE49-F238E27FC236}">
                <a16:creationId xmlns:a16="http://schemas.microsoft.com/office/drawing/2014/main" id="{D7A1337D-303A-66A8-17D8-8FBD5E527A5F}"/>
              </a:ext>
            </a:extLst>
          </p:cNvPr>
          <p:cNvSpPr txBox="1"/>
          <p:nvPr/>
        </p:nvSpPr>
        <p:spPr>
          <a:xfrm>
            <a:off x="6096000" y="228604"/>
            <a:ext cx="5721312" cy="307777"/>
          </a:xfrm>
          <a:prstGeom prst="rect">
            <a:avLst/>
          </a:prstGeom>
          <a:noFill/>
        </p:spPr>
        <p:txBody>
          <a:bodyPr wrap="square" rtlCol="0">
            <a:spAutoFit/>
          </a:bodyPr>
          <a:lstStyle/>
          <a:p>
            <a:pPr marL="0" marR="0" lvl="0" indent="0" algn="r" defTabSz="1828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GT America Regular" pitchFamily="2" charset="77"/>
                <a:ea typeface="GT America Regular" pitchFamily="2" charset="77"/>
                <a:cs typeface="GT America Regular" pitchFamily="2" charset="77"/>
                <a:sym typeface="Gill Sans" pitchFamily="6" charset="0"/>
              </a:rPr>
              <a:t>December 2023</a:t>
            </a:r>
          </a:p>
        </p:txBody>
      </p:sp>
      <p:pic>
        <p:nvPicPr>
          <p:cNvPr id="10" name="Picture 9">
            <a:extLst>
              <a:ext uri="{FF2B5EF4-FFF2-40B4-BE49-F238E27FC236}">
                <a16:creationId xmlns:a16="http://schemas.microsoft.com/office/drawing/2014/main" id="{0389621B-4FFD-9119-5AF5-4393522D531B}"/>
              </a:ext>
            </a:extLst>
          </p:cNvPr>
          <p:cNvPicPr>
            <a:picLocks noChangeAspect="1"/>
          </p:cNvPicPr>
          <p:nvPr/>
        </p:nvPicPr>
        <p:blipFill>
          <a:blip r:embed="rId3"/>
          <a:stretch>
            <a:fillRect/>
          </a:stretch>
        </p:blipFill>
        <p:spPr>
          <a:xfrm>
            <a:off x="4495800" y="228604"/>
            <a:ext cx="3200400" cy="324258"/>
          </a:xfrm>
          <a:prstGeom prst="rect">
            <a:avLst/>
          </a:prstGeom>
        </p:spPr>
      </p:pic>
    </p:spTree>
    <p:extLst>
      <p:ext uri="{BB962C8B-B14F-4D97-AF65-F5344CB8AC3E}">
        <p14:creationId xmlns:p14="http://schemas.microsoft.com/office/powerpoint/2010/main" val="4188476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299185" y="1864618"/>
            <a:ext cx="3438425" cy="107721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In the PAST SIX (6) MONTHS, which (if any) of the following have kept you from traveling more than you would have otherwise preferred? (Select all that apply)</a:t>
            </a:r>
          </a:p>
        </p:txBody>
      </p:sp>
      <p:graphicFrame>
        <p:nvGraphicFramePr>
          <p:cNvPr id="3" name="Chart 2">
            <a:extLst>
              <a:ext uri="{FF2B5EF4-FFF2-40B4-BE49-F238E27FC236}">
                <a16:creationId xmlns:a16="http://schemas.microsoft.com/office/drawing/2014/main" id="{F975E9CB-759E-8D0A-2F2D-D0CB135F7482}"/>
              </a:ext>
            </a:extLst>
          </p:cNvPr>
          <p:cNvGraphicFramePr/>
          <p:nvPr>
            <p:extLst>
              <p:ext uri="{D42A27DB-BD31-4B8C-83A1-F6EECF244321}">
                <p14:modId xmlns:p14="http://schemas.microsoft.com/office/powerpoint/2010/main" val="3490908213"/>
              </p:ext>
            </p:extLst>
          </p:nvPr>
        </p:nvGraphicFramePr>
        <p:xfrm>
          <a:off x="3973832" y="1257301"/>
          <a:ext cx="7738109" cy="510349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B3E2F15-43ED-E511-E7E6-0A597332BF20}"/>
              </a:ext>
            </a:extLst>
          </p:cNvPr>
          <p:cNvSpPr txBox="1"/>
          <p:nvPr/>
        </p:nvSpPr>
        <p:spPr>
          <a:xfrm>
            <a:off x="299185" y="271659"/>
            <a:ext cx="112349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High costs remain the top impediment to</a:t>
            </a:r>
            <a:r>
              <a:rPr lang="en-US" sz="3200" b="1" dirty="0">
                <a:solidFill>
                  <a:srgbClr val="000000"/>
                </a:solidFill>
                <a:latin typeface="GT America Extended Regular" pitchFamily="2" charset="77"/>
                <a:ea typeface="GT America Extended Regular" pitchFamily="2" charset="77"/>
                <a:cs typeface="GT America Extended Regular" pitchFamily="2" charset="77"/>
              </a:rPr>
              <a:t> </a:t>
            </a: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travel</a:t>
            </a:r>
          </a:p>
        </p:txBody>
      </p:sp>
      <p:sp>
        <p:nvSpPr>
          <p:cNvPr id="2" name="Rectangle 1">
            <a:extLst>
              <a:ext uri="{FF2B5EF4-FFF2-40B4-BE49-F238E27FC236}">
                <a16:creationId xmlns:a16="http://schemas.microsoft.com/office/drawing/2014/main" id="{C7F9591B-9826-202D-D67D-2F39A2A98929}"/>
              </a:ext>
            </a:extLst>
          </p:cNvPr>
          <p:cNvSpPr/>
          <p:nvPr/>
        </p:nvSpPr>
        <p:spPr bwMode="auto">
          <a:xfrm>
            <a:off x="7976871" y="1348877"/>
            <a:ext cx="3557270" cy="1194061"/>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56215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345403" y="1733623"/>
            <a:ext cx="2905797" cy="12618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In the PAST SIX (6) MONTHS, which (if any) of the following have kept you from traveling more than you would have otherwise preferred? (Select all that apply)</a:t>
            </a:r>
          </a:p>
        </p:txBody>
      </p:sp>
      <p:sp>
        <p:nvSpPr>
          <p:cNvPr id="9" name="TextBox 8">
            <a:extLst>
              <a:ext uri="{FF2B5EF4-FFF2-40B4-BE49-F238E27FC236}">
                <a16:creationId xmlns:a16="http://schemas.microsoft.com/office/drawing/2014/main" id="{BB3E2F15-43ED-E511-E7E6-0A597332BF20}"/>
              </a:ext>
            </a:extLst>
          </p:cNvPr>
          <p:cNvSpPr txBox="1"/>
          <p:nvPr/>
        </p:nvSpPr>
        <p:spPr>
          <a:xfrm>
            <a:off x="287755" y="288804"/>
            <a:ext cx="11558842" cy="1180772"/>
          </a:xfrm>
          <a:prstGeom prst="rect">
            <a:avLst/>
          </a:prstGeom>
          <a:noFill/>
        </p:spPr>
        <p:txBody>
          <a:bodyPr wrap="square" rtlCol="0">
            <a:spAutoFit/>
          </a:bodyPr>
          <a:lstStyle/>
          <a:p>
            <a:pPr marL="0" marR="0" lvl="0" indent="0" algn="l" defTabSz="914400" rtl="0" eaLnBrk="1" fontAlgn="auto" latinLnBrk="0" hangingPunct="1">
              <a:lnSpc>
                <a:spcPts val="4400"/>
              </a:lnSpc>
              <a:spcBef>
                <a:spcPts val="0"/>
              </a:spcBef>
              <a:spcAft>
                <a:spcPts val="0"/>
              </a:spcAft>
              <a:buClrTx/>
              <a:buSzTx/>
              <a:buFontTx/>
              <a:buNone/>
              <a:tabLst/>
              <a:defRPr/>
            </a:pPr>
            <a:r>
              <a:rPr lang="en-US" sz="3200" b="1" dirty="0">
                <a:solidFill>
                  <a:srgbClr val="000000"/>
                </a:solidFill>
                <a:latin typeface="GT America Extended Regular" pitchFamily="2" charset="77"/>
                <a:ea typeface="GT America Extended Regular" pitchFamily="2" charset="77"/>
                <a:cs typeface="GT America Extended Regular" pitchFamily="2" charset="77"/>
              </a:rPr>
              <a:t>Expense as a deterrent to travel decreased again in November. </a:t>
            </a:r>
            <a:endPar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endParaRPr>
          </a:p>
        </p:txBody>
      </p:sp>
      <p:graphicFrame>
        <p:nvGraphicFramePr>
          <p:cNvPr id="2" name="Chart 1">
            <a:extLst>
              <a:ext uri="{FF2B5EF4-FFF2-40B4-BE49-F238E27FC236}">
                <a16:creationId xmlns:a16="http://schemas.microsoft.com/office/drawing/2014/main" id="{E9C32670-930F-0D30-74C0-A38262E3B344}"/>
              </a:ext>
            </a:extLst>
          </p:cNvPr>
          <p:cNvGraphicFramePr/>
          <p:nvPr>
            <p:extLst>
              <p:ext uri="{D42A27DB-BD31-4B8C-83A1-F6EECF244321}">
                <p14:modId xmlns:p14="http://schemas.microsoft.com/office/powerpoint/2010/main" val="853248377"/>
              </p:ext>
            </p:extLst>
          </p:nvPr>
        </p:nvGraphicFramePr>
        <p:xfrm>
          <a:off x="3744409" y="1733623"/>
          <a:ext cx="8102188" cy="461271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3F097C0-47CC-2668-C1C6-CB25957D0EE5}"/>
              </a:ext>
            </a:extLst>
          </p:cNvPr>
          <p:cNvSpPr txBox="1"/>
          <p:nvPr/>
        </p:nvSpPr>
        <p:spPr>
          <a:xfrm>
            <a:off x="4259327" y="1733623"/>
            <a:ext cx="370967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T America Medium" pitchFamily="50" charset="0"/>
                <a:ea typeface="GT America Medium" pitchFamily="50" charset="0"/>
                <a:cs typeface="GT America Medium" pitchFamily="50" charset="0"/>
              </a:rPr>
              <a:t>% Travel is too expensive right now</a:t>
            </a:r>
          </a:p>
        </p:txBody>
      </p:sp>
      <p:sp>
        <p:nvSpPr>
          <p:cNvPr id="4" name="Rectangle 3">
            <a:extLst>
              <a:ext uri="{FF2B5EF4-FFF2-40B4-BE49-F238E27FC236}">
                <a16:creationId xmlns:a16="http://schemas.microsoft.com/office/drawing/2014/main" id="{28CE5C16-0C42-28E3-E372-0AFB5264B688}"/>
              </a:ext>
            </a:extLst>
          </p:cNvPr>
          <p:cNvSpPr/>
          <p:nvPr/>
        </p:nvSpPr>
        <p:spPr bwMode="auto">
          <a:xfrm>
            <a:off x="4462889" y="2339165"/>
            <a:ext cx="2418801" cy="2983367"/>
          </a:xfrm>
          <a:prstGeom prst="rect">
            <a:avLst/>
          </a:prstGeom>
          <a:solidFill>
            <a:srgbClr val="92F7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92F7FF"/>
              </a:solidFill>
              <a:effectLst/>
              <a:uLnTx/>
              <a:uFillTx/>
              <a:latin typeface="Gill Sans" charset="0"/>
              <a:ea typeface="ヒラギノ角ゴ ProN W3" charset="0"/>
              <a:cs typeface="ヒラギノ角ゴ ProN W3" charset="0"/>
              <a:sym typeface="Gill Sans" charset="0"/>
            </a:endParaRPr>
          </a:p>
        </p:txBody>
      </p:sp>
      <p:sp>
        <p:nvSpPr>
          <p:cNvPr id="6" name="TextBox 5">
            <a:extLst>
              <a:ext uri="{FF2B5EF4-FFF2-40B4-BE49-F238E27FC236}">
                <a16:creationId xmlns:a16="http://schemas.microsoft.com/office/drawing/2014/main" id="{F116C1B6-27E9-E8F5-EE2F-BF561C5DF124}"/>
              </a:ext>
            </a:extLst>
          </p:cNvPr>
          <p:cNvSpPr txBox="1"/>
          <p:nvPr/>
        </p:nvSpPr>
        <p:spPr>
          <a:xfrm>
            <a:off x="4190999" y="2563015"/>
            <a:ext cx="281305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rPr>
              <a:t>2022</a:t>
            </a:r>
          </a:p>
        </p:txBody>
      </p:sp>
      <p:sp>
        <p:nvSpPr>
          <p:cNvPr id="7" name="Rectangle 6">
            <a:extLst>
              <a:ext uri="{FF2B5EF4-FFF2-40B4-BE49-F238E27FC236}">
                <a16:creationId xmlns:a16="http://schemas.microsoft.com/office/drawing/2014/main" id="{C787AC3E-86E4-0BC1-89F5-E8F18FD119F1}"/>
              </a:ext>
            </a:extLst>
          </p:cNvPr>
          <p:cNvSpPr/>
          <p:nvPr/>
        </p:nvSpPr>
        <p:spPr bwMode="auto">
          <a:xfrm>
            <a:off x="6905722" y="2336224"/>
            <a:ext cx="4201886" cy="2983367"/>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8" name="TextBox 7">
            <a:extLst>
              <a:ext uri="{FF2B5EF4-FFF2-40B4-BE49-F238E27FC236}">
                <a16:creationId xmlns:a16="http://schemas.microsoft.com/office/drawing/2014/main" id="{7545FFD2-3AC1-364C-0F92-1B883F884CFE}"/>
              </a:ext>
            </a:extLst>
          </p:cNvPr>
          <p:cNvSpPr txBox="1"/>
          <p:nvPr/>
        </p:nvSpPr>
        <p:spPr>
          <a:xfrm>
            <a:off x="7086600" y="2549137"/>
            <a:ext cx="420188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rPr>
              <a:t>2023</a:t>
            </a:r>
          </a:p>
        </p:txBody>
      </p:sp>
      <p:cxnSp>
        <p:nvCxnSpPr>
          <p:cNvPr id="10" name="Straight Connector 9">
            <a:extLst>
              <a:ext uri="{FF2B5EF4-FFF2-40B4-BE49-F238E27FC236}">
                <a16:creationId xmlns:a16="http://schemas.microsoft.com/office/drawing/2014/main" id="{F280CCB9-1041-A8EC-E39F-E1E48D2D3CF2}"/>
              </a:ext>
            </a:extLst>
          </p:cNvPr>
          <p:cNvCxnSpPr/>
          <p:nvPr/>
        </p:nvCxnSpPr>
        <p:spPr>
          <a:xfrm flipH="1">
            <a:off x="4219521" y="4057809"/>
            <a:ext cx="6847114" cy="87086"/>
          </a:xfrm>
          <a:prstGeom prst="line">
            <a:avLst/>
          </a:prstGeom>
          <a:ln w="34925">
            <a:solidFill>
              <a:srgbClr val="006AFF"/>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AEDC476-4931-5E1C-4D19-A81ABFB36012}"/>
              </a:ext>
            </a:extLst>
          </p:cNvPr>
          <p:cNvSpPr txBox="1"/>
          <p:nvPr/>
        </p:nvSpPr>
        <p:spPr>
          <a:xfrm>
            <a:off x="4545440" y="4195377"/>
            <a:ext cx="2155372" cy="338554"/>
          </a:xfrm>
          <a:prstGeom prst="rect">
            <a:avLst/>
          </a:prstGeom>
          <a:noFill/>
        </p:spPr>
        <p:txBody>
          <a:bodyPr wrap="square" rtlCol="0">
            <a:spAutoFit/>
          </a:bodyPr>
          <a:lstStyle/>
          <a:p>
            <a:r>
              <a:rPr lang="en-US" sz="1600" b="1" dirty="0">
                <a:solidFill>
                  <a:srgbClr val="006AFF"/>
                </a:solidFill>
              </a:rPr>
              <a:t>Post-pandemic low</a:t>
            </a:r>
          </a:p>
        </p:txBody>
      </p:sp>
    </p:spTree>
    <p:extLst>
      <p:ext uri="{BB962C8B-B14F-4D97-AF65-F5344CB8AC3E}">
        <p14:creationId xmlns:p14="http://schemas.microsoft.com/office/powerpoint/2010/main" val="25810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1000"/>
                                        <p:tgtEl>
                                          <p:spTgt spid="2">
                                            <p:graphicEl>
                                              <a:chart seriesIdx="-3" categoryIdx="-3" bldStep="gridLegend"/>
                                            </p:graphic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0" dur="1000"/>
                                        <p:tgtEl>
                                          <p:spTgt spid="2">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7462219-20DD-CB05-7B00-12B96353F70E}"/>
              </a:ext>
            </a:extLst>
          </p:cNvPr>
          <p:cNvGraphicFramePr/>
          <p:nvPr>
            <p:extLst>
              <p:ext uri="{D42A27DB-BD31-4B8C-83A1-F6EECF244321}">
                <p14:modId xmlns:p14="http://schemas.microsoft.com/office/powerpoint/2010/main" val="1025574624"/>
              </p:ext>
            </p:extLst>
          </p:nvPr>
        </p:nvGraphicFramePr>
        <p:xfrm>
          <a:off x="4823460" y="1708784"/>
          <a:ext cx="7046595" cy="476604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6BD510E-DB63-60A4-29C0-BBBF657599E9}"/>
              </a:ext>
            </a:extLst>
          </p:cNvPr>
          <p:cNvSpPr txBox="1"/>
          <p:nvPr/>
        </p:nvSpPr>
        <p:spPr>
          <a:xfrm>
            <a:off x="398621" y="1187282"/>
            <a:ext cx="11958917" cy="523220"/>
          </a:xfrm>
          <a:prstGeom prst="rect">
            <a:avLst/>
          </a:prstGeom>
          <a:noFill/>
        </p:spPr>
        <p:txBody>
          <a:bodyPr wrap="square" rtlCol="0">
            <a:spAutoFit/>
          </a:bodyPr>
          <a:lstStyle/>
          <a:p>
            <a:pPr fontAlgn="base">
              <a:spcBef>
                <a:spcPct val="0"/>
              </a:spcBef>
              <a:spcAft>
                <a:spcPct val="0"/>
              </a:spcAft>
              <a:defRPr/>
            </a:pPr>
            <a:r>
              <a:rPr lang="en-US" sz="1600" b="1" dirty="0">
                <a:solidFill>
                  <a:srgbClr val="000000"/>
                </a:solidFill>
                <a:latin typeface="GT America Extended Regular" pitchFamily="50" charset="0"/>
                <a:ea typeface="GT America Extended Regular" pitchFamily="50" charset="0"/>
                <a:cs typeface="GT America Extended Regular" pitchFamily="50" charset="0"/>
                <a:sym typeface="Gill Sans" pitchFamily="6" charset="0"/>
              </a:rPr>
              <a:t>Statement: </a:t>
            </a:r>
          </a:p>
          <a:p>
            <a:pPr fontAlgn="base">
              <a:spcBef>
                <a:spcPct val="0"/>
              </a:spcBef>
              <a:spcAft>
                <a:spcPct val="0"/>
              </a:spcAft>
              <a:defRPr/>
            </a:pPr>
            <a:r>
              <a:rPr lang="en-US" sz="1200" dirty="0">
                <a:solidFill>
                  <a:srgbClr val="000000"/>
                </a:solidFill>
                <a:latin typeface="GT America Regular" pitchFamily="50" charset="0"/>
                <a:cs typeface="GT America Regular" pitchFamily="50" charset="0"/>
                <a:sym typeface="Gill Sans" pitchFamily="6" charset="0"/>
              </a:rPr>
              <a:t>High travel prices have kept me from traveling in the past month. </a:t>
            </a:r>
            <a:endParaRPr lang="ru-UA" sz="1200" dirty="0">
              <a:solidFill>
                <a:srgbClr val="000000"/>
              </a:solidFill>
              <a:latin typeface="GT America Regular" pitchFamily="50" charset="0"/>
              <a:cs typeface="GT America Regular" pitchFamily="50" charset="0"/>
              <a:sym typeface="Gill Sans" pitchFamily="6" charset="0"/>
            </a:endParaRPr>
          </a:p>
        </p:txBody>
      </p:sp>
      <p:graphicFrame>
        <p:nvGraphicFramePr>
          <p:cNvPr id="10" name="Chart 9">
            <a:extLst>
              <a:ext uri="{FF2B5EF4-FFF2-40B4-BE49-F238E27FC236}">
                <a16:creationId xmlns:a16="http://schemas.microsoft.com/office/drawing/2014/main" id="{6FB21094-B2DA-FB50-DF76-8B6CECDECC82}"/>
              </a:ext>
            </a:extLst>
          </p:cNvPr>
          <p:cNvGraphicFramePr/>
          <p:nvPr>
            <p:extLst>
              <p:ext uri="{D42A27DB-BD31-4B8C-83A1-F6EECF244321}">
                <p14:modId xmlns:p14="http://schemas.microsoft.com/office/powerpoint/2010/main" val="779022669"/>
              </p:ext>
            </p:extLst>
          </p:nvPr>
        </p:nvGraphicFramePr>
        <p:xfrm>
          <a:off x="106220" y="1882254"/>
          <a:ext cx="5081355" cy="4629009"/>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A5E497A3-2F4E-B15D-7057-25F326A24F8F}"/>
              </a:ext>
            </a:extLst>
          </p:cNvPr>
          <p:cNvSpPr/>
          <p:nvPr/>
        </p:nvSpPr>
        <p:spPr bwMode="auto">
          <a:xfrm>
            <a:off x="1970314" y="1937879"/>
            <a:ext cx="2786050" cy="1524531"/>
          </a:xfrm>
          <a:prstGeom prst="rect">
            <a:avLst/>
          </a:prstGeom>
          <a:solidFill>
            <a:srgbClr val="006AFF">
              <a:alpha val="18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GT America Medium" pitchFamily="50" charset="0"/>
              <a:ea typeface="GT America Medium" pitchFamily="50" charset="0"/>
              <a:cs typeface="GT America Medium" pitchFamily="50" charset="0"/>
              <a:sym typeface="Gill Sans" charset="0"/>
            </a:endParaRPr>
          </a:p>
        </p:txBody>
      </p:sp>
      <p:sp>
        <p:nvSpPr>
          <p:cNvPr id="12" name="TextBox 11">
            <a:extLst>
              <a:ext uri="{FF2B5EF4-FFF2-40B4-BE49-F238E27FC236}">
                <a16:creationId xmlns:a16="http://schemas.microsoft.com/office/drawing/2014/main" id="{B66FAA1A-32F4-8C69-4F82-C20A021F74C6}"/>
              </a:ext>
            </a:extLst>
          </p:cNvPr>
          <p:cNvSpPr txBox="1"/>
          <p:nvPr/>
        </p:nvSpPr>
        <p:spPr>
          <a:xfrm>
            <a:off x="2779028" y="2334556"/>
            <a:ext cx="2475643"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63AF8"/>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43.4%</a:t>
            </a:r>
          </a:p>
        </p:txBody>
      </p:sp>
      <p:sp>
        <p:nvSpPr>
          <p:cNvPr id="2" name="TextBox 1">
            <a:extLst>
              <a:ext uri="{FF2B5EF4-FFF2-40B4-BE49-F238E27FC236}">
                <a16:creationId xmlns:a16="http://schemas.microsoft.com/office/drawing/2014/main" id="{975B56C1-C4BD-082C-B7EF-737BC9049975}"/>
              </a:ext>
            </a:extLst>
          </p:cNvPr>
          <p:cNvSpPr txBox="1"/>
          <p:nvPr/>
        </p:nvSpPr>
        <p:spPr>
          <a:xfrm>
            <a:off x="398621" y="119427"/>
            <a:ext cx="1123495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Fewer said travel prices kept them </a:t>
            </a:r>
            <a:r>
              <a:rPr lang="en-US" sz="3200" b="1" dirty="0">
                <a:solidFill>
                  <a:srgbClr val="000000"/>
                </a:solidFill>
                <a:latin typeface="GT America Extended Regular" pitchFamily="2" charset="77"/>
                <a:ea typeface="GT America Extended Regular" pitchFamily="2" charset="77"/>
                <a:cs typeface="GT America Extended Regular" pitchFamily="2" charset="77"/>
              </a:rPr>
              <a:t>f</a:t>
            </a: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rom traveling last month</a:t>
            </a:r>
          </a:p>
        </p:txBody>
      </p:sp>
    </p:spTree>
    <p:extLst>
      <p:ext uri="{BB962C8B-B14F-4D97-AF65-F5344CB8AC3E}">
        <p14:creationId xmlns:p14="http://schemas.microsoft.com/office/powerpoint/2010/main" val="227240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left)">
                                      <p:cBhvr>
                                        <p:cTn id="15" dur="1000"/>
                                        <p:tgtEl>
                                          <p:spTgt spid="8">
                                            <p:graphicEl>
                                              <a:chart seriesIdx="-3" categoryIdx="-3" bldStep="gridLegend"/>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8" dur="1000"/>
                                        <p:tgtEl>
                                          <p:spTgt spid="8">
                                            <p:graphicEl>
                                              <a:chart seriesIdx="0" categoryIdx="-4" bldStep="series"/>
                                            </p:graphic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21" dur="1000"/>
                                        <p:tgtEl>
                                          <p:spTgt spid="8">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8328FD-CC41-CF48-E889-5B2F3DAE7F8A}"/>
              </a:ext>
            </a:extLst>
          </p:cNvPr>
          <p:cNvSpPr txBox="1"/>
          <p:nvPr/>
        </p:nvSpPr>
        <p:spPr>
          <a:xfrm>
            <a:off x="461962" y="466574"/>
            <a:ext cx="10429875" cy="3020379"/>
          </a:xfrm>
          <a:prstGeom prst="rect">
            <a:avLst/>
          </a:prstGeom>
          <a:noFill/>
        </p:spPr>
        <p:txBody>
          <a:bodyPr wrap="square" rtlCol="0">
            <a:spAutoFit/>
          </a:bodyPr>
          <a:lstStyle/>
          <a:p>
            <a:pPr marL="0" marR="0" lvl="0" indent="0" algn="l" defTabSz="914400" rtl="0" eaLnBrk="1" fontAlgn="auto" latinLnBrk="0" hangingPunct="1">
              <a:lnSpc>
                <a:spcPts val="5800"/>
              </a:lnSpc>
              <a:spcBef>
                <a:spcPts val="0"/>
              </a:spcBef>
              <a:spcAft>
                <a:spcPts val="0"/>
              </a:spcAft>
              <a:buClrTx/>
              <a:buSzTx/>
              <a:buFontTx/>
              <a:buNone/>
              <a:tabLst/>
              <a:defRPr/>
            </a:pPr>
            <a:r>
              <a:rPr lang="en-US" sz="4400" b="1" dirty="0">
                <a:solidFill>
                  <a:srgbClr val="000000"/>
                </a:solidFill>
                <a:latin typeface="GT America Extended Regular" pitchFamily="2" charset="77"/>
                <a:ea typeface="GT America Extended Regular" pitchFamily="2" charset="77"/>
                <a:cs typeface="GT America Extended Regular" pitchFamily="2" charset="77"/>
              </a:rPr>
              <a:t>While t</a:t>
            </a:r>
            <a:r>
              <a:rPr kumimoji="0" lang="en-US" sz="44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ravel continues to face headwinds from </a:t>
            </a:r>
            <a:r>
              <a:rPr kumimoji="0" lang="en-US" sz="4400" b="1" i="0" u="none" strike="noStrike" kern="1200" cap="none" spc="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rPr>
              <a:t>high prices </a:t>
            </a:r>
            <a:r>
              <a:rPr kumimoji="0" lang="en-US" sz="44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and </a:t>
            </a:r>
            <a:r>
              <a:rPr kumimoji="0" lang="en-US" sz="4400" b="1" i="0" u="none" strike="noStrike" kern="1200" cap="none" spc="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rPr>
              <a:t>spending caution, </a:t>
            </a:r>
            <a:r>
              <a:rPr kumimoji="0" lang="en-US" sz="4400" b="1" i="0" u="none" strike="noStrike" kern="1200" cap="none" spc="0" normalizeH="0" baseline="0" noProof="0" dirty="0">
                <a:ln>
                  <a:noFill/>
                </a:ln>
                <a:effectLst/>
                <a:uLnTx/>
                <a:uFillTx/>
                <a:latin typeface="GT America Extended Regular" pitchFamily="2" charset="77"/>
                <a:ea typeface="GT America Extended Regular" pitchFamily="2" charset="77"/>
                <a:cs typeface="GT America Extended Regular" pitchFamily="2" charset="77"/>
              </a:rPr>
              <a:t>travel volume continues to be robust</a:t>
            </a:r>
          </a:p>
        </p:txBody>
      </p:sp>
      <p:pic>
        <p:nvPicPr>
          <p:cNvPr id="2" name="Picture 1" descr="A qr code on a white background&#10;&#10;Description automatically generated">
            <a:extLst>
              <a:ext uri="{FF2B5EF4-FFF2-40B4-BE49-F238E27FC236}">
                <a16:creationId xmlns:a16="http://schemas.microsoft.com/office/drawing/2014/main" id="{4A4C8557-FA63-8F15-A87E-ECE247C16CDA}"/>
              </a:ext>
            </a:extLst>
          </p:cNvPr>
          <p:cNvPicPr>
            <a:picLocks noChangeAspect="1"/>
          </p:cNvPicPr>
          <p:nvPr/>
        </p:nvPicPr>
        <p:blipFill>
          <a:blip r:embed="rId3"/>
          <a:stretch>
            <a:fillRect/>
          </a:stretch>
        </p:blipFill>
        <p:spPr>
          <a:xfrm>
            <a:off x="11212286" y="5936913"/>
            <a:ext cx="786493" cy="786493"/>
          </a:xfrm>
          <a:prstGeom prst="rect">
            <a:avLst/>
          </a:prstGeom>
        </p:spPr>
      </p:pic>
      <p:sp>
        <p:nvSpPr>
          <p:cNvPr id="3" name="TextBox 2">
            <a:extLst>
              <a:ext uri="{FF2B5EF4-FFF2-40B4-BE49-F238E27FC236}">
                <a16:creationId xmlns:a16="http://schemas.microsoft.com/office/drawing/2014/main" id="{C3318510-7EA4-38E2-AF1A-47E100275B2C}"/>
              </a:ext>
            </a:extLst>
          </p:cNvPr>
          <p:cNvSpPr txBox="1"/>
          <p:nvPr/>
        </p:nvSpPr>
        <p:spPr>
          <a:xfrm>
            <a:off x="9196991" y="6037771"/>
            <a:ext cx="2015295" cy="584775"/>
          </a:xfrm>
          <a:prstGeom prst="rect">
            <a:avLst/>
          </a:prstGeom>
          <a:noFill/>
        </p:spPr>
        <p:txBody>
          <a:bodyPr wrap="none" rtlCol="0">
            <a:spAutoFit/>
          </a:bodyPr>
          <a:lstStyle/>
          <a:p>
            <a:pPr algn="ctr"/>
            <a:r>
              <a:rPr lang="en-US" sz="1600" dirty="0">
                <a:latin typeface="GT America Regular" pitchFamily="50" charset="0"/>
                <a:ea typeface="GT America Regular" pitchFamily="50" charset="0"/>
                <a:cs typeface="GT America Regular" pitchFamily="50" charset="0"/>
              </a:rPr>
              <a:t>January Livestream </a:t>
            </a:r>
          </a:p>
          <a:p>
            <a:pPr algn="ctr"/>
            <a:r>
              <a:rPr lang="en-US" sz="1600" dirty="0">
                <a:latin typeface="GT America Regular" pitchFamily="50" charset="0"/>
                <a:ea typeface="GT America Regular" pitchFamily="50" charset="0"/>
                <a:cs typeface="GT America Regular" pitchFamily="50" charset="0"/>
              </a:rPr>
              <a:t>Registration</a:t>
            </a:r>
          </a:p>
        </p:txBody>
      </p:sp>
    </p:spTree>
    <p:extLst>
      <p:ext uri="{BB962C8B-B14F-4D97-AF65-F5344CB8AC3E}">
        <p14:creationId xmlns:p14="http://schemas.microsoft.com/office/powerpoint/2010/main" val="172400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339688" y="1711424"/>
            <a:ext cx="2798651" cy="8925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How many OVERNIGHT trips of each type have you taken in the PAST MONTH? </a:t>
            </a:r>
          </a:p>
        </p:txBody>
      </p:sp>
      <p:sp>
        <p:nvSpPr>
          <p:cNvPr id="9" name="TextBox 8">
            <a:extLst>
              <a:ext uri="{FF2B5EF4-FFF2-40B4-BE49-F238E27FC236}">
                <a16:creationId xmlns:a16="http://schemas.microsoft.com/office/drawing/2014/main" id="{BB3E2F15-43ED-E511-E7E6-0A597332BF20}"/>
              </a:ext>
            </a:extLst>
          </p:cNvPr>
          <p:cNvSpPr txBox="1"/>
          <p:nvPr/>
        </p:nvSpPr>
        <p:spPr>
          <a:xfrm>
            <a:off x="287755" y="288804"/>
            <a:ext cx="111857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rPr>
              <a:t>Overnight trip volume </a:t>
            </a: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remains robust.</a:t>
            </a:r>
          </a:p>
        </p:txBody>
      </p:sp>
      <p:sp>
        <p:nvSpPr>
          <p:cNvPr id="2" name="Rectangle 1">
            <a:extLst>
              <a:ext uri="{FF2B5EF4-FFF2-40B4-BE49-F238E27FC236}">
                <a16:creationId xmlns:a16="http://schemas.microsoft.com/office/drawing/2014/main" id="{9ACAB5CA-8542-EAAE-6BB5-35962017DC88}"/>
              </a:ext>
            </a:extLst>
          </p:cNvPr>
          <p:cNvSpPr/>
          <p:nvPr/>
        </p:nvSpPr>
        <p:spPr>
          <a:xfrm>
            <a:off x="7555230" y="4844580"/>
            <a:ext cx="2663190" cy="348533"/>
          </a:xfrm>
          <a:prstGeom prst="rect">
            <a:avLst/>
          </a:prstGeom>
          <a:solidFill>
            <a:srgbClr val="FCFF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FEE"/>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2971DDAF-28EF-7D30-2EE3-3521311EFDA7}"/>
              </a:ext>
            </a:extLst>
          </p:cNvPr>
          <p:cNvSpPr/>
          <p:nvPr/>
        </p:nvSpPr>
        <p:spPr>
          <a:xfrm>
            <a:off x="10698141" y="2310101"/>
            <a:ext cx="608747" cy="3231545"/>
          </a:xfrm>
          <a:prstGeom prst="rect">
            <a:avLst/>
          </a:prstGeom>
          <a:solidFill>
            <a:srgbClr val="FCFF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FEE"/>
              </a:solidFill>
              <a:effectLst/>
              <a:uLnTx/>
              <a:uFillTx/>
              <a:latin typeface="Arial" panose="020B0604020202020204"/>
              <a:ea typeface="+mn-ea"/>
              <a:cs typeface="+mn-cs"/>
            </a:endParaRPr>
          </a:p>
        </p:txBody>
      </p:sp>
      <p:graphicFrame>
        <p:nvGraphicFramePr>
          <p:cNvPr id="11" name="Chart 10">
            <a:extLst>
              <a:ext uri="{FF2B5EF4-FFF2-40B4-BE49-F238E27FC236}">
                <a16:creationId xmlns:a16="http://schemas.microsoft.com/office/drawing/2014/main" id="{F5AF7F07-A5CF-28D9-0456-2072D9F745F2}"/>
              </a:ext>
            </a:extLst>
          </p:cNvPr>
          <p:cNvGraphicFramePr>
            <a:graphicFrameLocks/>
          </p:cNvGraphicFramePr>
          <p:nvPr>
            <p:extLst>
              <p:ext uri="{D42A27DB-BD31-4B8C-83A1-F6EECF244321}">
                <p14:modId xmlns:p14="http://schemas.microsoft.com/office/powerpoint/2010/main" val="958746708"/>
              </p:ext>
            </p:extLst>
          </p:nvPr>
        </p:nvGraphicFramePr>
        <p:xfrm>
          <a:off x="3138340" y="1892301"/>
          <a:ext cx="8713972" cy="468947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EAC1A909-D005-C725-A101-11970738D22E}"/>
              </a:ext>
            </a:extLst>
          </p:cNvPr>
          <p:cNvSpPr/>
          <p:nvPr/>
        </p:nvSpPr>
        <p:spPr bwMode="auto">
          <a:xfrm>
            <a:off x="3682080" y="1486072"/>
            <a:ext cx="4198166" cy="3696970"/>
          </a:xfrm>
          <a:prstGeom prst="rect">
            <a:avLst/>
          </a:prstGeom>
          <a:solidFill>
            <a:srgbClr val="92F7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92F7FF"/>
              </a:solidFill>
              <a:effectLst/>
              <a:uLnTx/>
              <a:uFillTx/>
              <a:latin typeface="Gill Sans" charset="0"/>
              <a:ea typeface="ヒラギノ角ゴ ProN W3" charset="0"/>
              <a:cs typeface="ヒラギノ角ゴ ProN W3" charset="0"/>
              <a:sym typeface="Gill Sans" charset="0"/>
            </a:endParaRPr>
          </a:p>
        </p:txBody>
      </p:sp>
      <p:sp>
        <p:nvSpPr>
          <p:cNvPr id="8" name="Rectangle 7">
            <a:extLst>
              <a:ext uri="{FF2B5EF4-FFF2-40B4-BE49-F238E27FC236}">
                <a16:creationId xmlns:a16="http://schemas.microsoft.com/office/drawing/2014/main" id="{267DF306-CA6A-D698-5EC4-27833B86ED12}"/>
              </a:ext>
            </a:extLst>
          </p:cNvPr>
          <p:cNvSpPr/>
          <p:nvPr/>
        </p:nvSpPr>
        <p:spPr bwMode="auto">
          <a:xfrm>
            <a:off x="7913913" y="1496143"/>
            <a:ext cx="3374572" cy="3696970"/>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2" name="TextBox 11">
            <a:extLst>
              <a:ext uri="{FF2B5EF4-FFF2-40B4-BE49-F238E27FC236}">
                <a16:creationId xmlns:a16="http://schemas.microsoft.com/office/drawing/2014/main" id="{2D130835-7015-F4D7-7C61-70BEBF3BB2B8}"/>
              </a:ext>
            </a:extLst>
          </p:cNvPr>
          <p:cNvSpPr txBox="1"/>
          <p:nvPr/>
        </p:nvSpPr>
        <p:spPr>
          <a:xfrm>
            <a:off x="3682080" y="1628691"/>
            <a:ext cx="432980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rPr>
              <a:t>2022</a:t>
            </a:r>
          </a:p>
        </p:txBody>
      </p:sp>
      <p:sp>
        <p:nvSpPr>
          <p:cNvPr id="13" name="TextBox 12">
            <a:extLst>
              <a:ext uri="{FF2B5EF4-FFF2-40B4-BE49-F238E27FC236}">
                <a16:creationId xmlns:a16="http://schemas.microsoft.com/office/drawing/2014/main" id="{589BB8C2-6605-3A28-4E63-731C763C308A}"/>
              </a:ext>
            </a:extLst>
          </p:cNvPr>
          <p:cNvSpPr txBox="1"/>
          <p:nvPr/>
        </p:nvSpPr>
        <p:spPr>
          <a:xfrm>
            <a:off x="8098970" y="1614813"/>
            <a:ext cx="318951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rPr>
              <a:t>2023</a:t>
            </a:r>
          </a:p>
        </p:txBody>
      </p:sp>
    </p:spTree>
    <p:extLst>
      <p:ext uri="{BB962C8B-B14F-4D97-AF65-F5344CB8AC3E}">
        <p14:creationId xmlns:p14="http://schemas.microsoft.com/office/powerpoint/2010/main" val="323446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287755" y="1782574"/>
            <a:ext cx="2682812" cy="8925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How many DAY TRIPS (i.e., no overnight stay) of each type have you taken in the PAST MONTH?</a:t>
            </a:r>
          </a:p>
        </p:txBody>
      </p:sp>
      <p:sp>
        <p:nvSpPr>
          <p:cNvPr id="9" name="TextBox 8">
            <a:extLst>
              <a:ext uri="{FF2B5EF4-FFF2-40B4-BE49-F238E27FC236}">
                <a16:creationId xmlns:a16="http://schemas.microsoft.com/office/drawing/2014/main" id="{BB3E2F15-43ED-E511-E7E6-0A597332BF20}"/>
              </a:ext>
            </a:extLst>
          </p:cNvPr>
          <p:cNvSpPr txBox="1"/>
          <p:nvPr/>
        </p:nvSpPr>
        <p:spPr>
          <a:xfrm>
            <a:off x="287755" y="305133"/>
            <a:ext cx="111857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rPr>
              <a:t>Day trip volume </a:t>
            </a: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has been very strong this year.</a:t>
            </a:r>
          </a:p>
        </p:txBody>
      </p:sp>
      <p:sp>
        <p:nvSpPr>
          <p:cNvPr id="2" name="Rectangle 1">
            <a:extLst>
              <a:ext uri="{FF2B5EF4-FFF2-40B4-BE49-F238E27FC236}">
                <a16:creationId xmlns:a16="http://schemas.microsoft.com/office/drawing/2014/main" id="{9ACAB5CA-8542-EAAE-6BB5-35962017DC88}"/>
              </a:ext>
            </a:extLst>
          </p:cNvPr>
          <p:cNvSpPr/>
          <p:nvPr/>
        </p:nvSpPr>
        <p:spPr>
          <a:xfrm>
            <a:off x="8795385" y="6394929"/>
            <a:ext cx="2663190" cy="348533"/>
          </a:xfrm>
          <a:prstGeom prst="rect">
            <a:avLst/>
          </a:prstGeom>
          <a:solidFill>
            <a:srgbClr val="FCFF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FEE"/>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2971DDAF-28EF-7D30-2EE3-3521311EFDA7}"/>
              </a:ext>
            </a:extLst>
          </p:cNvPr>
          <p:cNvSpPr/>
          <p:nvPr/>
        </p:nvSpPr>
        <p:spPr>
          <a:xfrm>
            <a:off x="11608653" y="3100675"/>
            <a:ext cx="608747" cy="3231545"/>
          </a:xfrm>
          <a:prstGeom prst="rect">
            <a:avLst/>
          </a:prstGeom>
          <a:solidFill>
            <a:srgbClr val="FCFF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FEE"/>
              </a:solidFill>
              <a:effectLst/>
              <a:uLnTx/>
              <a:uFillTx/>
              <a:latin typeface="Arial" panose="020B0604020202020204"/>
              <a:ea typeface="+mn-ea"/>
              <a:cs typeface="+mn-cs"/>
            </a:endParaRPr>
          </a:p>
        </p:txBody>
      </p:sp>
      <p:graphicFrame>
        <p:nvGraphicFramePr>
          <p:cNvPr id="6" name="Chart 5">
            <a:extLst>
              <a:ext uri="{FF2B5EF4-FFF2-40B4-BE49-F238E27FC236}">
                <a16:creationId xmlns:a16="http://schemas.microsoft.com/office/drawing/2014/main" id="{282DD32A-9DC1-CDD0-AF32-AA3DCD46247D}"/>
              </a:ext>
            </a:extLst>
          </p:cNvPr>
          <p:cNvGraphicFramePr>
            <a:graphicFrameLocks/>
          </p:cNvGraphicFramePr>
          <p:nvPr>
            <p:extLst>
              <p:ext uri="{D42A27DB-BD31-4B8C-83A1-F6EECF244321}">
                <p14:modId xmlns:p14="http://schemas.microsoft.com/office/powerpoint/2010/main" val="2409499223"/>
              </p:ext>
            </p:extLst>
          </p:nvPr>
        </p:nvGraphicFramePr>
        <p:xfrm>
          <a:off x="2970568" y="2048328"/>
          <a:ext cx="8750300" cy="464312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EF976D52-873D-319A-F649-C34E784FF825}"/>
              </a:ext>
            </a:extLst>
          </p:cNvPr>
          <p:cNvSpPr/>
          <p:nvPr/>
        </p:nvSpPr>
        <p:spPr bwMode="auto">
          <a:xfrm>
            <a:off x="3682080" y="1525128"/>
            <a:ext cx="4030910" cy="3696970"/>
          </a:xfrm>
          <a:prstGeom prst="rect">
            <a:avLst/>
          </a:prstGeom>
          <a:solidFill>
            <a:srgbClr val="92F7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92F7FF"/>
              </a:solidFill>
              <a:effectLst/>
              <a:uLnTx/>
              <a:uFillTx/>
              <a:latin typeface="Gill Sans" charset="0"/>
              <a:ea typeface="ヒラギノ角ゴ ProN W3" charset="0"/>
              <a:cs typeface="ヒラギノ角ゴ ProN W3" charset="0"/>
              <a:sym typeface="Gill Sans" charset="0"/>
            </a:endParaRPr>
          </a:p>
        </p:txBody>
      </p:sp>
      <p:sp>
        <p:nvSpPr>
          <p:cNvPr id="8" name="Rectangle 7">
            <a:extLst>
              <a:ext uri="{FF2B5EF4-FFF2-40B4-BE49-F238E27FC236}">
                <a16:creationId xmlns:a16="http://schemas.microsoft.com/office/drawing/2014/main" id="{945C99F3-A994-E188-BEC8-EC7D22952F3A}"/>
              </a:ext>
            </a:extLst>
          </p:cNvPr>
          <p:cNvSpPr/>
          <p:nvPr/>
        </p:nvSpPr>
        <p:spPr bwMode="auto">
          <a:xfrm>
            <a:off x="7712990" y="1473114"/>
            <a:ext cx="3461658" cy="3696970"/>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0" name="TextBox 9">
            <a:extLst>
              <a:ext uri="{FF2B5EF4-FFF2-40B4-BE49-F238E27FC236}">
                <a16:creationId xmlns:a16="http://schemas.microsoft.com/office/drawing/2014/main" id="{687B871C-20C5-DEAA-A4B4-584542F6723C}"/>
              </a:ext>
            </a:extLst>
          </p:cNvPr>
          <p:cNvSpPr txBox="1"/>
          <p:nvPr/>
        </p:nvSpPr>
        <p:spPr>
          <a:xfrm>
            <a:off x="3682080" y="1628691"/>
            <a:ext cx="432980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rPr>
              <a:t>2022</a:t>
            </a:r>
          </a:p>
        </p:txBody>
      </p:sp>
      <p:sp>
        <p:nvSpPr>
          <p:cNvPr id="11" name="TextBox 10">
            <a:extLst>
              <a:ext uri="{FF2B5EF4-FFF2-40B4-BE49-F238E27FC236}">
                <a16:creationId xmlns:a16="http://schemas.microsoft.com/office/drawing/2014/main" id="{32F7657F-243C-8D92-2E6E-967BC09855E3}"/>
              </a:ext>
            </a:extLst>
          </p:cNvPr>
          <p:cNvSpPr txBox="1"/>
          <p:nvPr/>
        </p:nvSpPr>
        <p:spPr>
          <a:xfrm>
            <a:off x="8098970" y="1614813"/>
            <a:ext cx="3189515"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rPr>
              <a:t>2023</a:t>
            </a:r>
          </a:p>
        </p:txBody>
      </p:sp>
    </p:spTree>
    <p:extLst>
      <p:ext uri="{BB962C8B-B14F-4D97-AF65-F5344CB8AC3E}">
        <p14:creationId xmlns:p14="http://schemas.microsoft.com/office/powerpoint/2010/main" val="1412816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93387AF-274C-70DA-A285-117561B5D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0D77204-EBD0-1ED9-905F-EE4A5C39945E}"/>
              </a:ext>
            </a:extLst>
          </p:cNvPr>
          <p:cNvSpPr txBox="1"/>
          <p:nvPr/>
        </p:nvSpPr>
        <p:spPr>
          <a:xfrm>
            <a:off x="-588646" y="122237"/>
            <a:ext cx="9144000" cy="1032193"/>
          </a:xfrm>
          <a:prstGeom prst="rect">
            <a:avLst/>
          </a:prstGeom>
        </p:spPr>
        <p:txBody>
          <a:bodyPr vert="horz" lIns="91440" tIns="45720" rIns="91440" bIns="45720" rtlCol="0" anchor="b">
            <a:normAutofit/>
          </a:bodyPr>
          <a:lstStyle/>
          <a:p>
            <a:pPr marL="0" marR="0" lvl="0" indent="0" algn="ctr" fontAlgn="auto">
              <a:lnSpc>
                <a:spcPct val="90000"/>
              </a:lnSpc>
              <a:spcBef>
                <a:spcPct val="0"/>
              </a:spcBef>
              <a:spcAft>
                <a:spcPts val="600"/>
              </a:spcAft>
              <a:buClrTx/>
              <a:buSzTx/>
              <a:tabLst/>
              <a:defRPr/>
            </a:pPr>
            <a:r>
              <a:rPr kumimoji="0" lang="en-US" sz="6000" b="1" i="0" u="none" strike="noStrike" cap="none" spc="0" normalizeH="0" baseline="0" noProof="0" dirty="0">
                <a:ln>
                  <a:noFill/>
                </a:ln>
                <a:solidFill>
                  <a:srgbClr val="FFFFFF"/>
                </a:solidFill>
                <a:effectLst/>
                <a:uLnTx/>
                <a:uFillTx/>
                <a:latin typeface="GT America Extended Regular" pitchFamily="50" charset="0"/>
                <a:ea typeface="GT America Extended Regular" pitchFamily="50" charset="0"/>
                <a:cs typeface="GT America Extended Regular" pitchFamily="50" charset="0"/>
              </a:rPr>
              <a:t>Looking Forward</a:t>
            </a:r>
          </a:p>
        </p:txBody>
      </p:sp>
      <p:pic>
        <p:nvPicPr>
          <p:cNvPr id="8" name="Picture 7" descr="A white letter m on a black background&#10;&#10;Description automatically generated">
            <a:extLst>
              <a:ext uri="{FF2B5EF4-FFF2-40B4-BE49-F238E27FC236}">
                <a16:creationId xmlns:a16="http://schemas.microsoft.com/office/drawing/2014/main" id="{0ABA8B14-68AB-3F6E-1A0D-2CD12AAFE257}"/>
              </a:ext>
            </a:extLst>
          </p:cNvPr>
          <p:cNvPicPr>
            <a:picLocks noChangeAspect="1"/>
          </p:cNvPicPr>
          <p:nvPr/>
        </p:nvPicPr>
        <p:blipFill>
          <a:blip r:embed="rId4"/>
          <a:stretch>
            <a:fillRect/>
          </a:stretch>
        </p:blipFill>
        <p:spPr>
          <a:xfrm>
            <a:off x="11284103" y="6178484"/>
            <a:ext cx="408040" cy="326955"/>
          </a:xfrm>
          <a:prstGeom prst="rect">
            <a:avLst/>
          </a:prstGeom>
        </p:spPr>
      </p:pic>
      <p:pic>
        <p:nvPicPr>
          <p:cNvPr id="9" name="Picture 8">
            <a:extLst>
              <a:ext uri="{FF2B5EF4-FFF2-40B4-BE49-F238E27FC236}">
                <a16:creationId xmlns:a16="http://schemas.microsoft.com/office/drawing/2014/main" id="{4868CEE7-6D51-A437-D799-E08C57A2AA77}"/>
              </a:ext>
            </a:extLst>
          </p:cNvPr>
          <p:cNvPicPr>
            <a:picLocks noChangeAspect="1"/>
          </p:cNvPicPr>
          <p:nvPr/>
        </p:nvPicPr>
        <p:blipFill>
          <a:blip r:embed="rId5"/>
          <a:stretch>
            <a:fillRect/>
          </a:stretch>
        </p:blipFill>
        <p:spPr>
          <a:xfrm>
            <a:off x="499857" y="6253410"/>
            <a:ext cx="2491741" cy="252029"/>
          </a:xfrm>
          <a:prstGeom prst="rect">
            <a:avLst/>
          </a:prstGeom>
        </p:spPr>
      </p:pic>
    </p:spTree>
    <p:extLst>
      <p:ext uri="{BB962C8B-B14F-4D97-AF65-F5344CB8AC3E}">
        <p14:creationId xmlns:p14="http://schemas.microsoft.com/office/powerpoint/2010/main" val="3428502611"/>
      </p:ext>
    </p:extLst>
  </p:cSld>
  <p:clrMapOvr>
    <a:overrideClrMapping bg1="dk1" tx1="lt1" bg2="dk2" tx2="lt2" accent1="accent1" accent2="accent2" accent3="accent3" accent4="accent4" accent5="accent5" accent6="accent6" hlink="hlink" folHlink="folHlink"/>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8328FD-CC41-CF48-E889-5B2F3DAE7F8A}"/>
              </a:ext>
            </a:extLst>
          </p:cNvPr>
          <p:cNvSpPr txBox="1"/>
          <p:nvPr/>
        </p:nvSpPr>
        <p:spPr>
          <a:xfrm>
            <a:off x="173793" y="259813"/>
            <a:ext cx="11557635" cy="3033074"/>
          </a:xfrm>
          <a:prstGeom prst="rect">
            <a:avLst/>
          </a:prstGeom>
          <a:noFill/>
        </p:spPr>
        <p:txBody>
          <a:bodyPr wrap="square" rtlCol="0">
            <a:spAutoFit/>
          </a:bodyPr>
          <a:lstStyle/>
          <a:p>
            <a:pPr marL="0" marR="0" lvl="0" indent="0" algn="l" defTabSz="914400" rtl="0" eaLnBrk="1" fontAlgn="auto" latinLnBrk="0" hangingPunct="1">
              <a:lnSpc>
                <a:spcPts val="5800"/>
              </a:lnSpc>
              <a:spcBef>
                <a:spcPts val="0"/>
              </a:spcBef>
              <a:spcAft>
                <a:spcPts val="0"/>
              </a:spcAft>
              <a:buClrTx/>
              <a:buSzTx/>
              <a:buFontTx/>
              <a:buNone/>
              <a:tabLst/>
              <a:defRPr/>
            </a:pPr>
            <a:r>
              <a:rPr lang="en-US" sz="4800" b="1" dirty="0">
                <a:solidFill>
                  <a:srgbClr val="006AFF"/>
                </a:solidFill>
                <a:latin typeface="GT America Extended Regular" pitchFamily="2" charset="77"/>
                <a:ea typeface="GT America Extended Regular" pitchFamily="2" charset="77"/>
                <a:cs typeface="GT America Extended Regular" pitchFamily="2" charset="77"/>
              </a:rPr>
              <a:t>Travelers are optimistic about their finances </a:t>
            </a:r>
            <a:r>
              <a:rPr lang="en-US" sz="4800" b="1" dirty="0">
                <a:latin typeface="GT America Extended Regular" pitchFamily="2" charset="77"/>
                <a:ea typeface="GT America Extended Regular" pitchFamily="2" charset="77"/>
                <a:cs typeface="GT America Extended Regular" pitchFamily="2" charset="77"/>
              </a:rPr>
              <a:t>and continue to hold high levels of excitement for travel</a:t>
            </a:r>
            <a:r>
              <a:rPr kumimoji="0" lang="en-US" sz="4800" b="1" i="0" u="none" strike="noStrike" kern="1200" cap="none" spc="0" normalizeH="0" baseline="0" noProof="0" dirty="0">
                <a:ln>
                  <a:noFill/>
                </a:ln>
                <a:effectLst/>
                <a:uLnTx/>
                <a:uFillTx/>
                <a:latin typeface="GT America Extended Regular" pitchFamily="2" charset="77"/>
                <a:ea typeface="GT America Extended Regular" pitchFamily="2" charset="77"/>
                <a:cs typeface="GT America Extended Regular" pitchFamily="2" charset="77"/>
              </a:rPr>
              <a:t>.</a:t>
            </a:r>
          </a:p>
        </p:txBody>
      </p:sp>
      <p:pic>
        <p:nvPicPr>
          <p:cNvPr id="2" name="Picture 1" descr="A qr code on a white background&#10;&#10;Description automatically generated">
            <a:extLst>
              <a:ext uri="{FF2B5EF4-FFF2-40B4-BE49-F238E27FC236}">
                <a16:creationId xmlns:a16="http://schemas.microsoft.com/office/drawing/2014/main" id="{5D926424-FE3D-B7F1-B675-00F1FCD4C948}"/>
              </a:ext>
            </a:extLst>
          </p:cNvPr>
          <p:cNvPicPr>
            <a:picLocks noChangeAspect="1"/>
          </p:cNvPicPr>
          <p:nvPr/>
        </p:nvPicPr>
        <p:blipFill>
          <a:blip r:embed="rId3"/>
          <a:stretch>
            <a:fillRect/>
          </a:stretch>
        </p:blipFill>
        <p:spPr>
          <a:xfrm>
            <a:off x="11212286" y="5936913"/>
            <a:ext cx="786493" cy="786493"/>
          </a:xfrm>
          <a:prstGeom prst="rect">
            <a:avLst/>
          </a:prstGeom>
        </p:spPr>
      </p:pic>
      <p:sp>
        <p:nvSpPr>
          <p:cNvPr id="3" name="TextBox 2">
            <a:extLst>
              <a:ext uri="{FF2B5EF4-FFF2-40B4-BE49-F238E27FC236}">
                <a16:creationId xmlns:a16="http://schemas.microsoft.com/office/drawing/2014/main" id="{66F724BE-FD71-F8CF-D115-B0AB7834F334}"/>
              </a:ext>
            </a:extLst>
          </p:cNvPr>
          <p:cNvSpPr txBox="1"/>
          <p:nvPr/>
        </p:nvSpPr>
        <p:spPr>
          <a:xfrm>
            <a:off x="9196991" y="6037771"/>
            <a:ext cx="2015295" cy="584775"/>
          </a:xfrm>
          <a:prstGeom prst="rect">
            <a:avLst/>
          </a:prstGeom>
          <a:noFill/>
        </p:spPr>
        <p:txBody>
          <a:bodyPr wrap="none" rtlCol="0">
            <a:spAutoFit/>
          </a:bodyPr>
          <a:lstStyle/>
          <a:p>
            <a:pPr algn="ctr"/>
            <a:r>
              <a:rPr lang="en-US" sz="1600" dirty="0">
                <a:latin typeface="GT America Regular" pitchFamily="50" charset="0"/>
                <a:ea typeface="GT America Regular" pitchFamily="50" charset="0"/>
                <a:cs typeface="GT America Regular" pitchFamily="50" charset="0"/>
              </a:rPr>
              <a:t>January Livestream </a:t>
            </a:r>
          </a:p>
          <a:p>
            <a:pPr algn="ctr"/>
            <a:r>
              <a:rPr lang="en-US" sz="1600" dirty="0">
                <a:latin typeface="GT America Regular" pitchFamily="50" charset="0"/>
                <a:ea typeface="GT America Regular" pitchFamily="50" charset="0"/>
                <a:cs typeface="GT America Regular" pitchFamily="50" charset="0"/>
              </a:rPr>
              <a:t>Registration</a:t>
            </a:r>
          </a:p>
        </p:txBody>
      </p:sp>
    </p:spTree>
    <p:extLst>
      <p:ext uri="{BB962C8B-B14F-4D97-AF65-F5344CB8AC3E}">
        <p14:creationId xmlns:p14="http://schemas.microsoft.com/office/powerpoint/2010/main" val="390542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92409E-DCDD-9013-02F4-E85508558934}"/>
              </a:ext>
            </a:extLst>
          </p:cNvPr>
          <p:cNvSpPr/>
          <p:nvPr/>
        </p:nvSpPr>
        <p:spPr bwMode="auto">
          <a:xfrm>
            <a:off x="7693656" y="1214919"/>
            <a:ext cx="3531531" cy="1549162"/>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graphicFrame>
        <p:nvGraphicFramePr>
          <p:cNvPr id="3" name="Chart 2">
            <a:extLst>
              <a:ext uri="{FF2B5EF4-FFF2-40B4-BE49-F238E27FC236}">
                <a16:creationId xmlns:a16="http://schemas.microsoft.com/office/drawing/2014/main" id="{F975E9CB-759E-8D0A-2F2D-D0CB135F7482}"/>
              </a:ext>
            </a:extLst>
          </p:cNvPr>
          <p:cNvGraphicFramePr/>
          <p:nvPr>
            <p:extLst>
              <p:ext uri="{D42A27DB-BD31-4B8C-83A1-F6EECF244321}">
                <p14:modId xmlns:p14="http://schemas.microsoft.com/office/powerpoint/2010/main" val="3652416189"/>
              </p:ext>
            </p:extLst>
          </p:nvPr>
        </p:nvGraphicFramePr>
        <p:xfrm>
          <a:off x="4566285" y="1111256"/>
          <a:ext cx="6985635" cy="495934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E0D0AFEB-9BD2-5928-C3C5-AC2F4A4C2EBA}"/>
              </a:ext>
            </a:extLst>
          </p:cNvPr>
          <p:cNvSpPr/>
          <p:nvPr/>
        </p:nvSpPr>
        <p:spPr bwMode="auto">
          <a:xfrm>
            <a:off x="7693656" y="3975337"/>
            <a:ext cx="3531531" cy="1549163"/>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0" name="TextBox 9">
            <a:extLst>
              <a:ext uri="{FF2B5EF4-FFF2-40B4-BE49-F238E27FC236}">
                <a16:creationId xmlns:a16="http://schemas.microsoft.com/office/drawing/2014/main" id="{5047EED9-174A-3F4D-8886-EABC49E8CBED}"/>
              </a:ext>
            </a:extLst>
          </p:cNvPr>
          <p:cNvSpPr txBox="1"/>
          <p:nvPr/>
        </p:nvSpPr>
        <p:spPr>
          <a:xfrm>
            <a:off x="154114" y="113278"/>
            <a:ext cx="11397806" cy="1077218"/>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rPr>
              <a:t>Most travelers maintain a sense of optimism about their future finances.</a:t>
            </a:r>
          </a:p>
        </p:txBody>
      </p:sp>
      <p:sp>
        <p:nvSpPr>
          <p:cNvPr id="4" name="TextBox 3">
            <a:extLst>
              <a:ext uri="{FF2B5EF4-FFF2-40B4-BE49-F238E27FC236}">
                <a16:creationId xmlns:a16="http://schemas.microsoft.com/office/drawing/2014/main" id="{35CC6AE0-BE33-2CAB-4FFC-C85D33855BBF}"/>
              </a:ext>
            </a:extLst>
          </p:cNvPr>
          <p:cNvSpPr txBox="1"/>
          <p:nvPr/>
        </p:nvSpPr>
        <p:spPr>
          <a:xfrm>
            <a:off x="9810203" y="1519283"/>
            <a:ext cx="14847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AFF"/>
                </a:solidFill>
                <a:effectLst/>
                <a:uLnTx/>
                <a:uFillTx/>
                <a:latin typeface="GT America Extended Regular" pitchFamily="50" charset="0"/>
                <a:ea typeface="GT America Extended Regular" pitchFamily="50" charset="0"/>
                <a:cs typeface="GT America Extended Regular" pitchFamily="50" charset="0"/>
              </a:rPr>
              <a:t>51.1%</a:t>
            </a:r>
          </a:p>
        </p:txBody>
      </p:sp>
      <p:sp>
        <p:nvSpPr>
          <p:cNvPr id="8" name="TextBox 7">
            <a:extLst>
              <a:ext uri="{FF2B5EF4-FFF2-40B4-BE49-F238E27FC236}">
                <a16:creationId xmlns:a16="http://schemas.microsoft.com/office/drawing/2014/main" id="{EE8B3EE4-722D-08DB-6862-C5E338046109}"/>
              </a:ext>
            </a:extLst>
          </p:cNvPr>
          <p:cNvSpPr txBox="1"/>
          <p:nvPr/>
        </p:nvSpPr>
        <p:spPr>
          <a:xfrm>
            <a:off x="9601200" y="4519085"/>
            <a:ext cx="12762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AFF"/>
                </a:solidFill>
                <a:effectLst/>
                <a:uLnTx/>
                <a:uFillTx/>
                <a:latin typeface="GT America Extended Regular" pitchFamily="50" charset="0"/>
                <a:ea typeface="GT America Extended Regular" pitchFamily="50" charset="0"/>
                <a:cs typeface="GT America Extended Regular" pitchFamily="50" charset="0"/>
              </a:rPr>
              <a:t>13.3%</a:t>
            </a:r>
          </a:p>
        </p:txBody>
      </p:sp>
      <p:sp>
        <p:nvSpPr>
          <p:cNvPr id="6" name="TextBox 5">
            <a:extLst>
              <a:ext uri="{FF2B5EF4-FFF2-40B4-BE49-F238E27FC236}">
                <a16:creationId xmlns:a16="http://schemas.microsoft.com/office/drawing/2014/main" id="{9E37DAFB-A101-354C-129F-F9198B612DBD}"/>
              </a:ext>
            </a:extLst>
          </p:cNvPr>
          <p:cNvSpPr txBox="1"/>
          <p:nvPr/>
        </p:nvSpPr>
        <p:spPr>
          <a:xfrm>
            <a:off x="154113" y="1131352"/>
            <a:ext cx="4412171"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LOOKING FORWARD - Do you feel that a year from now, you (and your household) will be better off financially, or worse off, or just about the same as now?</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latin typeface="GT America Regular" pitchFamily="50" charset="0"/>
              <a:ea typeface="GT America Regular" pitchFamily="50" charset="0"/>
              <a:cs typeface="GT America Regular" pitchFamily="50" charset="0"/>
              <a:sym typeface="Gill Sans" pitchFamily="6" charset="0"/>
            </a:endParaRPr>
          </a:p>
        </p:txBody>
      </p:sp>
    </p:spTree>
    <p:extLst>
      <p:ext uri="{BB962C8B-B14F-4D97-AF65-F5344CB8AC3E}">
        <p14:creationId xmlns:p14="http://schemas.microsoft.com/office/powerpoint/2010/main" val="294918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P spid="7" grpId="0" animBg="1"/>
      <p:bldP spid="4"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8E6F677-8C01-196A-09DB-176C7446D795}"/>
              </a:ext>
            </a:extLst>
          </p:cNvPr>
          <p:cNvGraphicFramePr/>
          <p:nvPr>
            <p:extLst>
              <p:ext uri="{D42A27DB-BD31-4B8C-83A1-F6EECF244321}">
                <p14:modId xmlns:p14="http://schemas.microsoft.com/office/powerpoint/2010/main" val="2759426273"/>
              </p:ext>
            </p:extLst>
          </p:nvPr>
        </p:nvGraphicFramePr>
        <p:xfrm>
          <a:off x="325128" y="1930311"/>
          <a:ext cx="11712758" cy="44293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FD81A70-CD4E-ECAE-0109-90E01BDACB64}"/>
              </a:ext>
            </a:extLst>
          </p:cNvPr>
          <p:cNvSpPr txBox="1"/>
          <p:nvPr/>
        </p:nvSpPr>
        <p:spPr>
          <a:xfrm>
            <a:off x="4594810" y="1930311"/>
            <a:ext cx="2880917" cy="307777"/>
          </a:xfrm>
          <a:prstGeom prst="rect">
            <a:avLst/>
          </a:prstGeom>
          <a:noFill/>
        </p:spPr>
        <p:txBody>
          <a:bodyPr wrap="none" rtlCol="0">
            <a:spAutoFit/>
          </a:bodyPr>
          <a:lstStyle/>
          <a:p>
            <a:r>
              <a:rPr lang="en-US" sz="1400" b="1" dirty="0">
                <a:latin typeface="GT America Medium" pitchFamily="50" charset="0"/>
                <a:ea typeface="GT America Medium" pitchFamily="50" charset="0"/>
                <a:cs typeface="GT America Medium" pitchFamily="50" charset="0"/>
              </a:rPr>
              <a:t>% Better off or Much better off</a:t>
            </a:r>
          </a:p>
        </p:txBody>
      </p:sp>
      <p:sp>
        <p:nvSpPr>
          <p:cNvPr id="8" name="TextBox 7">
            <a:extLst>
              <a:ext uri="{FF2B5EF4-FFF2-40B4-BE49-F238E27FC236}">
                <a16:creationId xmlns:a16="http://schemas.microsoft.com/office/drawing/2014/main" id="{01FFFDAD-CAFA-56E6-C834-986D50D43EA7}"/>
              </a:ext>
            </a:extLst>
          </p:cNvPr>
          <p:cNvSpPr txBox="1"/>
          <p:nvPr/>
        </p:nvSpPr>
        <p:spPr>
          <a:xfrm>
            <a:off x="185911" y="1098738"/>
            <a:ext cx="1188377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LOOKING FORWARD - Do you feel that a year from now, you (and your household) will be better off financially, or worse off, or just about the same as now?</a:t>
            </a:r>
            <a:endParaRPr kumimoji="0" lang="en-US" sz="1200" i="0" u="none" strike="noStrike" kern="1200" cap="none" spc="0" normalizeH="0" baseline="0" noProof="0" dirty="0">
              <a:ln>
                <a:noFill/>
              </a:ln>
              <a:effectLst/>
              <a:uLnTx/>
              <a:uFillTx/>
              <a:latin typeface="GT America Regular" pitchFamily="50" charset="0"/>
              <a:ea typeface="GT America Regular" pitchFamily="50" charset="0"/>
              <a:cs typeface="GT America Regular" pitchFamily="50" charset="0"/>
              <a:sym typeface="Gill Sans" pitchFamily="6" charset="0"/>
            </a:endParaRPr>
          </a:p>
        </p:txBody>
      </p:sp>
      <p:sp>
        <p:nvSpPr>
          <p:cNvPr id="9" name="TextBox 8">
            <a:extLst>
              <a:ext uri="{FF2B5EF4-FFF2-40B4-BE49-F238E27FC236}">
                <a16:creationId xmlns:a16="http://schemas.microsoft.com/office/drawing/2014/main" id="{90192FBB-DE47-79E0-1966-F86A95A27F8A}"/>
              </a:ext>
            </a:extLst>
          </p:cNvPr>
          <p:cNvSpPr txBox="1"/>
          <p:nvPr/>
        </p:nvSpPr>
        <p:spPr>
          <a:xfrm>
            <a:off x="154114" y="113278"/>
            <a:ext cx="11883772" cy="584775"/>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rPr>
              <a:t>Financial optimism is up significantly from last year.</a:t>
            </a:r>
          </a:p>
        </p:txBody>
      </p:sp>
      <p:sp>
        <p:nvSpPr>
          <p:cNvPr id="10" name="TextBox 9">
            <a:extLst>
              <a:ext uri="{FF2B5EF4-FFF2-40B4-BE49-F238E27FC236}">
                <a16:creationId xmlns:a16="http://schemas.microsoft.com/office/drawing/2014/main" id="{BE058A83-5638-96DC-73BB-4F0F17B8D916}"/>
              </a:ext>
            </a:extLst>
          </p:cNvPr>
          <p:cNvSpPr txBox="1"/>
          <p:nvPr/>
        </p:nvSpPr>
        <p:spPr>
          <a:xfrm>
            <a:off x="5219272" y="4145007"/>
            <a:ext cx="5794625" cy="378886"/>
          </a:xfrm>
          <a:prstGeom prst="rect">
            <a:avLst/>
          </a:prstGeom>
          <a:solidFill>
            <a:srgbClr val="92F7FF"/>
          </a:solidFill>
        </p:spPr>
        <p:txBody>
          <a:bodyPr wrap="square" rtlCol="0">
            <a:spAutoFit/>
          </a:bodyPr>
          <a:lstStyle/>
          <a:p>
            <a:pPr>
              <a:lnSpc>
                <a:spcPct val="150000"/>
              </a:lnSpc>
            </a:pPr>
            <a:r>
              <a:rPr lang="en-US" sz="1100" dirty="0">
                <a:latin typeface="GT America Regular" pitchFamily="2" charset="77"/>
                <a:ea typeface="GT America Regular" pitchFamily="2" charset="77"/>
                <a:cs typeface="GT America Regular" pitchFamily="2" charset="77"/>
              </a:rPr>
              <a:t>	</a:t>
            </a:r>
            <a:r>
              <a:rPr lang="en-US" sz="1400" dirty="0">
                <a:latin typeface="GT America Medium" pitchFamily="50" charset="0"/>
                <a:ea typeface="GT America Medium" pitchFamily="50" charset="0"/>
                <a:cs typeface="GT America Medium" pitchFamily="50" charset="0"/>
              </a:rPr>
              <a:t>Nov. 2022 = 42.0%  		No. 2023 = 51.1%</a:t>
            </a:r>
            <a:endParaRPr lang="en-US" sz="1100" dirty="0">
              <a:latin typeface="GT America Medium" pitchFamily="50" charset="0"/>
              <a:ea typeface="GT America Medium" pitchFamily="50" charset="0"/>
              <a:cs typeface="GT America Medium" pitchFamily="50" charset="0"/>
            </a:endParaRPr>
          </a:p>
        </p:txBody>
      </p:sp>
    </p:spTree>
    <p:extLst>
      <p:ext uri="{BB962C8B-B14F-4D97-AF65-F5344CB8AC3E}">
        <p14:creationId xmlns:p14="http://schemas.microsoft.com/office/powerpoint/2010/main" val="250563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1000"/>
                                        <p:tgtEl>
                                          <p:spTgt spid="3">
                                            <p:graphicEl>
                                              <a:chart seriesIdx="-3" categoryIdx="-3" bldStep="gridLegend"/>
                                            </p:graphic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0" dur="1000"/>
                                        <p:tgtEl>
                                          <p:spTgt spid="3">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32EF961-252E-BB24-9AE0-61D82DB1B8D5}"/>
              </a:ext>
            </a:extLst>
          </p:cNvPr>
          <p:cNvSpPr txBox="1"/>
          <p:nvPr/>
        </p:nvSpPr>
        <p:spPr>
          <a:xfrm>
            <a:off x="142633" y="134594"/>
            <a:ext cx="11940510" cy="4431983"/>
          </a:xfrm>
          <a:prstGeom prst="rect">
            <a:avLst/>
          </a:prstGeom>
          <a:noFill/>
        </p:spPr>
        <p:txBody>
          <a:bodyPr wrap="square" rtlCol="0">
            <a:spAutoFit/>
          </a:bodyPr>
          <a:lstStyle/>
          <a:p>
            <a:r>
              <a:rPr kumimoji="0" lang="en-US" sz="5400" i="0" u="none" strike="noStrike" kern="1200" cap="none" spc="0" normalizeH="0" baseline="0" noProof="0" dirty="0">
                <a:ln>
                  <a:noFill/>
                </a:ln>
                <a:solidFill>
                  <a:schemeClr val="bg1"/>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Presentation deck and recording will be available on our website:</a:t>
            </a:r>
          </a:p>
          <a:p>
            <a:endParaRPr lang="en-US" sz="5400" b="1" dirty="0">
              <a:solidFill>
                <a:schemeClr val="bg1"/>
              </a:solidFill>
              <a:latin typeface="GT America Extended Regular" pitchFamily="50" charset="0"/>
              <a:ea typeface="GT America Extended Regular" pitchFamily="50" charset="0"/>
              <a:cs typeface="GT America Extended Regular" pitchFamily="50" charset="0"/>
            </a:endParaRPr>
          </a:p>
          <a:p>
            <a:r>
              <a:rPr kumimoji="0" lang="en-US" sz="6600" b="1" i="0" u="none" strike="noStrike" cap="none" spc="300" normalizeH="0" baseline="0" noProof="0" dirty="0">
                <a:ln>
                  <a:noFill/>
                </a:ln>
                <a:solidFill>
                  <a:schemeClr val="bg2"/>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FuturePartners.com</a:t>
            </a:r>
            <a:endParaRPr lang="en-US" sz="6600" b="1" dirty="0">
              <a:solidFill>
                <a:schemeClr val="bg2"/>
              </a:solidFill>
              <a:latin typeface="GT America Extended Regular" pitchFamily="50" charset="0"/>
              <a:ea typeface="GT America Extended Regular" pitchFamily="50" charset="0"/>
              <a:cs typeface="GT America Extended Regular" pitchFamily="50" charset="0"/>
            </a:endParaRPr>
          </a:p>
        </p:txBody>
      </p:sp>
      <p:pic>
        <p:nvPicPr>
          <p:cNvPr id="3" name="Picture 2" descr="A qr code on a white background&#10;&#10;Description automatically generated">
            <a:extLst>
              <a:ext uri="{FF2B5EF4-FFF2-40B4-BE49-F238E27FC236}">
                <a16:creationId xmlns:a16="http://schemas.microsoft.com/office/drawing/2014/main" id="{6F32025C-658C-328D-0E99-3C3A5E99BF76}"/>
              </a:ext>
            </a:extLst>
          </p:cNvPr>
          <p:cNvPicPr>
            <a:picLocks noChangeAspect="1"/>
          </p:cNvPicPr>
          <p:nvPr/>
        </p:nvPicPr>
        <p:blipFill>
          <a:blip r:embed="rId3"/>
          <a:stretch>
            <a:fillRect/>
          </a:stretch>
        </p:blipFill>
        <p:spPr>
          <a:xfrm>
            <a:off x="11212286" y="5936913"/>
            <a:ext cx="786493" cy="786493"/>
          </a:xfrm>
          <a:prstGeom prst="rect">
            <a:avLst/>
          </a:prstGeom>
        </p:spPr>
      </p:pic>
      <p:sp>
        <p:nvSpPr>
          <p:cNvPr id="4" name="TextBox 3">
            <a:extLst>
              <a:ext uri="{FF2B5EF4-FFF2-40B4-BE49-F238E27FC236}">
                <a16:creationId xmlns:a16="http://schemas.microsoft.com/office/drawing/2014/main" id="{788B681D-170F-FA25-6968-B010154DA464}"/>
              </a:ext>
            </a:extLst>
          </p:cNvPr>
          <p:cNvSpPr txBox="1"/>
          <p:nvPr/>
        </p:nvSpPr>
        <p:spPr>
          <a:xfrm>
            <a:off x="9196991" y="6037771"/>
            <a:ext cx="2015295" cy="584775"/>
          </a:xfrm>
          <a:prstGeom prst="rect">
            <a:avLst/>
          </a:prstGeom>
          <a:noFill/>
        </p:spPr>
        <p:txBody>
          <a:bodyPr wrap="none" rtlCol="0">
            <a:spAutoFit/>
          </a:bodyPr>
          <a:lstStyle/>
          <a:p>
            <a:pPr algn="ctr"/>
            <a:r>
              <a:rPr lang="en-US" sz="1600" dirty="0">
                <a:solidFill>
                  <a:schemeClr val="bg1"/>
                </a:solidFill>
                <a:latin typeface="GT America Regular" pitchFamily="50" charset="0"/>
                <a:ea typeface="GT America Regular" pitchFamily="50" charset="0"/>
                <a:cs typeface="GT America Regular" pitchFamily="50" charset="0"/>
              </a:rPr>
              <a:t>January Livestream </a:t>
            </a:r>
          </a:p>
          <a:p>
            <a:pPr algn="ctr"/>
            <a:r>
              <a:rPr lang="en-US" sz="1600" dirty="0">
                <a:solidFill>
                  <a:schemeClr val="bg1"/>
                </a:solidFill>
                <a:latin typeface="GT America Regular" pitchFamily="50" charset="0"/>
                <a:ea typeface="GT America Regular" pitchFamily="50" charset="0"/>
                <a:cs typeface="GT America Regular" pitchFamily="50" charset="0"/>
              </a:rPr>
              <a:t>Registration</a:t>
            </a:r>
          </a:p>
        </p:txBody>
      </p:sp>
    </p:spTree>
    <p:extLst>
      <p:ext uri="{BB962C8B-B14F-4D97-AF65-F5344CB8AC3E}">
        <p14:creationId xmlns:p14="http://schemas.microsoft.com/office/powerpoint/2010/main" val="307088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975E9CB-759E-8D0A-2F2D-D0CB135F7482}"/>
              </a:ext>
            </a:extLst>
          </p:cNvPr>
          <p:cNvGraphicFramePr/>
          <p:nvPr>
            <p:extLst>
              <p:ext uri="{D42A27DB-BD31-4B8C-83A1-F6EECF244321}">
                <p14:modId xmlns:p14="http://schemas.microsoft.com/office/powerpoint/2010/main" val="554394507"/>
              </p:ext>
            </p:extLst>
          </p:nvPr>
        </p:nvGraphicFramePr>
        <p:xfrm>
          <a:off x="4672862" y="1313236"/>
          <a:ext cx="6985635" cy="460496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7D2BE86-6BAE-DC21-EDCB-DB7721769678}"/>
              </a:ext>
            </a:extLst>
          </p:cNvPr>
          <p:cNvSpPr txBox="1"/>
          <p:nvPr/>
        </p:nvSpPr>
        <p:spPr>
          <a:xfrm>
            <a:off x="9245600" y="4442142"/>
            <a:ext cx="1685861" cy="338554"/>
          </a:xfrm>
          <a:prstGeom prst="rect">
            <a:avLst/>
          </a:prstGeom>
          <a:solidFill>
            <a:srgbClr val="FCFFEE"/>
          </a:solidFill>
          <a:ln>
            <a:solidFill>
              <a:schemeClr val="tx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Mean = $4,363</a:t>
            </a:r>
          </a:p>
        </p:txBody>
      </p:sp>
      <p:sp>
        <p:nvSpPr>
          <p:cNvPr id="2" name="TextBox 1">
            <a:extLst>
              <a:ext uri="{FF2B5EF4-FFF2-40B4-BE49-F238E27FC236}">
                <a16:creationId xmlns:a16="http://schemas.microsoft.com/office/drawing/2014/main" id="{7F310643-32EE-8365-6A30-1822352EFC39}"/>
              </a:ext>
            </a:extLst>
          </p:cNvPr>
          <p:cNvSpPr txBox="1"/>
          <p:nvPr/>
        </p:nvSpPr>
        <p:spPr>
          <a:xfrm>
            <a:off x="154113" y="124163"/>
            <a:ext cx="11397806" cy="584775"/>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sym typeface="Gill Sans" pitchFamily="6" charset="0"/>
              </a:rPr>
              <a:t>Travel budgets improved dramatically this month.</a:t>
            </a:r>
            <a:endParaRPr lang="en-US" sz="3200" b="1" spc="-150" dirty="0">
              <a:latin typeface="GT America Extended Regular" pitchFamily="2" charset="77"/>
              <a:ea typeface="GT America Extended Regular" pitchFamily="2" charset="77"/>
              <a:cs typeface="GT America Extended Regular" pitchFamily="2" charset="77"/>
            </a:endParaRPr>
          </a:p>
        </p:txBody>
      </p:sp>
      <p:sp>
        <p:nvSpPr>
          <p:cNvPr id="4" name="TextBox 3">
            <a:extLst>
              <a:ext uri="{FF2B5EF4-FFF2-40B4-BE49-F238E27FC236}">
                <a16:creationId xmlns:a16="http://schemas.microsoft.com/office/drawing/2014/main" id="{208CEE65-8E7E-F376-45A7-9A852E64E2A6}"/>
              </a:ext>
            </a:extLst>
          </p:cNvPr>
          <p:cNvSpPr txBox="1"/>
          <p:nvPr/>
        </p:nvSpPr>
        <p:spPr>
          <a:xfrm>
            <a:off x="154113" y="1321852"/>
            <a:ext cx="4412171" cy="144655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How much IN TOTAL is the maximum you will spend on leisure travel (including airfare, accommodations and all other trip related spending) during the NEXT 12 MONTHS?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a:latin typeface="GT America Regular" pitchFamily="50" charset="0"/>
              <a:ea typeface="GT America Regular" pitchFamily="50" charset="0"/>
              <a:cs typeface="GT America Regular" pitchFamily="50" charset="0"/>
              <a:sym typeface="Gill Sans" pitchFamily="6"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Maximum I would spend on leisure travel (next 12 months): _________</a:t>
            </a:r>
            <a:endParaRPr lang="en-US" sz="1400" dirty="0">
              <a:latin typeface="GT America Regular" pitchFamily="50" charset="0"/>
              <a:ea typeface="GT America Regular" pitchFamily="50" charset="0"/>
              <a:cs typeface="GT America Regular" pitchFamily="50" charset="0"/>
              <a:sym typeface="Gill Sans" pitchFamily="6" charset="0"/>
            </a:endParaRPr>
          </a:p>
        </p:txBody>
      </p:sp>
    </p:spTree>
    <p:extLst>
      <p:ext uri="{BB962C8B-B14F-4D97-AF65-F5344CB8AC3E}">
        <p14:creationId xmlns:p14="http://schemas.microsoft.com/office/powerpoint/2010/main" val="187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8E6F677-8C01-196A-09DB-176C7446D795}"/>
              </a:ext>
            </a:extLst>
          </p:cNvPr>
          <p:cNvGraphicFramePr/>
          <p:nvPr>
            <p:extLst>
              <p:ext uri="{D42A27DB-BD31-4B8C-83A1-F6EECF244321}">
                <p14:modId xmlns:p14="http://schemas.microsoft.com/office/powerpoint/2010/main" val="695850895"/>
              </p:ext>
            </p:extLst>
          </p:nvPr>
        </p:nvGraphicFramePr>
        <p:xfrm>
          <a:off x="261712" y="2424701"/>
          <a:ext cx="11681716" cy="3984447"/>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2532C83F-6D26-C309-4E3B-4519880597A7}"/>
              </a:ext>
            </a:extLst>
          </p:cNvPr>
          <p:cNvCxnSpPr>
            <a:cxnSpLocks/>
          </p:cNvCxnSpPr>
          <p:nvPr/>
        </p:nvCxnSpPr>
        <p:spPr>
          <a:xfrm>
            <a:off x="1409892" y="3387904"/>
            <a:ext cx="9736778" cy="0"/>
          </a:xfrm>
          <a:prstGeom prst="line">
            <a:avLst/>
          </a:prstGeom>
          <a:ln w="31750">
            <a:solidFill>
              <a:srgbClr val="92F7FF"/>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34B5F30-4DD4-05F5-4E40-A0247334F79C}"/>
              </a:ext>
            </a:extLst>
          </p:cNvPr>
          <p:cNvSpPr txBox="1"/>
          <p:nvPr/>
        </p:nvSpPr>
        <p:spPr>
          <a:xfrm>
            <a:off x="4643057" y="2038102"/>
            <a:ext cx="331052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GT America Medium" pitchFamily="50" charset="0"/>
                <a:ea typeface="GT America Medium" pitchFamily="50" charset="0"/>
                <a:cs typeface="GT America Medium" pitchFamily="50" charset="0"/>
              </a:rPr>
              <a:t>Mean </a:t>
            </a:r>
            <a:r>
              <a:rPr lang="en-US" sz="1400" b="1" dirty="0">
                <a:latin typeface="GT America Medium" pitchFamily="50" charset="0"/>
                <a:ea typeface="GT America Medium" pitchFamily="50" charset="0"/>
                <a:cs typeface="GT America Medium" pitchFamily="50" charset="0"/>
              </a:rPr>
              <a:t>M</a:t>
            </a:r>
            <a:r>
              <a:rPr kumimoji="0" lang="en-US" sz="1400" b="1" i="0" u="none" strike="noStrike" kern="1200" cap="none" spc="0" normalizeH="0" baseline="0" noProof="0" dirty="0" err="1">
                <a:ln>
                  <a:noFill/>
                </a:ln>
                <a:effectLst/>
                <a:uLnTx/>
                <a:uFillTx/>
                <a:latin typeface="GT America Medium" pitchFamily="50" charset="0"/>
                <a:ea typeface="GT America Medium" pitchFamily="50" charset="0"/>
                <a:cs typeface="GT America Medium" pitchFamily="50" charset="0"/>
              </a:rPr>
              <a:t>aximum</a:t>
            </a:r>
            <a:r>
              <a:rPr kumimoji="0" lang="en-US" sz="1400" b="1" i="0" u="none" strike="noStrike" kern="1200" cap="none" spc="0" normalizeH="0" baseline="0" noProof="0" dirty="0">
                <a:ln>
                  <a:noFill/>
                </a:ln>
                <a:effectLst/>
                <a:uLnTx/>
                <a:uFillTx/>
                <a:latin typeface="GT America Medium" pitchFamily="50" charset="0"/>
                <a:ea typeface="GT America Medium" pitchFamily="50" charset="0"/>
                <a:cs typeface="GT America Medium" pitchFamily="50" charset="0"/>
              </a:rPr>
              <a:t> </a:t>
            </a:r>
            <a:r>
              <a:rPr lang="en-US" sz="1400" b="1" dirty="0">
                <a:latin typeface="GT America Medium" pitchFamily="50" charset="0"/>
                <a:ea typeface="GT America Medium" pitchFamily="50" charset="0"/>
                <a:cs typeface="GT America Medium" pitchFamily="50" charset="0"/>
              </a:rPr>
              <a:t>E</a:t>
            </a:r>
            <a:r>
              <a:rPr kumimoji="0" lang="en-US" sz="1400" b="1" i="0" u="none" strike="noStrike" kern="1200" cap="none" spc="0" normalizeH="0" baseline="0" noProof="0" dirty="0" err="1">
                <a:ln>
                  <a:noFill/>
                </a:ln>
                <a:effectLst/>
                <a:uLnTx/>
                <a:uFillTx/>
                <a:latin typeface="GT America Medium" pitchFamily="50" charset="0"/>
                <a:ea typeface="GT America Medium" pitchFamily="50" charset="0"/>
                <a:cs typeface="GT America Medium" pitchFamily="50" charset="0"/>
              </a:rPr>
              <a:t>xpected</a:t>
            </a:r>
            <a:r>
              <a:rPr kumimoji="0" lang="en-US" sz="1400" b="1" i="0" u="none" strike="noStrike" kern="1200" cap="none" spc="0" normalizeH="0" baseline="0" noProof="0" dirty="0">
                <a:ln>
                  <a:noFill/>
                </a:ln>
                <a:effectLst/>
                <a:uLnTx/>
                <a:uFillTx/>
                <a:latin typeface="GT America Medium" pitchFamily="50" charset="0"/>
                <a:ea typeface="GT America Medium" pitchFamily="50" charset="0"/>
                <a:cs typeface="GT America Medium" pitchFamily="50" charset="0"/>
              </a:rPr>
              <a:t> </a:t>
            </a:r>
            <a:r>
              <a:rPr lang="en-US" sz="1400" b="1" dirty="0">
                <a:latin typeface="GT America Medium" pitchFamily="50" charset="0"/>
                <a:ea typeface="GT America Medium" pitchFamily="50" charset="0"/>
                <a:cs typeface="GT America Medium" pitchFamily="50" charset="0"/>
              </a:rPr>
              <a:t>S</a:t>
            </a:r>
            <a:r>
              <a:rPr kumimoji="0" lang="en-US" sz="1400" b="1" i="0" u="none" strike="noStrike" kern="1200" cap="none" spc="0" normalizeH="0" baseline="0" noProof="0" dirty="0">
                <a:ln>
                  <a:noFill/>
                </a:ln>
                <a:effectLst/>
                <a:uLnTx/>
                <a:uFillTx/>
                <a:latin typeface="GT America Medium" pitchFamily="50" charset="0"/>
                <a:ea typeface="GT America Medium" pitchFamily="50" charset="0"/>
                <a:cs typeface="GT America Medium" pitchFamily="50" charset="0"/>
              </a:rPr>
              <a:t>pending</a:t>
            </a:r>
          </a:p>
        </p:txBody>
      </p:sp>
      <p:sp>
        <p:nvSpPr>
          <p:cNvPr id="7" name="TextBox 6">
            <a:extLst>
              <a:ext uri="{FF2B5EF4-FFF2-40B4-BE49-F238E27FC236}">
                <a16:creationId xmlns:a16="http://schemas.microsoft.com/office/drawing/2014/main" id="{4E4ECF8D-FCBC-1D2B-E44E-D7EB1F4C8BBB}"/>
              </a:ext>
            </a:extLst>
          </p:cNvPr>
          <p:cNvSpPr txBox="1"/>
          <p:nvPr/>
        </p:nvSpPr>
        <p:spPr>
          <a:xfrm>
            <a:off x="154114" y="113278"/>
            <a:ext cx="11397806" cy="1077218"/>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sym typeface="Gill Sans" pitchFamily="6" charset="0"/>
              </a:rPr>
              <a:t>Travel budgets increased this month, exceeding the 2-year average for the first time since early this year.</a:t>
            </a:r>
            <a:endParaRPr lang="en-US" sz="3200" b="1" spc="-150" dirty="0">
              <a:latin typeface="GT America Extended Regular" pitchFamily="2" charset="77"/>
              <a:ea typeface="GT America Extended Regular" pitchFamily="2" charset="77"/>
              <a:cs typeface="GT America Extended Regular" pitchFamily="2" charset="77"/>
            </a:endParaRPr>
          </a:p>
        </p:txBody>
      </p:sp>
      <p:sp>
        <p:nvSpPr>
          <p:cNvPr id="8" name="TextBox 7">
            <a:extLst>
              <a:ext uri="{FF2B5EF4-FFF2-40B4-BE49-F238E27FC236}">
                <a16:creationId xmlns:a16="http://schemas.microsoft.com/office/drawing/2014/main" id="{B7BD72E4-163B-2400-6A14-D5DB82C393F5}"/>
              </a:ext>
            </a:extLst>
          </p:cNvPr>
          <p:cNvSpPr txBox="1"/>
          <p:nvPr/>
        </p:nvSpPr>
        <p:spPr>
          <a:xfrm>
            <a:off x="154114" y="1126727"/>
            <a:ext cx="11681716"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How much IN TOTAL is the maximum you will spend on leisure travel (including airfare, accommodations and all other trip related spending) during the NEXT 12 MONTHS?  Maximum I would spend on leisure travel (next 12 months):</a:t>
            </a:r>
            <a:endParaRPr lang="en-US" sz="1400" dirty="0">
              <a:latin typeface="GT America Regular" pitchFamily="50" charset="0"/>
              <a:ea typeface="GT America Regular" pitchFamily="50" charset="0"/>
              <a:cs typeface="GT America Regular" pitchFamily="50" charset="0"/>
              <a:sym typeface="Gill Sans" pitchFamily="6" charset="0"/>
            </a:endParaRPr>
          </a:p>
        </p:txBody>
      </p:sp>
      <p:sp>
        <p:nvSpPr>
          <p:cNvPr id="11" name="TextBox 10">
            <a:extLst>
              <a:ext uri="{FF2B5EF4-FFF2-40B4-BE49-F238E27FC236}">
                <a16:creationId xmlns:a16="http://schemas.microsoft.com/office/drawing/2014/main" id="{13BE43D3-F771-068F-128A-ADB759D555FB}"/>
              </a:ext>
            </a:extLst>
          </p:cNvPr>
          <p:cNvSpPr txBox="1"/>
          <p:nvPr/>
        </p:nvSpPr>
        <p:spPr>
          <a:xfrm>
            <a:off x="8589541" y="2831250"/>
            <a:ext cx="1893100" cy="261610"/>
          </a:xfrm>
          <a:prstGeom prst="rect">
            <a:avLst/>
          </a:prstGeom>
          <a:solidFill>
            <a:srgbClr val="92F7FF"/>
          </a:solidFill>
        </p:spPr>
        <p:txBody>
          <a:bodyPr wrap="square" rtlCol="0">
            <a:spAutoFit/>
          </a:bodyPr>
          <a:lstStyle/>
          <a:p>
            <a:pPr algn="ctr"/>
            <a:r>
              <a:rPr lang="en-US" sz="1100" dirty="0">
                <a:latin typeface="GT America Medium" pitchFamily="50" charset="0"/>
                <a:ea typeface="GT America Medium" pitchFamily="50" charset="0"/>
                <a:cs typeface="GT America Medium" pitchFamily="50" charset="0"/>
              </a:rPr>
              <a:t>2-Year Average = $4,024</a:t>
            </a:r>
          </a:p>
        </p:txBody>
      </p:sp>
    </p:spTree>
    <p:extLst>
      <p:ext uri="{BB962C8B-B14F-4D97-AF65-F5344CB8AC3E}">
        <p14:creationId xmlns:p14="http://schemas.microsoft.com/office/powerpoint/2010/main" val="202341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1000"/>
                                        <p:tgtEl>
                                          <p:spTgt spid="3">
                                            <p:graphicEl>
                                              <a:chart seriesIdx="-3" categoryIdx="-3" bldStep="gridLegend"/>
                                            </p:graphic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0" dur="1000"/>
                                        <p:tgtEl>
                                          <p:spTgt spid="3">
                                            <p:graphicEl>
                                              <a:chart seriesIdx="0" categoryIdx="-4" bldStep="series"/>
                                            </p:graphic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975E9CB-759E-8D0A-2F2D-D0CB135F7482}"/>
              </a:ext>
            </a:extLst>
          </p:cNvPr>
          <p:cNvGraphicFramePr/>
          <p:nvPr>
            <p:extLst>
              <p:ext uri="{D42A27DB-BD31-4B8C-83A1-F6EECF244321}">
                <p14:modId xmlns:p14="http://schemas.microsoft.com/office/powerpoint/2010/main" val="1737803876"/>
              </p:ext>
            </p:extLst>
          </p:nvPr>
        </p:nvGraphicFramePr>
        <p:xfrm>
          <a:off x="4566285" y="1454488"/>
          <a:ext cx="6985635" cy="423152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E911EF0D-E14D-516F-3640-81C2930F724B}"/>
              </a:ext>
            </a:extLst>
          </p:cNvPr>
          <p:cNvSpPr/>
          <p:nvPr/>
        </p:nvSpPr>
        <p:spPr bwMode="auto">
          <a:xfrm>
            <a:off x="7462345" y="1454488"/>
            <a:ext cx="4234355" cy="1642998"/>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charset="0"/>
            </a:endParaRPr>
          </a:p>
        </p:txBody>
      </p:sp>
      <p:sp>
        <p:nvSpPr>
          <p:cNvPr id="10" name="TextBox 9">
            <a:extLst>
              <a:ext uri="{FF2B5EF4-FFF2-40B4-BE49-F238E27FC236}">
                <a16:creationId xmlns:a16="http://schemas.microsoft.com/office/drawing/2014/main" id="{E27C8BE9-FC32-D928-9FFF-BE18A97D5850}"/>
              </a:ext>
            </a:extLst>
          </p:cNvPr>
          <p:cNvSpPr txBox="1"/>
          <p:nvPr/>
        </p:nvSpPr>
        <p:spPr>
          <a:xfrm>
            <a:off x="10249724" y="2129763"/>
            <a:ext cx="16247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6AFF"/>
                </a:solidFill>
                <a:effectLst/>
                <a:uLnTx/>
                <a:uFillTx/>
                <a:latin typeface="GT America Extended Regular" pitchFamily="50" charset="0"/>
                <a:ea typeface="GT America Extended Regular" pitchFamily="50" charset="0"/>
                <a:cs typeface="GT America Extended Regular" pitchFamily="50" charset="0"/>
              </a:rPr>
              <a:t>54.4%</a:t>
            </a:r>
          </a:p>
        </p:txBody>
      </p:sp>
      <p:sp>
        <p:nvSpPr>
          <p:cNvPr id="2" name="TextBox 1">
            <a:extLst>
              <a:ext uri="{FF2B5EF4-FFF2-40B4-BE49-F238E27FC236}">
                <a16:creationId xmlns:a16="http://schemas.microsoft.com/office/drawing/2014/main" id="{062B31A5-C909-88D5-EE3A-109767708537}"/>
              </a:ext>
            </a:extLst>
          </p:cNvPr>
          <p:cNvSpPr txBox="1"/>
          <p:nvPr/>
        </p:nvSpPr>
        <p:spPr>
          <a:xfrm>
            <a:off x="154114" y="113278"/>
            <a:ext cx="11397806" cy="1077218"/>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rPr>
              <a:t>54% intend to make leisure travel a spending priority in the next three months.</a:t>
            </a:r>
          </a:p>
        </p:txBody>
      </p:sp>
      <p:sp>
        <p:nvSpPr>
          <p:cNvPr id="4" name="TextBox 3">
            <a:extLst>
              <a:ext uri="{FF2B5EF4-FFF2-40B4-BE49-F238E27FC236}">
                <a16:creationId xmlns:a16="http://schemas.microsoft.com/office/drawing/2014/main" id="{057E6123-68E8-9C31-D1FB-F4CB0090908A}"/>
              </a:ext>
            </a:extLst>
          </p:cNvPr>
          <p:cNvSpPr txBox="1"/>
          <p:nvPr/>
        </p:nvSpPr>
        <p:spPr>
          <a:xfrm>
            <a:off x="154114" y="1806087"/>
            <a:ext cx="4412171" cy="126188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Thinking carefully about how you expect to spend your income in the NEXT THREE MONTHS, please use the scale below to describe your spending priorities.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a:latin typeface="GT America Regular" pitchFamily="50" charset="0"/>
              <a:ea typeface="GT America Regular" pitchFamily="50" charset="0"/>
              <a:cs typeface="GT America Regular" pitchFamily="50" charset="0"/>
              <a:sym typeface="Gill Sans" pitchFamily="6"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Leisure travel will be a(n)</a:t>
            </a:r>
            <a:endParaRPr lang="en-US" sz="1400" dirty="0">
              <a:latin typeface="GT America Regular" pitchFamily="50" charset="0"/>
              <a:ea typeface="GT America Regular" pitchFamily="50" charset="0"/>
              <a:cs typeface="GT America Regular" pitchFamily="50" charset="0"/>
              <a:sym typeface="Gill Sans" pitchFamily="6" charset="0"/>
            </a:endParaRPr>
          </a:p>
        </p:txBody>
      </p:sp>
    </p:spTree>
    <p:extLst>
      <p:ext uri="{BB962C8B-B14F-4D97-AF65-F5344CB8AC3E}">
        <p14:creationId xmlns:p14="http://schemas.microsoft.com/office/powerpoint/2010/main" val="204555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A854ED-4B8F-FA21-8DC0-1326BE964B19}"/>
              </a:ext>
            </a:extLst>
          </p:cNvPr>
          <p:cNvSpPr txBox="1"/>
          <p:nvPr/>
        </p:nvSpPr>
        <p:spPr>
          <a:xfrm>
            <a:off x="154114" y="887055"/>
            <a:ext cx="11883772"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Thinking carefully about how you expect to spend your income in the NEXT THREE MONTHS, please use the scale below to describe your spending priorities.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dirty="0">
              <a:latin typeface="GT America Regular" pitchFamily="50" charset="0"/>
              <a:ea typeface="GT America Regular" pitchFamily="50" charset="0"/>
              <a:cs typeface="GT America Regular" pitchFamily="50" charset="0"/>
              <a:sym typeface="Gill Sans" pitchFamily="6"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Leisure travel will be a(n) _________________.</a:t>
            </a:r>
            <a:endParaRPr kumimoji="0" lang="en-US" sz="1200" i="0" u="none" strike="noStrike" kern="1200" cap="none" spc="0" normalizeH="0" baseline="0" noProof="0" dirty="0">
              <a:ln>
                <a:noFill/>
              </a:ln>
              <a:effectLst/>
              <a:uLnTx/>
              <a:uFillTx/>
              <a:latin typeface="GT America Regular" pitchFamily="50" charset="0"/>
              <a:ea typeface="GT America Regular" pitchFamily="50" charset="0"/>
              <a:cs typeface="GT America Regular" pitchFamily="50" charset="0"/>
              <a:sym typeface="Gill Sans" pitchFamily="6" charset="0"/>
            </a:endParaRPr>
          </a:p>
        </p:txBody>
      </p:sp>
      <p:graphicFrame>
        <p:nvGraphicFramePr>
          <p:cNvPr id="2" name="Chart 1">
            <a:extLst>
              <a:ext uri="{FF2B5EF4-FFF2-40B4-BE49-F238E27FC236}">
                <a16:creationId xmlns:a16="http://schemas.microsoft.com/office/drawing/2014/main" id="{17719CC0-C237-B097-B1A8-2AD17027E6A2}"/>
              </a:ext>
            </a:extLst>
          </p:cNvPr>
          <p:cNvGraphicFramePr/>
          <p:nvPr>
            <p:extLst>
              <p:ext uri="{D42A27DB-BD31-4B8C-83A1-F6EECF244321}">
                <p14:modId xmlns:p14="http://schemas.microsoft.com/office/powerpoint/2010/main" val="1693721730"/>
              </p:ext>
            </p:extLst>
          </p:nvPr>
        </p:nvGraphicFramePr>
        <p:xfrm>
          <a:off x="294338" y="2030164"/>
          <a:ext cx="11485895" cy="430611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92C0409-1285-1CA3-588D-7F378B93C75A}"/>
              </a:ext>
            </a:extLst>
          </p:cNvPr>
          <p:cNvSpPr txBox="1"/>
          <p:nvPr/>
        </p:nvSpPr>
        <p:spPr>
          <a:xfrm>
            <a:off x="5279481" y="1649702"/>
            <a:ext cx="1805302" cy="307777"/>
          </a:xfrm>
          <a:prstGeom prst="rect">
            <a:avLst/>
          </a:prstGeom>
          <a:noFill/>
        </p:spPr>
        <p:txBody>
          <a:bodyPr wrap="none" rtlCol="0">
            <a:spAutoFit/>
          </a:bodyPr>
          <a:lstStyle>
            <a:defPPr>
              <a:defRPr lang="en-US"/>
            </a:defPPr>
            <a:lvl1pPr>
              <a:defRPr sz="1400" b="1">
                <a:latin typeface="GT America Medium" pitchFamily="50" charset="0"/>
                <a:ea typeface="GT America Medium" pitchFamily="50" charset="0"/>
                <a:cs typeface="GT America Medium" pitchFamily="50" charset="0"/>
              </a:defRPr>
            </a:lvl1pPr>
          </a:lstStyle>
          <a:p>
            <a:r>
              <a:rPr lang="en-US" dirty="0"/>
              <a:t>% Top 3 Box Score</a:t>
            </a:r>
          </a:p>
        </p:txBody>
      </p:sp>
      <p:sp>
        <p:nvSpPr>
          <p:cNvPr id="6" name="TextBox 5">
            <a:extLst>
              <a:ext uri="{FF2B5EF4-FFF2-40B4-BE49-F238E27FC236}">
                <a16:creationId xmlns:a16="http://schemas.microsoft.com/office/drawing/2014/main" id="{0529919A-C386-41F9-3946-00EB7F1D59B0}"/>
              </a:ext>
            </a:extLst>
          </p:cNvPr>
          <p:cNvSpPr txBox="1"/>
          <p:nvPr/>
        </p:nvSpPr>
        <p:spPr>
          <a:xfrm>
            <a:off x="154114" y="113278"/>
            <a:ext cx="11465957" cy="584775"/>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rPr>
              <a:t>This metric has rebounded in recent months.</a:t>
            </a:r>
          </a:p>
        </p:txBody>
      </p:sp>
      <p:sp>
        <p:nvSpPr>
          <p:cNvPr id="7" name="TextBox 6">
            <a:extLst>
              <a:ext uri="{FF2B5EF4-FFF2-40B4-BE49-F238E27FC236}">
                <a16:creationId xmlns:a16="http://schemas.microsoft.com/office/drawing/2014/main" id="{2EC37198-E150-D754-E7DC-C0A8440EA4B8}"/>
              </a:ext>
            </a:extLst>
          </p:cNvPr>
          <p:cNvSpPr txBox="1"/>
          <p:nvPr/>
        </p:nvSpPr>
        <p:spPr>
          <a:xfrm>
            <a:off x="5279481" y="2509020"/>
            <a:ext cx="5794625" cy="378886"/>
          </a:xfrm>
          <a:prstGeom prst="rect">
            <a:avLst/>
          </a:prstGeom>
          <a:solidFill>
            <a:srgbClr val="92F7FF"/>
          </a:solidFill>
        </p:spPr>
        <p:txBody>
          <a:bodyPr wrap="square" rtlCol="0">
            <a:spAutoFit/>
          </a:bodyPr>
          <a:lstStyle/>
          <a:p>
            <a:pPr>
              <a:lnSpc>
                <a:spcPct val="150000"/>
              </a:lnSpc>
            </a:pPr>
            <a:r>
              <a:rPr lang="en-US" sz="1100" dirty="0">
                <a:latin typeface="GT America Regular" pitchFamily="2" charset="77"/>
                <a:ea typeface="GT America Regular" pitchFamily="2" charset="77"/>
                <a:cs typeface="GT America Regular" pitchFamily="2" charset="77"/>
              </a:rPr>
              <a:t>	</a:t>
            </a:r>
            <a:r>
              <a:rPr lang="en-US" sz="1400" dirty="0">
                <a:latin typeface="GT America Medium" pitchFamily="50" charset="0"/>
                <a:ea typeface="GT America Medium" pitchFamily="50" charset="0"/>
                <a:cs typeface="GT America Medium" pitchFamily="50" charset="0"/>
              </a:rPr>
              <a:t>Nov. 2022 = 53.7%		Nov. 2023 = 54.4%</a:t>
            </a:r>
            <a:endParaRPr lang="en-US" sz="1100" dirty="0">
              <a:latin typeface="GT America Medium" pitchFamily="50" charset="0"/>
              <a:ea typeface="GT America Medium" pitchFamily="50" charset="0"/>
              <a:cs typeface="GT America Medium" pitchFamily="50" charset="0"/>
            </a:endParaRPr>
          </a:p>
        </p:txBody>
      </p:sp>
      <p:pic>
        <p:nvPicPr>
          <p:cNvPr id="8" name="Picture 7">
            <a:extLst>
              <a:ext uri="{FF2B5EF4-FFF2-40B4-BE49-F238E27FC236}">
                <a16:creationId xmlns:a16="http://schemas.microsoft.com/office/drawing/2014/main" id="{293B98EB-994A-6801-C85F-FFD024780972}"/>
              </a:ext>
            </a:extLst>
          </p:cNvPr>
          <p:cNvPicPr>
            <a:picLocks noChangeAspect="1"/>
          </p:cNvPicPr>
          <p:nvPr/>
        </p:nvPicPr>
        <p:blipFill>
          <a:blip r:embed="rId4"/>
          <a:stretch>
            <a:fillRect/>
          </a:stretch>
        </p:blipFill>
        <p:spPr>
          <a:xfrm rot="13703414">
            <a:off x="10602162" y="3996580"/>
            <a:ext cx="533264" cy="533264"/>
          </a:xfrm>
          <a:prstGeom prst="rect">
            <a:avLst/>
          </a:prstGeom>
        </p:spPr>
      </p:pic>
    </p:spTree>
    <p:extLst>
      <p:ext uri="{BB962C8B-B14F-4D97-AF65-F5344CB8AC3E}">
        <p14:creationId xmlns:p14="http://schemas.microsoft.com/office/powerpoint/2010/main" val="223964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1000"/>
                                        <p:tgtEl>
                                          <p:spTgt spid="2">
                                            <p:graphicEl>
                                              <a:chart seriesIdx="-3" categoryIdx="-3" bldStep="gridLegend"/>
                                            </p:graphic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0" dur="1000"/>
                                        <p:tgtEl>
                                          <p:spTgt spid="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CA11E9F-297E-2730-6C7D-785AC9D5CE99}"/>
              </a:ext>
            </a:extLst>
          </p:cNvPr>
          <p:cNvGraphicFramePr/>
          <p:nvPr>
            <p:extLst>
              <p:ext uri="{D42A27DB-BD31-4B8C-83A1-F6EECF244321}">
                <p14:modId xmlns:p14="http://schemas.microsoft.com/office/powerpoint/2010/main" val="427168826"/>
              </p:ext>
            </p:extLst>
          </p:nvPr>
        </p:nvGraphicFramePr>
        <p:xfrm>
          <a:off x="3570188" y="1361023"/>
          <a:ext cx="7981732" cy="477202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1BCCE6F0-55F5-B2B5-2785-F1BC8B0C0FDF}"/>
              </a:ext>
            </a:extLst>
          </p:cNvPr>
          <p:cNvSpPr/>
          <p:nvPr/>
        </p:nvSpPr>
        <p:spPr bwMode="auto">
          <a:xfrm>
            <a:off x="7231325" y="1361023"/>
            <a:ext cx="3916952" cy="2085697"/>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8" name="TextBox 7">
            <a:extLst>
              <a:ext uri="{FF2B5EF4-FFF2-40B4-BE49-F238E27FC236}">
                <a16:creationId xmlns:a16="http://schemas.microsoft.com/office/drawing/2014/main" id="{3A1048B2-D08F-9C4A-07CA-BF992634F012}"/>
              </a:ext>
            </a:extLst>
          </p:cNvPr>
          <p:cNvSpPr txBox="1"/>
          <p:nvPr/>
        </p:nvSpPr>
        <p:spPr>
          <a:xfrm>
            <a:off x="9416232" y="2265204"/>
            <a:ext cx="1558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6AFF"/>
                </a:solidFill>
                <a:effectLst/>
                <a:uLnTx/>
                <a:uFillTx/>
                <a:latin typeface="GT America Extended Regular" pitchFamily="50" charset="0"/>
                <a:ea typeface="GT America Extended Regular" pitchFamily="50" charset="0"/>
                <a:cs typeface="GT America Extended Regular" pitchFamily="50" charset="0"/>
              </a:rPr>
              <a:t>85.6%</a:t>
            </a:r>
          </a:p>
        </p:txBody>
      </p:sp>
      <p:sp>
        <p:nvSpPr>
          <p:cNvPr id="2" name="TextBox 1">
            <a:extLst>
              <a:ext uri="{FF2B5EF4-FFF2-40B4-BE49-F238E27FC236}">
                <a16:creationId xmlns:a16="http://schemas.microsoft.com/office/drawing/2014/main" id="{B0CF0827-CCB1-AF5E-4281-FED70234146F}"/>
              </a:ext>
            </a:extLst>
          </p:cNvPr>
          <p:cNvSpPr txBox="1"/>
          <p:nvPr/>
        </p:nvSpPr>
        <p:spPr>
          <a:xfrm>
            <a:off x="154114" y="113278"/>
            <a:ext cx="11397806" cy="584775"/>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rPr>
              <a:t>Excitement for travel remains elevated.</a:t>
            </a:r>
          </a:p>
        </p:txBody>
      </p:sp>
      <p:sp>
        <p:nvSpPr>
          <p:cNvPr id="3" name="TextBox 2">
            <a:extLst>
              <a:ext uri="{FF2B5EF4-FFF2-40B4-BE49-F238E27FC236}">
                <a16:creationId xmlns:a16="http://schemas.microsoft.com/office/drawing/2014/main" id="{E808FE92-4A8B-8DA0-66E9-2ED37039E857}"/>
              </a:ext>
            </a:extLst>
          </p:cNvPr>
          <p:cNvSpPr txBox="1"/>
          <p:nvPr/>
        </p:nvSpPr>
        <p:spPr>
          <a:xfrm>
            <a:off x="154113" y="1169452"/>
            <a:ext cx="4024187" cy="89255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Which best describes how excited you are about LEISURE TRAVEL in the NEXT TWELVE (12) MONTHS? (Please answer using the 11-point scale below)</a:t>
            </a:r>
            <a:endParaRPr lang="en-US" sz="1400" dirty="0">
              <a:latin typeface="GT America Regular" pitchFamily="50" charset="0"/>
              <a:ea typeface="GT America Regular" pitchFamily="50" charset="0"/>
              <a:cs typeface="GT America Regular" pitchFamily="50" charset="0"/>
              <a:sym typeface="Gill Sans" pitchFamily="6" charset="0"/>
            </a:endParaRPr>
          </a:p>
        </p:txBody>
      </p:sp>
    </p:spTree>
    <p:extLst>
      <p:ext uri="{BB962C8B-B14F-4D97-AF65-F5344CB8AC3E}">
        <p14:creationId xmlns:p14="http://schemas.microsoft.com/office/powerpoint/2010/main" val="4867981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8FD992-E47B-CF94-AA92-58E315186D93}"/>
              </a:ext>
            </a:extLst>
          </p:cNvPr>
          <p:cNvSpPr/>
          <p:nvPr/>
        </p:nvSpPr>
        <p:spPr bwMode="auto">
          <a:xfrm>
            <a:off x="9571947" y="1759957"/>
            <a:ext cx="1941816" cy="3696124"/>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3" name="Rectangle 2">
            <a:extLst>
              <a:ext uri="{FF2B5EF4-FFF2-40B4-BE49-F238E27FC236}">
                <a16:creationId xmlns:a16="http://schemas.microsoft.com/office/drawing/2014/main" id="{67746CA1-D003-4BF3-ED7C-B2D7558B590F}"/>
              </a:ext>
            </a:extLst>
          </p:cNvPr>
          <p:cNvSpPr/>
          <p:nvPr/>
        </p:nvSpPr>
        <p:spPr bwMode="auto">
          <a:xfrm>
            <a:off x="7004951" y="1757379"/>
            <a:ext cx="2566996" cy="3696124"/>
          </a:xfrm>
          <a:prstGeom prst="rect">
            <a:avLst/>
          </a:prstGeom>
          <a:solidFill>
            <a:srgbClr val="92F7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graphicFrame>
        <p:nvGraphicFramePr>
          <p:cNvPr id="8" name="Chart 7">
            <a:extLst>
              <a:ext uri="{FF2B5EF4-FFF2-40B4-BE49-F238E27FC236}">
                <a16:creationId xmlns:a16="http://schemas.microsoft.com/office/drawing/2014/main" id="{D02383C7-D4F6-2B76-AB56-9ECA1801D739}"/>
              </a:ext>
            </a:extLst>
          </p:cNvPr>
          <p:cNvGraphicFramePr/>
          <p:nvPr>
            <p:extLst>
              <p:ext uri="{D42A27DB-BD31-4B8C-83A1-F6EECF244321}">
                <p14:modId xmlns:p14="http://schemas.microsoft.com/office/powerpoint/2010/main" val="3897552927"/>
              </p:ext>
            </p:extLst>
          </p:nvPr>
        </p:nvGraphicFramePr>
        <p:xfrm>
          <a:off x="468298" y="1958092"/>
          <a:ext cx="11255403" cy="466344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33F4C89-D287-35F0-ABFA-27D8BBF47220}"/>
              </a:ext>
            </a:extLst>
          </p:cNvPr>
          <p:cNvSpPr txBox="1"/>
          <p:nvPr/>
        </p:nvSpPr>
        <p:spPr>
          <a:xfrm>
            <a:off x="4152220" y="1758745"/>
            <a:ext cx="2757486" cy="307777"/>
          </a:xfrm>
          <a:prstGeom prst="rect">
            <a:avLst/>
          </a:prstGeom>
          <a:noFill/>
        </p:spPr>
        <p:txBody>
          <a:bodyPr wrap="none" rtlCol="0">
            <a:spAutoFit/>
          </a:bodyPr>
          <a:lstStyle>
            <a:defPPr>
              <a:defRPr lang="en-US"/>
            </a:defPPr>
            <a:lvl1pPr>
              <a:defRPr sz="1400" b="1">
                <a:latin typeface="GT America Medium" pitchFamily="50" charset="0"/>
                <a:ea typeface="GT America Medium" pitchFamily="50" charset="0"/>
                <a:cs typeface="GT America Medium" pitchFamily="50" charset="0"/>
              </a:defRPr>
            </a:lvl1pPr>
          </a:lstStyle>
          <a:p>
            <a:r>
              <a:rPr lang="en-US" dirty="0"/>
              <a:t>Mean Score on 11-point Scale</a:t>
            </a:r>
          </a:p>
        </p:txBody>
      </p:sp>
      <p:sp>
        <p:nvSpPr>
          <p:cNvPr id="5" name="TextBox 4">
            <a:extLst>
              <a:ext uri="{FF2B5EF4-FFF2-40B4-BE49-F238E27FC236}">
                <a16:creationId xmlns:a16="http://schemas.microsoft.com/office/drawing/2014/main" id="{4A84FD51-B8A0-D40D-91A9-D22D4B022923}"/>
              </a:ext>
            </a:extLst>
          </p:cNvPr>
          <p:cNvSpPr txBox="1"/>
          <p:nvPr/>
        </p:nvSpPr>
        <p:spPr>
          <a:xfrm>
            <a:off x="10230910" y="1970735"/>
            <a:ext cx="607859" cy="307777"/>
          </a:xfrm>
          <a:prstGeom prst="rect">
            <a:avLst/>
          </a:prstGeom>
          <a:noFill/>
        </p:spPr>
        <p:txBody>
          <a:bodyPr wrap="none" rtlCol="0">
            <a:spAutoFit/>
          </a:bodyPr>
          <a:lstStyle/>
          <a:p>
            <a:r>
              <a:rPr lang="en-US" sz="1400" dirty="0">
                <a:latin typeface="GT America Medium" pitchFamily="50" charset="0"/>
                <a:ea typeface="GT America Medium" pitchFamily="50" charset="0"/>
                <a:cs typeface="GT America Medium" pitchFamily="50" charset="0"/>
              </a:rPr>
              <a:t>2023</a:t>
            </a:r>
            <a:endParaRPr lang="en-US" sz="1200" dirty="0">
              <a:latin typeface="GT America Medium" pitchFamily="50" charset="0"/>
              <a:ea typeface="GT America Medium" pitchFamily="50" charset="0"/>
              <a:cs typeface="GT America Medium" pitchFamily="50" charset="0"/>
            </a:endParaRPr>
          </a:p>
        </p:txBody>
      </p:sp>
      <p:sp>
        <p:nvSpPr>
          <p:cNvPr id="11" name="TextBox 10">
            <a:extLst>
              <a:ext uri="{FF2B5EF4-FFF2-40B4-BE49-F238E27FC236}">
                <a16:creationId xmlns:a16="http://schemas.microsoft.com/office/drawing/2014/main" id="{5458C3B5-A0FB-16CC-02C5-068F01DBFBFF}"/>
              </a:ext>
            </a:extLst>
          </p:cNvPr>
          <p:cNvSpPr txBox="1"/>
          <p:nvPr/>
        </p:nvSpPr>
        <p:spPr>
          <a:xfrm>
            <a:off x="7976504" y="1976376"/>
            <a:ext cx="604653" cy="307777"/>
          </a:xfrm>
          <a:prstGeom prst="rect">
            <a:avLst/>
          </a:prstGeom>
          <a:noFill/>
        </p:spPr>
        <p:txBody>
          <a:bodyPr wrap="none" rtlCol="0">
            <a:spAutoFit/>
          </a:bodyPr>
          <a:lstStyle/>
          <a:p>
            <a:r>
              <a:rPr lang="en-US" sz="1400" dirty="0">
                <a:latin typeface="GT America Medium" pitchFamily="50" charset="0"/>
                <a:ea typeface="GT America Medium" pitchFamily="50" charset="0"/>
                <a:cs typeface="GT America Medium" pitchFamily="50" charset="0"/>
              </a:rPr>
              <a:t>2022</a:t>
            </a:r>
            <a:endParaRPr lang="en-US" sz="1200" dirty="0">
              <a:latin typeface="GT America Medium" pitchFamily="50" charset="0"/>
              <a:ea typeface="GT America Medium" pitchFamily="50" charset="0"/>
              <a:cs typeface="GT America Medium" pitchFamily="50" charset="0"/>
            </a:endParaRPr>
          </a:p>
        </p:txBody>
      </p:sp>
      <p:sp>
        <p:nvSpPr>
          <p:cNvPr id="9" name="TextBox 8">
            <a:extLst>
              <a:ext uri="{FF2B5EF4-FFF2-40B4-BE49-F238E27FC236}">
                <a16:creationId xmlns:a16="http://schemas.microsoft.com/office/drawing/2014/main" id="{24CC8F46-8764-81AA-C694-2A24A1C44A82}"/>
              </a:ext>
            </a:extLst>
          </p:cNvPr>
          <p:cNvSpPr txBox="1"/>
          <p:nvPr/>
        </p:nvSpPr>
        <p:spPr>
          <a:xfrm>
            <a:off x="154114" y="1049896"/>
            <a:ext cx="11883772"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Which best describes how excited you are about LEISURE TRAVEL in the NEXT TWELVE (12) MONTHS? </a:t>
            </a:r>
          </a:p>
        </p:txBody>
      </p:sp>
      <p:sp>
        <p:nvSpPr>
          <p:cNvPr id="10" name="TextBox 9">
            <a:extLst>
              <a:ext uri="{FF2B5EF4-FFF2-40B4-BE49-F238E27FC236}">
                <a16:creationId xmlns:a16="http://schemas.microsoft.com/office/drawing/2014/main" id="{C183305C-2BBE-36A2-3F7E-FA7B78F7CB3D}"/>
              </a:ext>
            </a:extLst>
          </p:cNvPr>
          <p:cNvSpPr txBox="1"/>
          <p:nvPr/>
        </p:nvSpPr>
        <p:spPr>
          <a:xfrm>
            <a:off x="154114" y="216725"/>
            <a:ext cx="11465957" cy="584775"/>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rPr>
              <a:t>Excitement for travel remains at near record levels.</a:t>
            </a:r>
          </a:p>
        </p:txBody>
      </p:sp>
    </p:spTree>
    <p:extLst>
      <p:ext uri="{BB962C8B-B14F-4D97-AF65-F5344CB8AC3E}">
        <p14:creationId xmlns:p14="http://schemas.microsoft.com/office/powerpoint/2010/main" val="60979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wipe(left)">
                                      <p:cBhvr>
                                        <p:cTn id="7" dur="250"/>
                                        <p:tgtEl>
                                          <p:spTgt spid="8">
                                            <p:graphicEl>
                                              <a:chart seriesIdx="-3" categoryIdx="-3" bldStep="gridLegend"/>
                                            </p:graphic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0" dur="250"/>
                                        <p:tgtEl>
                                          <p:spTgt spid="8">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Graphic spid="8" grpId="0" uiExpand="1">
        <p:bldSub>
          <a:bldChart bld="series"/>
        </p:bldSub>
      </p:bldGraphic>
      <p:bldP spid="5"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8328FD-CC41-CF48-E889-5B2F3DAE7F8A}"/>
              </a:ext>
            </a:extLst>
          </p:cNvPr>
          <p:cNvSpPr txBox="1"/>
          <p:nvPr/>
        </p:nvSpPr>
        <p:spPr>
          <a:xfrm>
            <a:off x="173793" y="259813"/>
            <a:ext cx="11557635" cy="2289281"/>
          </a:xfrm>
          <a:prstGeom prst="rect">
            <a:avLst/>
          </a:prstGeom>
          <a:noFill/>
        </p:spPr>
        <p:txBody>
          <a:bodyPr wrap="square" rtlCol="0">
            <a:spAutoFit/>
          </a:bodyPr>
          <a:lstStyle/>
          <a:p>
            <a:pPr marL="0" marR="0" lvl="0" indent="0" algn="l" defTabSz="914400" rtl="0" eaLnBrk="1" fontAlgn="auto" latinLnBrk="0" hangingPunct="1">
              <a:lnSpc>
                <a:spcPts val="58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rPr>
              <a:t>High excitement to travel is driving high expectations for future travel.</a:t>
            </a:r>
          </a:p>
        </p:txBody>
      </p:sp>
      <p:pic>
        <p:nvPicPr>
          <p:cNvPr id="2" name="Picture 1" descr="A qr code on a white background&#10;&#10;Description automatically generated">
            <a:extLst>
              <a:ext uri="{FF2B5EF4-FFF2-40B4-BE49-F238E27FC236}">
                <a16:creationId xmlns:a16="http://schemas.microsoft.com/office/drawing/2014/main" id="{AF2FBF14-EFE2-F4F1-EE57-06B3532366D5}"/>
              </a:ext>
            </a:extLst>
          </p:cNvPr>
          <p:cNvPicPr>
            <a:picLocks noChangeAspect="1"/>
          </p:cNvPicPr>
          <p:nvPr/>
        </p:nvPicPr>
        <p:blipFill>
          <a:blip r:embed="rId3"/>
          <a:stretch>
            <a:fillRect/>
          </a:stretch>
        </p:blipFill>
        <p:spPr>
          <a:xfrm>
            <a:off x="11212286" y="5936913"/>
            <a:ext cx="786493" cy="786493"/>
          </a:xfrm>
          <a:prstGeom prst="rect">
            <a:avLst/>
          </a:prstGeom>
        </p:spPr>
      </p:pic>
      <p:sp>
        <p:nvSpPr>
          <p:cNvPr id="3" name="TextBox 2">
            <a:extLst>
              <a:ext uri="{FF2B5EF4-FFF2-40B4-BE49-F238E27FC236}">
                <a16:creationId xmlns:a16="http://schemas.microsoft.com/office/drawing/2014/main" id="{0AA68E77-51D9-1ECE-5E3E-5048B55EB4CA}"/>
              </a:ext>
            </a:extLst>
          </p:cNvPr>
          <p:cNvSpPr txBox="1"/>
          <p:nvPr/>
        </p:nvSpPr>
        <p:spPr>
          <a:xfrm>
            <a:off x="9196991" y="6037771"/>
            <a:ext cx="2015295" cy="584775"/>
          </a:xfrm>
          <a:prstGeom prst="rect">
            <a:avLst/>
          </a:prstGeom>
          <a:noFill/>
        </p:spPr>
        <p:txBody>
          <a:bodyPr wrap="none" rtlCol="0">
            <a:spAutoFit/>
          </a:bodyPr>
          <a:lstStyle/>
          <a:p>
            <a:pPr algn="ctr"/>
            <a:r>
              <a:rPr lang="en-US" sz="1600" dirty="0">
                <a:latin typeface="GT America Regular" pitchFamily="50" charset="0"/>
                <a:ea typeface="GT America Regular" pitchFamily="50" charset="0"/>
                <a:cs typeface="GT America Regular" pitchFamily="50" charset="0"/>
              </a:rPr>
              <a:t>January Livestream </a:t>
            </a:r>
          </a:p>
          <a:p>
            <a:pPr algn="ctr"/>
            <a:r>
              <a:rPr lang="en-US" sz="1600" dirty="0">
                <a:latin typeface="GT America Regular" pitchFamily="50" charset="0"/>
                <a:ea typeface="GT America Regular" pitchFamily="50" charset="0"/>
                <a:cs typeface="GT America Regular" pitchFamily="50" charset="0"/>
              </a:rPr>
              <a:t>Registration</a:t>
            </a:r>
          </a:p>
        </p:txBody>
      </p:sp>
    </p:spTree>
    <p:extLst>
      <p:ext uri="{BB962C8B-B14F-4D97-AF65-F5344CB8AC3E}">
        <p14:creationId xmlns:p14="http://schemas.microsoft.com/office/powerpoint/2010/main" val="250025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C6F48AB-3D5E-FAD1-D6ED-DC96004AD4B0}"/>
              </a:ext>
            </a:extLst>
          </p:cNvPr>
          <p:cNvGraphicFramePr>
            <a:graphicFrameLocks/>
          </p:cNvGraphicFramePr>
          <p:nvPr>
            <p:extLst>
              <p:ext uri="{D42A27DB-BD31-4B8C-83A1-F6EECF244321}">
                <p14:modId xmlns:p14="http://schemas.microsoft.com/office/powerpoint/2010/main" val="2298113559"/>
              </p:ext>
            </p:extLst>
          </p:nvPr>
        </p:nvGraphicFramePr>
        <p:xfrm>
          <a:off x="154113" y="1660832"/>
          <a:ext cx="11465957" cy="436062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192273A-CB8E-16AE-B54E-E67FD282C034}"/>
              </a:ext>
            </a:extLst>
          </p:cNvPr>
          <p:cNvSpPr txBox="1"/>
          <p:nvPr/>
        </p:nvSpPr>
        <p:spPr>
          <a:xfrm>
            <a:off x="3348606" y="2146680"/>
            <a:ext cx="211241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latin typeface="GT America Medium" pitchFamily="50" charset="0"/>
                <a:ea typeface="GT America Medium" pitchFamily="50" charset="0"/>
                <a:cs typeface="GT America Medium" pitchFamily="50" charset="0"/>
              </a:rPr>
              <a:t>2022  =  2.7 trips</a:t>
            </a:r>
          </a:p>
        </p:txBody>
      </p:sp>
      <p:sp>
        <p:nvSpPr>
          <p:cNvPr id="12" name="TextBox 3">
            <a:extLst>
              <a:ext uri="{FF2B5EF4-FFF2-40B4-BE49-F238E27FC236}">
                <a16:creationId xmlns:a16="http://schemas.microsoft.com/office/drawing/2014/main" id="{B080526B-823F-575F-AEF4-95514674DBC3}"/>
              </a:ext>
            </a:extLst>
          </p:cNvPr>
          <p:cNvSpPr txBox="1"/>
          <p:nvPr/>
        </p:nvSpPr>
        <p:spPr>
          <a:xfrm>
            <a:off x="8478923" y="2146680"/>
            <a:ext cx="211241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latin typeface="GT America Medium" pitchFamily="50" charset="0"/>
                <a:ea typeface="GT America Medium" pitchFamily="50" charset="0"/>
                <a:cs typeface="GT America Medium" pitchFamily="50" charset="0"/>
              </a:rPr>
              <a:t>2023</a:t>
            </a:r>
            <a:r>
              <a:rPr lang="en-US" sz="1200" dirty="0">
                <a:latin typeface="GT America Extended Regular" pitchFamily="50" charset="0"/>
                <a:ea typeface="GT America Extended Regular" pitchFamily="50" charset="0"/>
                <a:cs typeface="GT America Extended Regular" pitchFamily="50" charset="0"/>
              </a:rPr>
              <a:t>  </a:t>
            </a:r>
            <a:r>
              <a:rPr lang="en-US" sz="1400" dirty="0">
                <a:latin typeface="GT America Medium" pitchFamily="50" charset="0"/>
                <a:ea typeface="GT America Medium" pitchFamily="50" charset="0"/>
                <a:cs typeface="GT America Medium" pitchFamily="50" charset="0"/>
              </a:rPr>
              <a:t>=  3.5 trips</a:t>
            </a:r>
          </a:p>
        </p:txBody>
      </p:sp>
      <p:sp>
        <p:nvSpPr>
          <p:cNvPr id="3" name="TextBox 2">
            <a:extLst>
              <a:ext uri="{FF2B5EF4-FFF2-40B4-BE49-F238E27FC236}">
                <a16:creationId xmlns:a16="http://schemas.microsoft.com/office/drawing/2014/main" id="{D663F2E9-57BD-7017-4B40-D28258045769}"/>
              </a:ext>
            </a:extLst>
          </p:cNvPr>
          <p:cNvSpPr txBox="1"/>
          <p:nvPr/>
        </p:nvSpPr>
        <p:spPr>
          <a:xfrm>
            <a:off x="154114" y="887055"/>
            <a:ext cx="11883772" cy="49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latin typeface="GT America Regular" pitchFamily="50" charset="0"/>
                <a:ea typeface="GT America Regular" pitchFamily="50" charset="0"/>
                <a:cs typeface="GT America Regular" pitchFamily="50" charset="0"/>
                <a:sym typeface="Gill Sans" pitchFamily="6" charset="0"/>
              </a:rPr>
              <a:t>IN TOTAL, how many leisure trips (of 50 miles or more from your home) do you expect to take in NEXT TWELVE (12) MONTHS?</a:t>
            </a:r>
          </a:p>
        </p:txBody>
      </p:sp>
      <p:sp>
        <p:nvSpPr>
          <p:cNvPr id="4" name="TextBox 3">
            <a:extLst>
              <a:ext uri="{FF2B5EF4-FFF2-40B4-BE49-F238E27FC236}">
                <a16:creationId xmlns:a16="http://schemas.microsoft.com/office/drawing/2014/main" id="{43F703C3-F9D8-B73E-C45B-DB438A0E990C}"/>
              </a:ext>
            </a:extLst>
          </p:cNvPr>
          <p:cNvSpPr txBox="1"/>
          <p:nvPr/>
        </p:nvSpPr>
        <p:spPr>
          <a:xfrm>
            <a:off x="154114" y="113278"/>
            <a:ext cx="11465957" cy="584775"/>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rPr>
              <a:t>Enthusiasm is driving expectations for more travel.</a:t>
            </a:r>
          </a:p>
        </p:txBody>
      </p:sp>
      <p:sp>
        <p:nvSpPr>
          <p:cNvPr id="6" name="TextBox 5">
            <a:extLst>
              <a:ext uri="{FF2B5EF4-FFF2-40B4-BE49-F238E27FC236}">
                <a16:creationId xmlns:a16="http://schemas.microsoft.com/office/drawing/2014/main" id="{50B224CF-FF6E-5373-F8C4-269BB0983C64}"/>
              </a:ext>
            </a:extLst>
          </p:cNvPr>
          <p:cNvSpPr txBox="1"/>
          <p:nvPr/>
        </p:nvSpPr>
        <p:spPr>
          <a:xfrm>
            <a:off x="3952907" y="1523138"/>
            <a:ext cx="3868367" cy="307777"/>
          </a:xfrm>
          <a:prstGeom prst="rect">
            <a:avLst/>
          </a:prstGeom>
          <a:noFill/>
        </p:spPr>
        <p:txBody>
          <a:bodyPr wrap="none" rtlCol="0">
            <a:spAutoFit/>
          </a:bodyPr>
          <a:lstStyle>
            <a:defPPr>
              <a:defRPr lang="en-US"/>
            </a:defPPr>
            <a:lvl1pPr>
              <a:defRPr sz="1400" b="1">
                <a:latin typeface="GT America Medium" pitchFamily="50" charset="0"/>
                <a:ea typeface="GT America Medium" pitchFamily="50" charset="0"/>
                <a:cs typeface="GT America Medium" pitchFamily="50" charset="0"/>
              </a:defRPr>
            </a:lvl1pPr>
          </a:lstStyle>
          <a:p>
            <a:r>
              <a:rPr lang="en-US" dirty="0"/>
              <a:t>Expected Trips (Mean for Next 12 Months)</a:t>
            </a:r>
          </a:p>
        </p:txBody>
      </p:sp>
      <p:sp>
        <p:nvSpPr>
          <p:cNvPr id="5" name="Rectangle 4">
            <a:extLst>
              <a:ext uri="{FF2B5EF4-FFF2-40B4-BE49-F238E27FC236}">
                <a16:creationId xmlns:a16="http://schemas.microsoft.com/office/drawing/2014/main" id="{5B601E2F-F99E-5B61-8ADB-6752FB35978C}"/>
              </a:ext>
            </a:extLst>
          </p:cNvPr>
          <p:cNvSpPr/>
          <p:nvPr/>
        </p:nvSpPr>
        <p:spPr bwMode="auto">
          <a:xfrm>
            <a:off x="1058247" y="2143027"/>
            <a:ext cx="5789319" cy="2983367"/>
          </a:xfrm>
          <a:prstGeom prst="rect">
            <a:avLst/>
          </a:prstGeom>
          <a:solidFill>
            <a:srgbClr val="92F7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92F7FF"/>
              </a:solidFill>
              <a:effectLst/>
              <a:uLnTx/>
              <a:uFillTx/>
              <a:latin typeface="Gill Sans" charset="0"/>
              <a:ea typeface="ヒラギノ角ゴ ProN W3" charset="0"/>
              <a:cs typeface="ヒラギノ角ゴ ProN W3" charset="0"/>
              <a:sym typeface="Gill Sans" charset="0"/>
            </a:endParaRPr>
          </a:p>
        </p:txBody>
      </p:sp>
      <p:sp>
        <p:nvSpPr>
          <p:cNvPr id="7" name="Rectangle 6">
            <a:extLst>
              <a:ext uri="{FF2B5EF4-FFF2-40B4-BE49-F238E27FC236}">
                <a16:creationId xmlns:a16="http://schemas.microsoft.com/office/drawing/2014/main" id="{31E8C795-1991-7CDF-ADEB-4457A5C8584F}"/>
              </a:ext>
            </a:extLst>
          </p:cNvPr>
          <p:cNvSpPr/>
          <p:nvPr/>
        </p:nvSpPr>
        <p:spPr bwMode="auto">
          <a:xfrm>
            <a:off x="6847566" y="2143027"/>
            <a:ext cx="4507526" cy="2983367"/>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8267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5"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C6F48AB-3D5E-FAD1-D6ED-DC96004AD4B0}"/>
              </a:ext>
            </a:extLst>
          </p:cNvPr>
          <p:cNvGraphicFramePr>
            <a:graphicFrameLocks/>
          </p:cNvGraphicFramePr>
          <p:nvPr>
            <p:extLst>
              <p:ext uri="{D42A27DB-BD31-4B8C-83A1-F6EECF244321}">
                <p14:modId xmlns:p14="http://schemas.microsoft.com/office/powerpoint/2010/main" val="1750681462"/>
              </p:ext>
            </p:extLst>
          </p:nvPr>
        </p:nvGraphicFramePr>
        <p:xfrm>
          <a:off x="111692" y="1660832"/>
          <a:ext cx="11883771" cy="436062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D80462CB-3DBC-BC5A-B40E-53DE4897544E}"/>
              </a:ext>
            </a:extLst>
          </p:cNvPr>
          <p:cNvSpPr/>
          <p:nvPr/>
        </p:nvSpPr>
        <p:spPr bwMode="auto">
          <a:xfrm>
            <a:off x="1112224" y="2108101"/>
            <a:ext cx="5763586" cy="2983367"/>
          </a:xfrm>
          <a:prstGeom prst="rect">
            <a:avLst/>
          </a:prstGeom>
          <a:solidFill>
            <a:srgbClr val="92F7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92F7FF"/>
              </a:solidFill>
              <a:effectLst/>
              <a:uLnTx/>
              <a:uFillTx/>
              <a:latin typeface="Gill Sans" charset="0"/>
              <a:ea typeface="ヒラギノ角ゴ ProN W3" charset="0"/>
              <a:cs typeface="ヒラギノ角ゴ ProN W3" charset="0"/>
              <a:sym typeface="Gill Sans" charset="0"/>
            </a:endParaRPr>
          </a:p>
        </p:txBody>
      </p:sp>
      <p:sp>
        <p:nvSpPr>
          <p:cNvPr id="4" name="TextBox 3">
            <a:extLst>
              <a:ext uri="{FF2B5EF4-FFF2-40B4-BE49-F238E27FC236}">
                <a16:creationId xmlns:a16="http://schemas.microsoft.com/office/drawing/2014/main" id="{7550ED3D-1DAE-05C2-BE3E-24D75AFC2464}"/>
              </a:ext>
            </a:extLst>
          </p:cNvPr>
          <p:cNvSpPr txBox="1"/>
          <p:nvPr/>
        </p:nvSpPr>
        <p:spPr>
          <a:xfrm>
            <a:off x="3374597" y="2311499"/>
            <a:ext cx="211241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latin typeface="GT America Medium" pitchFamily="50" charset="0"/>
                <a:ea typeface="GT America Medium" pitchFamily="50" charset="0"/>
                <a:cs typeface="GT America Medium" pitchFamily="50" charset="0"/>
              </a:rPr>
              <a:t>2022  =  18.9%</a:t>
            </a:r>
          </a:p>
        </p:txBody>
      </p:sp>
      <p:sp>
        <p:nvSpPr>
          <p:cNvPr id="6" name="Rectangle 5">
            <a:extLst>
              <a:ext uri="{FF2B5EF4-FFF2-40B4-BE49-F238E27FC236}">
                <a16:creationId xmlns:a16="http://schemas.microsoft.com/office/drawing/2014/main" id="{BCD4888E-4C1E-2514-9419-2E32645838EF}"/>
              </a:ext>
            </a:extLst>
          </p:cNvPr>
          <p:cNvSpPr/>
          <p:nvPr/>
        </p:nvSpPr>
        <p:spPr bwMode="auto">
          <a:xfrm>
            <a:off x="6821316" y="2108100"/>
            <a:ext cx="4203965" cy="2983367"/>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7" name="TextBox 6">
            <a:extLst>
              <a:ext uri="{FF2B5EF4-FFF2-40B4-BE49-F238E27FC236}">
                <a16:creationId xmlns:a16="http://schemas.microsoft.com/office/drawing/2014/main" id="{20F19E4B-875F-C6C6-0E13-161439B17F17}"/>
              </a:ext>
            </a:extLst>
          </p:cNvPr>
          <p:cNvSpPr txBox="1"/>
          <p:nvPr/>
        </p:nvSpPr>
        <p:spPr>
          <a:xfrm>
            <a:off x="8483298" y="2311498"/>
            <a:ext cx="211241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latin typeface="GT America Medium" pitchFamily="50" charset="0"/>
                <a:ea typeface="GT America Medium" pitchFamily="50" charset="0"/>
                <a:cs typeface="GT America Medium" pitchFamily="50" charset="0"/>
              </a:rPr>
              <a:t>2023  =  24.2%</a:t>
            </a:r>
          </a:p>
        </p:txBody>
      </p:sp>
      <p:sp>
        <p:nvSpPr>
          <p:cNvPr id="8" name="TextBox 7">
            <a:extLst>
              <a:ext uri="{FF2B5EF4-FFF2-40B4-BE49-F238E27FC236}">
                <a16:creationId xmlns:a16="http://schemas.microsoft.com/office/drawing/2014/main" id="{3E37C3A6-5B82-18B9-051F-C41D0C8F01B2}"/>
              </a:ext>
            </a:extLst>
          </p:cNvPr>
          <p:cNvSpPr txBox="1"/>
          <p:nvPr/>
        </p:nvSpPr>
        <p:spPr>
          <a:xfrm>
            <a:off x="154114" y="887055"/>
            <a:ext cx="11883772" cy="49244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latin typeface="GT America Regular" pitchFamily="50" charset="0"/>
                <a:ea typeface="GT America Regular" pitchFamily="50" charset="0"/>
                <a:cs typeface="GT America Regular" pitchFamily="50" charset="0"/>
                <a:sym typeface="Gill Sans" pitchFamily="6" charset="0"/>
              </a:rPr>
              <a:t>IN TOTAL, how many leisure trips (of 50 miles or more from your home) do you expect to take in NEXT TWELVE (12) MONTHS?</a:t>
            </a:r>
          </a:p>
        </p:txBody>
      </p:sp>
      <p:sp>
        <p:nvSpPr>
          <p:cNvPr id="10" name="TextBox 9">
            <a:extLst>
              <a:ext uri="{FF2B5EF4-FFF2-40B4-BE49-F238E27FC236}">
                <a16:creationId xmlns:a16="http://schemas.microsoft.com/office/drawing/2014/main" id="{0CDD3155-A548-7F25-E3C8-E5A9E0EE37FD}"/>
              </a:ext>
            </a:extLst>
          </p:cNvPr>
          <p:cNvSpPr txBox="1"/>
          <p:nvPr/>
        </p:nvSpPr>
        <p:spPr>
          <a:xfrm>
            <a:off x="154114" y="113278"/>
            <a:ext cx="11670024" cy="584775"/>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rPr>
              <a:t>Travel expectations continue to be strong.</a:t>
            </a:r>
          </a:p>
        </p:txBody>
      </p:sp>
    </p:spTree>
    <p:extLst>
      <p:ext uri="{BB962C8B-B14F-4D97-AF65-F5344CB8AC3E}">
        <p14:creationId xmlns:p14="http://schemas.microsoft.com/office/powerpoint/2010/main" val="67601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8328FD-CC41-CF48-E889-5B2F3DAE7F8A}"/>
              </a:ext>
            </a:extLst>
          </p:cNvPr>
          <p:cNvSpPr txBox="1"/>
          <p:nvPr/>
        </p:nvSpPr>
        <p:spPr>
          <a:xfrm>
            <a:off x="173793" y="259813"/>
            <a:ext cx="11557635" cy="1545488"/>
          </a:xfrm>
          <a:prstGeom prst="rect">
            <a:avLst/>
          </a:prstGeom>
          <a:noFill/>
        </p:spPr>
        <p:txBody>
          <a:bodyPr wrap="square" rtlCol="0">
            <a:spAutoFit/>
          </a:bodyPr>
          <a:lstStyle/>
          <a:p>
            <a:pPr marL="0" marR="0" lvl="0" indent="0" algn="l" defTabSz="914400" rtl="0" eaLnBrk="1" fontAlgn="auto" latinLnBrk="0" hangingPunct="1">
              <a:lnSpc>
                <a:spcPts val="58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rPr>
              <a:t>Holiday season travel is shaping up nicely.</a:t>
            </a:r>
          </a:p>
        </p:txBody>
      </p:sp>
      <p:pic>
        <p:nvPicPr>
          <p:cNvPr id="2" name="Picture 1" descr="A qr code on a white background&#10;&#10;Description automatically generated">
            <a:extLst>
              <a:ext uri="{FF2B5EF4-FFF2-40B4-BE49-F238E27FC236}">
                <a16:creationId xmlns:a16="http://schemas.microsoft.com/office/drawing/2014/main" id="{42056BBB-A194-EF22-6A0D-04A59CF2CB2E}"/>
              </a:ext>
            </a:extLst>
          </p:cNvPr>
          <p:cNvPicPr>
            <a:picLocks noChangeAspect="1"/>
          </p:cNvPicPr>
          <p:nvPr/>
        </p:nvPicPr>
        <p:blipFill>
          <a:blip r:embed="rId3"/>
          <a:stretch>
            <a:fillRect/>
          </a:stretch>
        </p:blipFill>
        <p:spPr>
          <a:xfrm>
            <a:off x="11212286" y="5936913"/>
            <a:ext cx="786493" cy="786493"/>
          </a:xfrm>
          <a:prstGeom prst="rect">
            <a:avLst/>
          </a:prstGeom>
        </p:spPr>
      </p:pic>
      <p:sp>
        <p:nvSpPr>
          <p:cNvPr id="3" name="TextBox 2">
            <a:extLst>
              <a:ext uri="{FF2B5EF4-FFF2-40B4-BE49-F238E27FC236}">
                <a16:creationId xmlns:a16="http://schemas.microsoft.com/office/drawing/2014/main" id="{D81DD837-75DE-1582-35EF-DC7C54E72170}"/>
              </a:ext>
            </a:extLst>
          </p:cNvPr>
          <p:cNvSpPr txBox="1"/>
          <p:nvPr/>
        </p:nvSpPr>
        <p:spPr>
          <a:xfrm>
            <a:off x="9196991" y="6037771"/>
            <a:ext cx="2015295" cy="584775"/>
          </a:xfrm>
          <a:prstGeom prst="rect">
            <a:avLst/>
          </a:prstGeom>
          <a:noFill/>
        </p:spPr>
        <p:txBody>
          <a:bodyPr wrap="none" rtlCol="0">
            <a:spAutoFit/>
          </a:bodyPr>
          <a:lstStyle/>
          <a:p>
            <a:pPr algn="ctr"/>
            <a:r>
              <a:rPr lang="en-US" sz="1600" dirty="0">
                <a:latin typeface="GT America Regular" pitchFamily="50" charset="0"/>
                <a:ea typeface="GT America Regular" pitchFamily="50" charset="0"/>
                <a:cs typeface="GT America Regular" pitchFamily="50" charset="0"/>
              </a:rPr>
              <a:t>January Livestream </a:t>
            </a:r>
          </a:p>
          <a:p>
            <a:pPr algn="ctr"/>
            <a:r>
              <a:rPr lang="en-US" sz="1600" dirty="0">
                <a:latin typeface="GT America Regular" pitchFamily="50" charset="0"/>
                <a:ea typeface="GT America Regular" pitchFamily="50" charset="0"/>
                <a:cs typeface="GT America Regular" pitchFamily="50" charset="0"/>
              </a:rPr>
              <a:t>Registration</a:t>
            </a:r>
          </a:p>
        </p:txBody>
      </p:sp>
    </p:spTree>
    <p:extLst>
      <p:ext uri="{BB962C8B-B14F-4D97-AF65-F5344CB8AC3E}">
        <p14:creationId xmlns:p14="http://schemas.microsoft.com/office/powerpoint/2010/main" val="105681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B2C13E8-F6FB-4346-BB5F-8E16106B3E25}"/>
              </a:ext>
            </a:extLst>
          </p:cNvPr>
          <p:cNvGrpSpPr/>
          <p:nvPr/>
        </p:nvGrpSpPr>
        <p:grpSpPr>
          <a:xfrm>
            <a:off x="-2413321" y="1723687"/>
            <a:ext cx="4768897" cy="4741458"/>
            <a:chOff x="-2413321" y="923587"/>
            <a:chExt cx="4768897" cy="4741458"/>
          </a:xfrm>
        </p:grpSpPr>
        <p:sp>
          <p:nvSpPr>
            <p:cNvPr id="3" name="Block Arc 2">
              <a:extLst>
                <a:ext uri="{FF2B5EF4-FFF2-40B4-BE49-F238E27FC236}">
                  <a16:creationId xmlns:a16="http://schemas.microsoft.com/office/drawing/2014/main" id="{42A51ACE-2D3A-A36A-11E5-B7F1E6F5328F}"/>
                </a:ext>
              </a:extLst>
            </p:cNvPr>
            <p:cNvSpPr/>
            <p:nvPr/>
          </p:nvSpPr>
          <p:spPr>
            <a:xfrm rot="5400000">
              <a:off x="-2385882" y="923587"/>
              <a:ext cx="4741458" cy="4741458"/>
            </a:xfrm>
            <a:prstGeom prst="blockArc">
              <a:avLst>
                <a:gd name="adj1" fmla="val 10800000"/>
                <a:gd name="adj2" fmla="val 28466"/>
                <a:gd name="adj3" fmla="val 4924"/>
              </a:avLst>
            </a:prstGeom>
            <a:solidFill>
              <a:srgbClr val="FCFF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FEE"/>
                </a:solidFill>
                <a:effectLst/>
                <a:uLnTx/>
                <a:uFillTx/>
                <a:latin typeface="Arial" panose="020B0604020202020204"/>
                <a:ea typeface="+mn-ea"/>
                <a:cs typeface="+mn-cs"/>
              </a:endParaRPr>
            </a:p>
          </p:txBody>
        </p:sp>
        <p:sp>
          <p:nvSpPr>
            <p:cNvPr id="6" name="Block Arc 5">
              <a:extLst>
                <a:ext uri="{FF2B5EF4-FFF2-40B4-BE49-F238E27FC236}">
                  <a16:creationId xmlns:a16="http://schemas.microsoft.com/office/drawing/2014/main" id="{5342AE06-F50B-D7BF-9536-B937AAF58E52}"/>
                </a:ext>
              </a:extLst>
            </p:cNvPr>
            <p:cNvSpPr/>
            <p:nvPr/>
          </p:nvSpPr>
          <p:spPr>
            <a:xfrm rot="16200000">
              <a:off x="-2413321" y="923587"/>
              <a:ext cx="4741458" cy="4741458"/>
            </a:xfrm>
            <a:prstGeom prst="blockArc">
              <a:avLst>
                <a:gd name="adj1" fmla="val 10800000"/>
                <a:gd name="adj2" fmla="val 28466"/>
                <a:gd name="adj3" fmla="val 4924"/>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FEE"/>
                </a:solidFill>
                <a:effectLst/>
                <a:uLnTx/>
                <a:uFillTx/>
                <a:latin typeface="Arial" panose="020B0604020202020204"/>
                <a:ea typeface="+mn-ea"/>
                <a:cs typeface="+mn-cs"/>
              </a:endParaRPr>
            </a:p>
          </p:txBody>
        </p:sp>
      </p:grpSp>
      <p:sp>
        <p:nvSpPr>
          <p:cNvPr id="8" name="TextBox 7">
            <a:extLst>
              <a:ext uri="{FF2B5EF4-FFF2-40B4-BE49-F238E27FC236}">
                <a16:creationId xmlns:a16="http://schemas.microsoft.com/office/drawing/2014/main" id="{4C96803C-CB93-ADA8-32DA-3B5544E5F4B7}"/>
              </a:ext>
            </a:extLst>
          </p:cNvPr>
          <p:cNvSpPr txBox="1"/>
          <p:nvPr/>
        </p:nvSpPr>
        <p:spPr>
          <a:xfrm>
            <a:off x="2288601" y="2286743"/>
            <a:ext cx="85154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rPr>
              <a:t>Travel</a:t>
            </a:r>
            <a:r>
              <a:rPr kumimoji="0" lang="en-US" sz="3600" b="0" i="0" u="none" strike="noStrike" kern="1200" cap="none" spc="0" normalizeH="0" noProof="0" dirty="0">
                <a:ln>
                  <a:noFill/>
                </a:ln>
                <a:effectLst/>
                <a:uLnTx/>
                <a:uFillTx/>
                <a:latin typeface="GT America Extended Regular" pitchFamily="50" charset="0"/>
                <a:ea typeface="GT America Extended Regular" pitchFamily="50" charset="0"/>
                <a:cs typeface="GT America Extended Regular" pitchFamily="50" charset="0"/>
              </a:rPr>
              <a:t> Sentiment Overview</a:t>
            </a:r>
            <a:endParaRPr kumimoji="0" lang="en-US" sz="3600" b="0"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endParaRPr>
          </a:p>
        </p:txBody>
      </p:sp>
      <p:sp>
        <p:nvSpPr>
          <p:cNvPr id="10" name="TextBox 9">
            <a:extLst>
              <a:ext uri="{FF2B5EF4-FFF2-40B4-BE49-F238E27FC236}">
                <a16:creationId xmlns:a16="http://schemas.microsoft.com/office/drawing/2014/main" id="{3F91B905-5F60-3937-C39C-6DEF20A8EB24}"/>
              </a:ext>
            </a:extLst>
          </p:cNvPr>
          <p:cNvSpPr txBox="1"/>
          <p:nvPr/>
        </p:nvSpPr>
        <p:spPr>
          <a:xfrm>
            <a:off x="2691687" y="3538945"/>
            <a:ext cx="945187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atin typeface="GT America Extended Regular" pitchFamily="50" charset="0"/>
                <a:ea typeface="GT America Extended Regular" pitchFamily="50" charset="0"/>
                <a:cs typeface="GT America Extended Regular" pitchFamily="50" charset="0"/>
              </a:rPr>
              <a:t>Special Questions:  Saving and Travel</a:t>
            </a:r>
          </a:p>
        </p:txBody>
      </p:sp>
      <p:sp>
        <p:nvSpPr>
          <p:cNvPr id="11" name="TextBox 10">
            <a:extLst>
              <a:ext uri="{FF2B5EF4-FFF2-40B4-BE49-F238E27FC236}">
                <a16:creationId xmlns:a16="http://schemas.microsoft.com/office/drawing/2014/main" id="{0E109ECC-D730-A525-FB99-9C5D574C5BA1}"/>
              </a:ext>
            </a:extLst>
          </p:cNvPr>
          <p:cNvSpPr txBox="1"/>
          <p:nvPr/>
        </p:nvSpPr>
        <p:spPr>
          <a:xfrm>
            <a:off x="2355576" y="5251437"/>
            <a:ext cx="68591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latin typeface="GT America Extended Regular" pitchFamily="50" charset="0"/>
                <a:ea typeface="GT America Extended Regular" pitchFamily="50" charset="0"/>
                <a:cs typeface="GT America Extended Regular" pitchFamily="50" charset="0"/>
              </a:rPr>
              <a:t>Travel Hot Takes Panel</a:t>
            </a:r>
          </a:p>
        </p:txBody>
      </p:sp>
      <p:sp>
        <p:nvSpPr>
          <p:cNvPr id="7" name="Oval 6">
            <a:extLst>
              <a:ext uri="{FF2B5EF4-FFF2-40B4-BE49-F238E27FC236}">
                <a16:creationId xmlns:a16="http://schemas.microsoft.com/office/drawing/2014/main" id="{296E88B1-66F5-88BD-2137-E3DDF2690F9A}"/>
              </a:ext>
            </a:extLst>
          </p:cNvPr>
          <p:cNvSpPr/>
          <p:nvPr/>
        </p:nvSpPr>
        <p:spPr>
          <a:xfrm>
            <a:off x="1298324" y="2301020"/>
            <a:ext cx="805195" cy="80519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FEE"/>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947D5029-288D-0B3B-AAEF-A585E29E6E35}"/>
              </a:ext>
            </a:extLst>
          </p:cNvPr>
          <p:cNvSpPr/>
          <p:nvPr/>
        </p:nvSpPr>
        <p:spPr>
          <a:xfrm>
            <a:off x="1769474" y="3736513"/>
            <a:ext cx="805195" cy="80519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FEE"/>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B1A38CA8-ED73-267F-C981-061172BEBB01}"/>
              </a:ext>
            </a:extLst>
          </p:cNvPr>
          <p:cNvSpPr/>
          <p:nvPr/>
        </p:nvSpPr>
        <p:spPr>
          <a:xfrm>
            <a:off x="1298324" y="5172006"/>
            <a:ext cx="805195" cy="805195"/>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FEE"/>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4AB6983F-34F1-A4E5-C8AC-779E6AA91643}"/>
              </a:ext>
            </a:extLst>
          </p:cNvPr>
          <p:cNvSpPr txBox="1"/>
          <p:nvPr/>
        </p:nvSpPr>
        <p:spPr>
          <a:xfrm>
            <a:off x="485201" y="509978"/>
            <a:ext cx="44129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GT America Medium" pitchFamily="50" charset="0"/>
                <a:ea typeface="GT America Medium" pitchFamily="50" charset="0"/>
                <a:cs typeface="GT America Medium" pitchFamily="50" charset="0"/>
              </a:rPr>
              <a:t>Today</a:t>
            </a:r>
          </a:p>
        </p:txBody>
      </p:sp>
      <p:pic>
        <p:nvPicPr>
          <p:cNvPr id="4" name="Picture 3">
            <a:extLst>
              <a:ext uri="{FF2B5EF4-FFF2-40B4-BE49-F238E27FC236}">
                <a16:creationId xmlns:a16="http://schemas.microsoft.com/office/drawing/2014/main" id="{6C255A15-4696-4B2F-E2F3-9C0CCA4F67C1}"/>
              </a:ext>
            </a:extLst>
          </p:cNvPr>
          <p:cNvPicPr>
            <a:picLocks noChangeAspect="1"/>
          </p:cNvPicPr>
          <p:nvPr/>
        </p:nvPicPr>
        <p:blipFill>
          <a:blip r:embed="rId3"/>
          <a:stretch>
            <a:fillRect/>
          </a:stretch>
        </p:blipFill>
        <p:spPr>
          <a:xfrm>
            <a:off x="299357" y="6566287"/>
            <a:ext cx="1173259" cy="118872"/>
          </a:xfrm>
          <a:prstGeom prst="rect">
            <a:avLst/>
          </a:prstGeom>
        </p:spPr>
      </p:pic>
      <p:sp>
        <p:nvSpPr>
          <p:cNvPr id="5" name="TextBox 4">
            <a:extLst>
              <a:ext uri="{FF2B5EF4-FFF2-40B4-BE49-F238E27FC236}">
                <a16:creationId xmlns:a16="http://schemas.microsoft.com/office/drawing/2014/main" id="{866ED4CD-478B-D38E-ACEA-C6F49117D78B}"/>
              </a:ext>
            </a:extLst>
          </p:cNvPr>
          <p:cNvSpPr txBox="1"/>
          <p:nvPr/>
        </p:nvSpPr>
        <p:spPr>
          <a:xfrm>
            <a:off x="1631070" y="6513620"/>
            <a:ext cx="3226840" cy="246221"/>
          </a:xfrm>
          <a:prstGeom prst="rect">
            <a:avLst/>
          </a:prstGeom>
          <a:noFill/>
        </p:spPr>
        <p:txBody>
          <a:bodyPr wrap="square" rtlCol="0">
            <a:spAutoFit/>
          </a:bodyPr>
          <a:lstStyle/>
          <a:p>
            <a:r>
              <a:rPr lang="en-US" sz="1000" dirty="0">
                <a:latin typeface="GT America Regular" pitchFamily="2" charset="77"/>
                <a:ea typeface="GT America Regular" pitchFamily="2" charset="77"/>
                <a:cs typeface="GT America Regular" pitchFamily="2" charset="77"/>
              </a:rPr>
              <a:t>The State of the American Traveler, November 2023</a:t>
            </a:r>
          </a:p>
        </p:txBody>
      </p:sp>
      <p:pic>
        <p:nvPicPr>
          <p:cNvPr id="9" name="Picture 8" descr="A qr code on a white background&#10;&#10;Description automatically generated">
            <a:extLst>
              <a:ext uri="{FF2B5EF4-FFF2-40B4-BE49-F238E27FC236}">
                <a16:creationId xmlns:a16="http://schemas.microsoft.com/office/drawing/2014/main" id="{E730B64F-C511-9FCB-0F35-633A6F6C3750}"/>
              </a:ext>
            </a:extLst>
          </p:cNvPr>
          <p:cNvPicPr>
            <a:picLocks noChangeAspect="1"/>
          </p:cNvPicPr>
          <p:nvPr/>
        </p:nvPicPr>
        <p:blipFill>
          <a:blip r:embed="rId4"/>
          <a:stretch>
            <a:fillRect/>
          </a:stretch>
        </p:blipFill>
        <p:spPr>
          <a:xfrm>
            <a:off x="11212286" y="5936913"/>
            <a:ext cx="786493" cy="786493"/>
          </a:xfrm>
          <a:prstGeom prst="rect">
            <a:avLst/>
          </a:prstGeom>
        </p:spPr>
      </p:pic>
      <p:sp>
        <p:nvSpPr>
          <p:cNvPr id="12" name="TextBox 11">
            <a:extLst>
              <a:ext uri="{FF2B5EF4-FFF2-40B4-BE49-F238E27FC236}">
                <a16:creationId xmlns:a16="http://schemas.microsoft.com/office/drawing/2014/main" id="{D16485D1-2A62-CC56-4043-939DC6FCF3C2}"/>
              </a:ext>
            </a:extLst>
          </p:cNvPr>
          <p:cNvSpPr txBox="1"/>
          <p:nvPr/>
        </p:nvSpPr>
        <p:spPr>
          <a:xfrm>
            <a:off x="9196991" y="6037771"/>
            <a:ext cx="2015295" cy="584775"/>
          </a:xfrm>
          <a:prstGeom prst="rect">
            <a:avLst/>
          </a:prstGeom>
          <a:noFill/>
        </p:spPr>
        <p:txBody>
          <a:bodyPr wrap="none" rtlCol="0">
            <a:spAutoFit/>
          </a:bodyPr>
          <a:lstStyle/>
          <a:p>
            <a:pPr algn="ctr"/>
            <a:r>
              <a:rPr lang="en-US" sz="1600" dirty="0">
                <a:latin typeface="GT America Regular" pitchFamily="50" charset="0"/>
                <a:ea typeface="GT America Regular" pitchFamily="50" charset="0"/>
                <a:cs typeface="GT America Regular" pitchFamily="50" charset="0"/>
              </a:rPr>
              <a:t>January Livestream </a:t>
            </a:r>
          </a:p>
          <a:p>
            <a:pPr algn="ctr"/>
            <a:r>
              <a:rPr lang="en-US" sz="1600" dirty="0">
                <a:latin typeface="GT America Regular" pitchFamily="50" charset="0"/>
                <a:ea typeface="GT America Regular" pitchFamily="50" charset="0"/>
                <a:cs typeface="GT America Regular" pitchFamily="50" charset="0"/>
              </a:rPr>
              <a:t>Registration</a:t>
            </a:r>
          </a:p>
        </p:txBody>
      </p:sp>
    </p:spTree>
    <p:extLst>
      <p:ext uri="{BB962C8B-B14F-4D97-AF65-F5344CB8AC3E}">
        <p14:creationId xmlns:p14="http://schemas.microsoft.com/office/powerpoint/2010/main" val="111977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10800000">
                                      <p:cBhvr>
                                        <p:cTn id="6" dur="2750" fill="hold"/>
                                        <p:tgtEl>
                                          <p:spTgt spid="2"/>
                                        </p:tgtEl>
                                        <p:attrNameLst>
                                          <p:attrName>r</p:attrName>
                                        </p:attrNameLst>
                                      </p:cBhvr>
                                    </p:animRot>
                                  </p:childTnLst>
                                </p:cTn>
                              </p:par>
                              <p:par>
                                <p:cTn id="7" presetID="22" presetClass="entr" presetSubtype="1" fill="hold" grpId="0" nodeType="withEffect">
                                  <p:stCondLst>
                                    <p:cond delay="500"/>
                                  </p:stCondLst>
                                  <p:childTnLst>
                                    <p:set>
                                      <p:cBhvr>
                                        <p:cTn id="8" dur="1" fill="hold">
                                          <p:stCondLst>
                                            <p:cond delay="0"/>
                                          </p:stCondLst>
                                        </p:cTn>
                                        <p:tgtEl>
                                          <p:spTgt spid="7"/>
                                        </p:tgtEl>
                                        <p:attrNameLst>
                                          <p:attrName>style.visibility</p:attrName>
                                        </p:attrNameLst>
                                      </p:cBhvr>
                                      <p:to>
                                        <p:strVal val="visible"/>
                                      </p:to>
                                    </p:set>
                                    <p:animEffect transition="in" filter="wipe(up)">
                                      <p:cBhvr>
                                        <p:cTn id="9" dur="500"/>
                                        <p:tgtEl>
                                          <p:spTgt spid="7"/>
                                        </p:tgtEl>
                                      </p:cBhvr>
                                    </p:animEffect>
                                  </p:childTnLst>
                                </p:cTn>
                              </p:par>
                              <p:par>
                                <p:cTn id="10" presetID="22" presetClass="entr" presetSubtype="1"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grpId="0" nodeType="with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par>
                                <p:cTn id="16" presetID="22" presetClass="entr" presetSubtype="1" fill="hold" grpId="0" nodeType="with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par>
                                <p:cTn id="19" presetID="22" presetClass="entr" presetSubtype="1" fill="hold" grpId="0" nodeType="withEffect">
                                  <p:stCondLst>
                                    <p:cond delay="150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par>
                                <p:cTn id="22" presetID="22" presetClass="entr" presetSubtype="1" fill="hold" grpId="0"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7" grpId="0" animBg="1"/>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7a4d25e7-7b97-464e-a4cd-d9799f9c33b2">
            <a:extLst>
              <a:ext uri="{FF2B5EF4-FFF2-40B4-BE49-F238E27FC236}">
                <a16:creationId xmlns:a16="http://schemas.microsoft.com/office/drawing/2014/main" id="{BF45613B-EFB9-A7F2-5304-AA546FA2F76B}"/>
              </a:ext>
            </a:extLst>
          </p:cNvPr>
          <p:cNvGraphicFramePr/>
          <p:nvPr>
            <p:extLst>
              <p:ext uri="{D42A27DB-BD31-4B8C-83A1-F6EECF244321}">
                <p14:modId xmlns:p14="http://schemas.microsoft.com/office/powerpoint/2010/main" val="1333136752"/>
              </p:ext>
            </p:extLst>
          </p:nvPr>
        </p:nvGraphicFramePr>
        <p:xfrm>
          <a:off x="3543300" y="1389817"/>
          <a:ext cx="8008620" cy="4881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6FEB7EA-C5C0-8F03-BCCF-D2A1B3D09DFD}"/>
              </a:ext>
            </a:extLst>
          </p:cNvPr>
          <p:cNvSpPr txBox="1"/>
          <p:nvPr/>
        </p:nvSpPr>
        <p:spPr>
          <a:xfrm>
            <a:off x="154113" y="113278"/>
            <a:ext cx="10263515" cy="584775"/>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rPr>
              <a:t>The holiday travel season is shaping up nicely.</a:t>
            </a:r>
          </a:p>
        </p:txBody>
      </p:sp>
      <p:sp>
        <p:nvSpPr>
          <p:cNvPr id="6" name="TextBox 5">
            <a:extLst>
              <a:ext uri="{FF2B5EF4-FFF2-40B4-BE49-F238E27FC236}">
                <a16:creationId xmlns:a16="http://schemas.microsoft.com/office/drawing/2014/main" id="{247683E6-BF61-E4A1-53E4-3F3BF39D85F3}"/>
              </a:ext>
            </a:extLst>
          </p:cNvPr>
          <p:cNvSpPr txBox="1"/>
          <p:nvPr/>
        </p:nvSpPr>
        <p:spPr>
          <a:xfrm>
            <a:off x="154113" y="1613952"/>
            <a:ext cx="3592387" cy="110799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In which months do you currently have any leisure trips planned (even if only tentatively)? (Select all that apply)</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400" dirty="0">
              <a:latin typeface="GT America Regular" pitchFamily="50" charset="0"/>
              <a:ea typeface="GT America Regular" pitchFamily="50" charset="0"/>
              <a:cs typeface="GT America Regular" pitchFamily="50" charset="0"/>
              <a:sym typeface="Gill Sans" pitchFamily="6" charset="0"/>
            </a:endParaRPr>
          </a:p>
        </p:txBody>
      </p:sp>
      <p:sp>
        <p:nvSpPr>
          <p:cNvPr id="7" name="TextBox 6">
            <a:extLst>
              <a:ext uri="{FF2B5EF4-FFF2-40B4-BE49-F238E27FC236}">
                <a16:creationId xmlns:a16="http://schemas.microsoft.com/office/drawing/2014/main" id="{50A4D726-6EFB-0B02-4785-0D2E0F971FE0}"/>
              </a:ext>
            </a:extLst>
          </p:cNvPr>
          <p:cNvSpPr txBox="1"/>
          <p:nvPr/>
        </p:nvSpPr>
        <p:spPr>
          <a:xfrm>
            <a:off x="4886842" y="6488668"/>
            <a:ext cx="4886274" cy="369332"/>
          </a:xfrm>
          <a:prstGeom prst="rect">
            <a:avLst/>
          </a:prstGeom>
          <a:noFill/>
        </p:spPr>
        <p:txBody>
          <a:bodyPr wrap="none" rtlCol="0">
            <a:spAutoFit/>
          </a:bodyPr>
          <a:lstStyle/>
          <a:p>
            <a:r>
              <a:rPr lang="en-US" sz="900" dirty="0">
                <a:solidFill>
                  <a:schemeClr val="bg1">
                    <a:lumMod val="75000"/>
                  </a:schemeClr>
                </a:solidFill>
                <a:latin typeface="GT America Regular" pitchFamily="50" charset="0"/>
                <a:ea typeface="GT America Regular" pitchFamily="50" charset="0"/>
                <a:cs typeface="GT America Regular" pitchFamily="50" charset="0"/>
                <a:sym typeface="Gill Sans" pitchFamily="6" charset="0"/>
              </a:rPr>
              <a:t>(Base: All respondents, 4,087 completed  surveys. Data collected September 18-23, 2023.)</a:t>
            </a:r>
          </a:p>
          <a:p>
            <a:endParaRPr lang="en-US" sz="900" dirty="0"/>
          </a:p>
        </p:txBody>
      </p:sp>
      <p:sp>
        <p:nvSpPr>
          <p:cNvPr id="4" name="TextBox 3">
            <a:extLst>
              <a:ext uri="{FF2B5EF4-FFF2-40B4-BE49-F238E27FC236}">
                <a16:creationId xmlns:a16="http://schemas.microsoft.com/office/drawing/2014/main" id="{D9019842-AA21-4AF2-80AF-732A90413A3C}"/>
              </a:ext>
            </a:extLst>
          </p:cNvPr>
          <p:cNvSpPr txBox="1"/>
          <p:nvPr/>
        </p:nvSpPr>
        <p:spPr>
          <a:xfrm>
            <a:off x="4925738" y="1513113"/>
            <a:ext cx="5243743" cy="338554"/>
          </a:xfrm>
          <a:prstGeom prst="rect">
            <a:avLst/>
          </a:prstGeom>
          <a:noFill/>
        </p:spPr>
        <p:txBody>
          <a:bodyPr wrap="none" rtlCol="0">
            <a:spAutoFit/>
          </a:bodyPr>
          <a:lstStyle/>
          <a:p>
            <a:r>
              <a:rPr lang="en-US" sz="1600" dirty="0">
                <a:latin typeface="GT America Extended Regular" pitchFamily="50" charset="0"/>
                <a:ea typeface="GT America Extended Regular" pitchFamily="50" charset="0"/>
                <a:cs typeface="GT America Extended Regular" pitchFamily="50" charset="0"/>
              </a:rPr>
              <a:t>82.4% have at least one leisure trip planned</a:t>
            </a:r>
          </a:p>
        </p:txBody>
      </p:sp>
    </p:spTree>
    <p:extLst>
      <p:ext uri="{BB962C8B-B14F-4D97-AF65-F5344CB8AC3E}">
        <p14:creationId xmlns:p14="http://schemas.microsoft.com/office/powerpoint/2010/main" val="106466768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70e467e9-03fc-4066-bb88-85903096dd26 (Q1640_) 1683. X[Question: In the NEXT THREE (3) MONTHS, how many of each type of trip are you likely to take?  (Select the correct number of each trip type)]">
            <a:extLst>
              <a:ext uri="{FF2B5EF4-FFF2-40B4-BE49-F238E27FC236}">
                <a16:creationId xmlns:a16="http://schemas.microsoft.com/office/drawing/2014/main" id="{DFB9D56A-2D77-48CD-AEA8-D2BF6F87E43D}"/>
              </a:ext>
            </a:extLst>
          </p:cNvPr>
          <p:cNvGraphicFramePr/>
          <p:nvPr>
            <p:extLst>
              <p:ext uri="{D42A27DB-BD31-4B8C-83A1-F6EECF244321}">
                <p14:modId xmlns:p14="http://schemas.microsoft.com/office/powerpoint/2010/main" val="2744943747"/>
              </p:ext>
            </p:extLst>
          </p:nvPr>
        </p:nvGraphicFramePr>
        <p:xfrm>
          <a:off x="4597400" y="1549831"/>
          <a:ext cx="6516284" cy="460109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094B934-F0AC-3F69-23DB-B0CE433CAEED}"/>
              </a:ext>
            </a:extLst>
          </p:cNvPr>
          <p:cNvSpPr txBox="1"/>
          <p:nvPr/>
        </p:nvSpPr>
        <p:spPr>
          <a:xfrm>
            <a:off x="154114" y="113278"/>
            <a:ext cx="11397806" cy="1077218"/>
          </a:xfrm>
          <a:prstGeom prst="rect">
            <a:avLst/>
          </a:prstGeom>
          <a:noFill/>
        </p:spPr>
        <p:txBody>
          <a:bodyPr wrap="square" rtlCol="0">
            <a:spAutoFit/>
          </a:bodyPr>
          <a:lstStyle/>
          <a:p>
            <a:r>
              <a:rPr lang="en-US" sz="3200" b="1" spc="-150" dirty="0">
                <a:latin typeface="GT America Extended Regular" pitchFamily="2" charset="77"/>
                <a:ea typeface="GT America Extended Regular" pitchFamily="2" charset="77"/>
                <a:cs typeface="GT America Extended Regular" pitchFamily="2" charset="77"/>
              </a:rPr>
              <a:t>Nearly half of American travelers will take a holiday trip this year.</a:t>
            </a:r>
          </a:p>
        </p:txBody>
      </p:sp>
      <p:sp>
        <p:nvSpPr>
          <p:cNvPr id="6" name="TextBox 5">
            <a:extLst>
              <a:ext uri="{FF2B5EF4-FFF2-40B4-BE49-F238E27FC236}">
                <a16:creationId xmlns:a16="http://schemas.microsoft.com/office/drawing/2014/main" id="{7DC84DAD-DD1A-BE7B-34A5-F3D18D25A005}"/>
              </a:ext>
            </a:extLst>
          </p:cNvPr>
          <p:cNvSpPr txBox="1"/>
          <p:nvPr/>
        </p:nvSpPr>
        <p:spPr>
          <a:xfrm>
            <a:off x="154115" y="2667585"/>
            <a:ext cx="3573270"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GT America Regular" pitchFamily="50" charset="0"/>
                <a:ea typeface="GT America Regular" pitchFamily="50" charset="0"/>
                <a:cs typeface="GT America Regular" pitchFamily="50" charset="0"/>
                <a:sym typeface="Gill Sans" pitchFamily="6" charset="0"/>
              </a:rPr>
              <a:t>Do you have any trips (50 miles or more one-way from home) planned specifically to celebrate any of the following holidays? </a:t>
            </a:r>
          </a:p>
        </p:txBody>
      </p:sp>
      <p:sp>
        <p:nvSpPr>
          <p:cNvPr id="7" name="TextBox 6">
            <a:extLst>
              <a:ext uri="{FF2B5EF4-FFF2-40B4-BE49-F238E27FC236}">
                <a16:creationId xmlns:a16="http://schemas.microsoft.com/office/drawing/2014/main" id="{B7BB4E14-8551-EB2D-06AF-4B689B72EB75}"/>
              </a:ext>
            </a:extLst>
          </p:cNvPr>
          <p:cNvSpPr txBox="1"/>
          <p:nvPr/>
        </p:nvSpPr>
        <p:spPr>
          <a:xfrm>
            <a:off x="5332737" y="6465406"/>
            <a:ext cx="4886274" cy="507831"/>
          </a:xfrm>
          <a:prstGeom prst="rect">
            <a:avLst/>
          </a:prstGeom>
          <a:noFill/>
        </p:spPr>
        <p:txBody>
          <a:bodyPr wrap="square" rtlCol="0">
            <a:spAutoFit/>
          </a:bodyPr>
          <a:lstStyle/>
          <a:p>
            <a:r>
              <a:rPr lang="en-US" sz="900" dirty="0">
                <a:solidFill>
                  <a:schemeClr val="bg1">
                    <a:lumMod val="75000"/>
                  </a:schemeClr>
                </a:solidFill>
                <a:latin typeface="GT America Regular" pitchFamily="50" charset="0"/>
                <a:ea typeface="GT America Regular" pitchFamily="50" charset="0"/>
                <a:cs typeface="GT America Regular" pitchFamily="50" charset="0"/>
                <a:sym typeface="Gill Sans" pitchFamily="6" charset="0"/>
              </a:rPr>
              <a:t>(Base: All respondents, 4,087 completed  surveys. Data collected September 18-23, 2023.)</a:t>
            </a:r>
          </a:p>
          <a:p>
            <a:endParaRPr lang="en-US" sz="900" dirty="0">
              <a:solidFill>
                <a:schemeClr val="bg1">
                  <a:lumMod val="75000"/>
                </a:schemeClr>
              </a:solidFill>
              <a:latin typeface="GT America Regular" pitchFamily="50" charset="0"/>
              <a:ea typeface="GT America Regular" pitchFamily="50" charset="0"/>
              <a:cs typeface="GT America Regular" pitchFamily="50" charset="0"/>
              <a:sym typeface="Gill Sans" pitchFamily="6" charset="0"/>
            </a:endParaRPr>
          </a:p>
          <a:p>
            <a:endParaRPr lang="en-US" sz="900" dirty="0"/>
          </a:p>
        </p:txBody>
      </p:sp>
      <p:sp>
        <p:nvSpPr>
          <p:cNvPr id="3" name="Rectangle 2">
            <a:extLst>
              <a:ext uri="{FF2B5EF4-FFF2-40B4-BE49-F238E27FC236}">
                <a16:creationId xmlns:a16="http://schemas.microsoft.com/office/drawing/2014/main" id="{81271684-5DB0-B027-24DB-09482135B48B}"/>
              </a:ext>
            </a:extLst>
          </p:cNvPr>
          <p:cNvSpPr/>
          <p:nvPr/>
        </p:nvSpPr>
        <p:spPr bwMode="auto">
          <a:xfrm>
            <a:off x="7709142" y="1587283"/>
            <a:ext cx="3916952" cy="3683433"/>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4" name="TextBox 3">
            <a:extLst>
              <a:ext uri="{FF2B5EF4-FFF2-40B4-BE49-F238E27FC236}">
                <a16:creationId xmlns:a16="http://schemas.microsoft.com/office/drawing/2014/main" id="{570A3DEC-15FE-6BF7-3D96-F34CE50D4E1C}"/>
              </a:ext>
            </a:extLst>
          </p:cNvPr>
          <p:cNvSpPr txBox="1"/>
          <p:nvPr/>
        </p:nvSpPr>
        <p:spPr>
          <a:xfrm>
            <a:off x="9498889" y="3167390"/>
            <a:ext cx="1558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6AFF"/>
                </a:solidFill>
                <a:effectLst/>
                <a:uLnTx/>
                <a:uFillTx/>
                <a:latin typeface="GT America Extended Regular" pitchFamily="50" charset="0"/>
                <a:ea typeface="GT America Extended Regular" pitchFamily="50" charset="0"/>
                <a:cs typeface="GT America Extended Regular" pitchFamily="50" charset="0"/>
              </a:rPr>
              <a:t>53.4%</a:t>
            </a:r>
          </a:p>
        </p:txBody>
      </p:sp>
    </p:spTree>
    <p:extLst>
      <p:ext uri="{BB962C8B-B14F-4D97-AF65-F5344CB8AC3E}">
        <p14:creationId xmlns:p14="http://schemas.microsoft.com/office/powerpoint/2010/main" val="3196444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70e467e9-03fc-4066-bb88-85903096dd26 (Q1640_) 1683. X[Question: In the NEXT THREE (3) MONTHS, how many of each type of trip are you likely to take?  (Select the correct number of each trip type)]">
            <a:extLst>
              <a:ext uri="{FF2B5EF4-FFF2-40B4-BE49-F238E27FC236}">
                <a16:creationId xmlns:a16="http://schemas.microsoft.com/office/drawing/2014/main" id="{DFB9D56A-2D77-48CD-AEA8-D2BF6F87E43D}"/>
              </a:ext>
            </a:extLst>
          </p:cNvPr>
          <p:cNvGraphicFramePr/>
          <p:nvPr>
            <p:extLst>
              <p:ext uri="{D42A27DB-BD31-4B8C-83A1-F6EECF244321}">
                <p14:modId xmlns:p14="http://schemas.microsoft.com/office/powerpoint/2010/main" val="4209600507"/>
              </p:ext>
            </p:extLst>
          </p:nvPr>
        </p:nvGraphicFramePr>
        <p:xfrm>
          <a:off x="4076699" y="1126671"/>
          <a:ext cx="7036985" cy="502425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094B934-F0AC-3F69-23DB-B0CE433CAEED}"/>
              </a:ext>
            </a:extLst>
          </p:cNvPr>
          <p:cNvSpPr txBox="1"/>
          <p:nvPr/>
        </p:nvSpPr>
        <p:spPr>
          <a:xfrm>
            <a:off x="154114" y="113278"/>
            <a:ext cx="113978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spc="-150" dirty="0">
                <a:solidFill>
                  <a:srgbClr val="000000"/>
                </a:solidFill>
                <a:latin typeface="GT America Extended Regular" pitchFamily="2" charset="77"/>
                <a:ea typeface="GT America Extended Regular" pitchFamily="2" charset="77"/>
                <a:cs typeface="GT America Extended Regular" pitchFamily="2" charset="77"/>
              </a:rPr>
              <a:t>Holiday travel expectations are up from last year.</a:t>
            </a:r>
            <a:endParaRPr kumimoji="0" lang="en-US" sz="3200" b="1" i="0" u="none" strike="noStrike" kern="1200" cap="none" spc="-15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endParaRPr>
          </a:p>
        </p:txBody>
      </p:sp>
      <p:sp>
        <p:nvSpPr>
          <p:cNvPr id="6" name="TextBox 5">
            <a:extLst>
              <a:ext uri="{FF2B5EF4-FFF2-40B4-BE49-F238E27FC236}">
                <a16:creationId xmlns:a16="http://schemas.microsoft.com/office/drawing/2014/main" id="{7DC84DAD-DD1A-BE7B-34A5-F3D18D25A005}"/>
              </a:ext>
            </a:extLst>
          </p:cNvPr>
          <p:cNvSpPr txBox="1"/>
          <p:nvPr/>
        </p:nvSpPr>
        <p:spPr>
          <a:xfrm>
            <a:off x="154115" y="2667585"/>
            <a:ext cx="3573270"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Do you have any trips (50 miles or more one-way from home) planned specifically to celebrate any of the following holidays? </a:t>
            </a:r>
          </a:p>
        </p:txBody>
      </p:sp>
    </p:spTree>
    <p:extLst>
      <p:ext uri="{BB962C8B-B14F-4D97-AF65-F5344CB8AC3E}">
        <p14:creationId xmlns:p14="http://schemas.microsoft.com/office/powerpoint/2010/main" val="24149472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843fc88c-00a9-4c87-96d9-e08c88c59f4b (Q143) 1667. How likely are you to travel outside the United States for leisure in the NEXT TWELVE (12) MONTHS?">
            <a:extLst>
              <a:ext uri="{FF2B5EF4-FFF2-40B4-BE49-F238E27FC236}">
                <a16:creationId xmlns:a16="http://schemas.microsoft.com/office/drawing/2014/main" id="{8276F005-4D24-44A3-ACCE-1318A65E006D}"/>
              </a:ext>
            </a:extLst>
          </p:cNvPr>
          <p:cNvGraphicFramePr/>
          <p:nvPr>
            <p:extLst>
              <p:ext uri="{D42A27DB-BD31-4B8C-83A1-F6EECF244321}">
                <p14:modId xmlns:p14="http://schemas.microsoft.com/office/powerpoint/2010/main" val="2564490901"/>
              </p:ext>
            </p:extLst>
          </p:nvPr>
        </p:nvGraphicFramePr>
        <p:xfrm>
          <a:off x="329131" y="2555908"/>
          <a:ext cx="4904817" cy="328823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87813F4-2807-7853-784A-94B6BB0C2AF8}"/>
              </a:ext>
            </a:extLst>
          </p:cNvPr>
          <p:cNvSpPr/>
          <p:nvPr/>
        </p:nvSpPr>
        <p:spPr bwMode="auto">
          <a:xfrm>
            <a:off x="2591616" y="2675895"/>
            <a:ext cx="2831283" cy="1016674"/>
          </a:xfrm>
          <a:prstGeom prst="rect">
            <a:avLst/>
          </a:prstGeom>
          <a:solidFill>
            <a:srgbClr val="0070C0">
              <a:alpha val="18000"/>
            </a:srgbClr>
          </a:solidFill>
          <a:ln w="25400"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algn="ctr" defTabSz="457200" fontAlgn="base">
              <a:spcBef>
                <a:spcPct val="0"/>
              </a:spcBef>
              <a:spcAft>
                <a:spcPct val="0"/>
              </a:spcAft>
              <a:defRPr/>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7" name="TextBox 6">
            <a:extLst>
              <a:ext uri="{FF2B5EF4-FFF2-40B4-BE49-F238E27FC236}">
                <a16:creationId xmlns:a16="http://schemas.microsoft.com/office/drawing/2014/main" id="{056C5573-66E9-45F3-A5B0-37400F769016}"/>
              </a:ext>
            </a:extLst>
          </p:cNvPr>
          <p:cNvSpPr txBox="1"/>
          <p:nvPr/>
        </p:nvSpPr>
        <p:spPr>
          <a:xfrm>
            <a:off x="3905952" y="2948443"/>
            <a:ext cx="1417612" cy="507831"/>
          </a:xfrm>
          <a:prstGeom prst="rect">
            <a:avLst/>
          </a:prstGeom>
          <a:noFill/>
        </p:spPr>
        <p:txBody>
          <a:bodyPr wrap="square" rtlCol="0">
            <a:spAutoFit/>
          </a:bodyPr>
          <a:lstStyle/>
          <a:p>
            <a:pPr algn="ctr" defTabSz="457200" fontAlgn="base">
              <a:spcBef>
                <a:spcPct val="0"/>
              </a:spcBef>
              <a:spcAft>
                <a:spcPct val="0"/>
              </a:spcAft>
              <a:defRPr/>
            </a:pPr>
            <a:r>
              <a:rPr lang="en-US" sz="2700" b="1" dirty="0">
                <a:solidFill>
                  <a:srgbClr val="4472C4"/>
                </a:solidFill>
                <a:latin typeface="GT America Extended Regular" pitchFamily="50" charset="0"/>
                <a:ea typeface="GT America Extended Regular" pitchFamily="50" charset="0"/>
                <a:cs typeface="GT America Extended Regular" pitchFamily="50" charset="0"/>
                <a:sym typeface="Gill Sans" pitchFamily="6" charset="0"/>
              </a:rPr>
              <a:t>37.2%</a:t>
            </a:r>
          </a:p>
        </p:txBody>
      </p:sp>
      <p:sp>
        <p:nvSpPr>
          <p:cNvPr id="2" name="Title 1">
            <a:extLst>
              <a:ext uri="{FF2B5EF4-FFF2-40B4-BE49-F238E27FC236}">
                <a16:creationId xmlns:a16="http://schemas.microsoft.com/office/drawing/2014/main" id="{153EB595-41F5-E1C2-AA9C-B496AE1E4207}"/>
              </a:ext>
            </a:extLst>
          </p:cNvPr>
          <p:cNvSpPr txBox="1">
            <a:spLocks/>
          </p:cNvSpPr>
          <p:nvPr/>
        </p:nvSpPr>
        <p:spPr bwMode="auto">
          <a:xfrm>
            <a:off x="5882243" y="2281144"/>
            <a:ext cx="1555542" cy="274764"/>
          </a:xfrm>
          <a:prstGeom prst="rect">
            <a:avLst/>
          </a:prstGeom>
          <a:noFill/>
          <a:ln w="9525">
            <a:noFill/>
            <a:miter lim="800000"/>
            <a:headEnd/>
            <a:tailEnd/>
          </a:ln>
        </p:spPr>
        <p:txBody>
          <a:bodyPr anchor="ctr"/>
          <a:lstStyle/>
          <a:p>
            <a:pPr defTabSz="457200" fontAlgn="base">
              <a:spcBef>
                <a:spcPct val="0"/>
              </a:spcBef>
              <a:spcAft>
                <a:spcPct val="0"/>
              </a:spcAft>
              <a:defRPr/>
            </a:pPr>
            <a:r>
              <a:rPr lang="en-US" sz="1400" b="1" i="1" dirty="0">
                <a:latin typeface="Tw Cen MT" panose="020B0602020104020603" pitchFamily="34" charset="0"/>
                <a:ea typeface="ヒラギノ角ゴ ProN W3"/>
                <a:cs typeface="Calibri" panose="020F0502020204030204" pitchFamily="34" charset="0"/>
                <a:sym typeface="Gill Sans" pitchFamily="6" charset="0"/>
              </a:rPr>
              <a:t>Historical data</a:t>
            </a:r>
          </a:p>
        </p:txBody>
      </p:sp>
      <p:sp>
        <p:nvSpPr>
          <p:cNvPr id="3" name="TextBox 2">
            <a:extLst>
              <a:ext uri="{FF2B5EF4-FFF2-40B4-BE49-F238E27FC236}">
                <a16:creationId xmlns:a16="http://schemas.microsoft.com/office/drawing/2014/main" id="{698F4D70-C1F9-8F84-314D-2080484E7D03}"/>
              </a:ext>
            </a:extLst>
          </p:cNvPr>
          <p:cNvSpPr txBox="1"/>
          <p:nvPr/>
        </p:nvSpPr>
        <p:spPr>
          <a:xfrm>
            <a:off x="7697444" y="2638071"/>
            <a:ext cx="2432112" cy="338554"/>
          </a:xfrm>
          <a:prstGeom prst="rect">
            <a:avLst/>
          </a:prstGeom>
          <a:noFill/>
        </p:spPr>
        <p:txBody>
          <a:bodyPr wrap="square" rtlCol="0">
            <a:spAutoFit/>
          </a:bodyPr>
          <a:lstStyle/>
          <a:p>
            <a:pPr algn="ctr" defTabSz="457200" fontAlgn="base">
              <a:spcBef>
                <a:spcPct val="0"/>
              </a:spcBef>
              <a:spcAft>
                <a:spcPct val="0"/>
              </a:spcAft>
              <a:defRPr/>
            </a:pPr>
            <a:r>
              <a:rPr lang="en-US" sz="1600" b="1" dirty="0">
                <a:latin typeface="GT America Regular" pitchFamily="50" charset="0"/>
                <a:ea typeface="GT America Regular" pitchFamily="50" charset="0"/>
                <a:cs typeface="GT America Regular" pitchFamily="50" charset="0"/>
                <a:sym typeface="Gill Sans" pitchFamily="6" charset="0"/>
              </a:rPr>
              <a:t>% Top-Two Box</a:t>
            </a:r>
          </a:p>
        </p:txBody>
      </p:sp>
      <p:graphicFrame>
        <p:nvGraphicFramePr>
          <p:cNvPr id="4" name="Chart 3">
            <a:extLst>
              <a:ext uri="{FF2B5EF4-FFF2-40B4-BE49-F238E27FC236}">
                <a16:creationId xmlns:a16="http://schemas.microsoft.com/office/drawing/2014/main" id="{B78EFC36-C10E-26FD-A123-A09E517DB209}"/>
              </a:ext>
            </a:extLst>
          </p:cNvPr>
          <p:cNvGraphicFramePr/>
          <p:nvPr>
            <p:extLst>
              <p:ext uri="{D42A27DB-BD31-4B8C-83A1-F6EECF244321}">
                <p14:modId xmlns:p14="http://schemas.microsoft.com/office/powerpoint/2010/main" val="3896927251"/>
              </p:ext>
            </p:extLst>
          </p:nvPr>
        </p:nvGraphicFramePr>
        <p:xfrm>
          <a:off x="5752030" y="2746421"/>
          <a:ext cx="5991435" cy="362842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4D2FC8B1-447E-4296-46F3-70F4C4C02EFF}"/>
              </a:ext>
            </a:extLst>
          </p:cNvPr>
          <p:cNvSpPr txBox="1"/>
          <p:nvPr/>
        </p:nvSpPr>
        <p:spPr>
          <a:xfrm>
            <a:off x="383623" y="345653"/>
            <a:ext cx="9128677" cy="1077218"/>
          </a:xfrm>
          <a:prstGeom prst="rect">
            <a:avLst/>
          </a:prstGeom>
          <a:noFill/>
        </p:spPr>
        <p:txBody>
          <a:bodyPr wrap="square" rtlCol="0">
            <a:spAutoFit/>
          </a:bodyPr>
          <a:lstStyle/>
          <a:p>
            <a:pPr>
              <a:defRPr/>
            </a:pPr>
            <a:r>
              <a:rPr lang="en-US" sz="3200" b="1" spc="-150" dirty="0">
                <a:latin typeface="GT America Extended Regular" pitchFamily="2" charset="77"/>
                <a:ea typeface="GT America Extended Regular" pitchFamily="2" charset="77"/>
                <a:cs typeface="GT America Extended Regular" pitchFamily="2" charset="77"/>
                <a:sym typeface="Gill Sans" pitchFamily="6" charset="0"/>
              </a:rPr>
              <a:t>1-in-3 Americans plan to travel abroad in the next year.</a:t>
            </a:r>
            <a:endParaRPr lang="ru-UA" sz="3200" b="1" spc="-150" dirty="0">
              <a:ea typeface="GT America Extended Regular" pitchFamily="2" charset="77"/>
              <a:cs typeface="GT America Extended Regular" pitchFamily="2" charset="77"/>
              <a:sym typeface="Gill Sans" pitchFamily="6" charset="0"/>
            </a:endParaRPr>
          </a:p>
        </p:txBody>
      </p:sp>
      <p:sp>
        <p:nvSpPr>
          <p:cNvPr id="6" name="Title 1">
            <a:extLst>
              <a:ext uri="{FF2B5EF4-FFF2-40B4-BE49-F238E27FC236}">
                <a16:creationId xmlns:a16="http://schemas.microsoft.com/office/drawing/2014/main" id="{21B0562E-B13E-754E-4B86-8F6DDC07F31A}"/>
              </a:ext>
            </a:extLst>
          </p:cNvPr>
          <p:cNvSpPr txBox="1">
            <a:spLocks/>
          </p:cNvSpPr>
          <p:nvPr/>
        </p:nvSpPr>
        <p:spPr bwMode="auto">
          <a:xfrm>
            <a:off x="383623" y="1782796"/>
            <a:ext cx="10790210" cy="500638"/>
          </a:xfrm>
          <a:prstGeom prst="rect">
            <a:avLst/>
          </a:prstGeom>
          <a:noFill/>
          <a:ln w="9525">
            <a:noFill/>
            <a:miter lim="800000"/>
            <a:headEnd/>
            <a:tailEnd/>
          </a:ln>
        </p:spPr>
        <p:txBody>
          <a:bodyPr anchor="t" anchorCtr="0"/>
          <a:lstStyle/>
          <a:p>
            <a:pPr defTabSz="457200" fontAlgn="base">
              <a:spcBef>
                <a:spcPct val="0"/>
              </a:spcBef>
              <a:spcAft>
                <a:spcPct val="0"/>
              </a:spcAft>
              <a:defRPr/>
            </a:pPr>
            <a:r>
              <a:rPr lang="en-US" sz="1600" b="1" dirty="0">
                <a:latin typeface="GT America Extended Regular" pitchFamily="50" charset="0"/>
                <a:ea typeface="GT America Extended Regular" pitchFamily="50" charset="0"/>
                <a:cs typeface="GT America Extended Regular" pitchFamily="50" charset="0"/>
                <a:sym typeface="Gill Sans" pitchFamily="6" charset="0"/>
              </a:rPr>
              <a:t>Question: </a:t>
            </a:r>
            <a:r>
              <a:rPr lang="en-US" sz="1200" dirty="0">
                <a:latin typeface="GT America Regular" pitchFamily="50" charset="0"/>
                <a:ea typeface="GT America Regular" pitchFamily="50" charset="0"/>
                <a:cs typeface="GT America Regular" pitchFamily="50" charset="0"/>
              </a:rPr>
              <a:t>How likely are you to travel outside the United States for leisure in the NEXT TWELVE (12) MONTHS?</a:t>
            </a:r>
            <a:endParaRPr lang="en-US" sz="1200" dirty="0">
              <a:latin typeface="GT America Regular" pitchFamily="50" charset="0"/>
              <a:ea typeface="GT America Regular" pitchFamily="50" charset="0"/>
              <a:cs typeface="GT America Regular" pitchFamily="50" charset="0"/>
              <a:sym typeface="Gill Sans" pitchFamily="6" charset="0"/>
            </a:endParaRPr>
          </a:p>
        </p:txBody>
      </p:sp>
    </p:spTree>
    <p:extLst>
      <p:ext uri="{BB962C8B-B14F-4D97-AF65-F5344CB8AC3E}">
        <p14:creationId xmlns:p14="http://schemas.microsoft.com/office/powerpoint/2010/main" val="261311418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86483A-F77B-20E1-ED27-1174F0CDAC69}"/>
              </a:ext>
            </a:extLst>
          </p:cNvPr>
          <p:cNvSpPr txBox="1"/>
          <p:nvPr/>
        </p:nvSpPr>
        <p:spPr>
          <a:xfrm>
            <a:off x="179292" y="282412"/>
            <a:ext cx="11833416" cy="1015663"/>
          </a:xfrm>
          <a:prstGeom prst="rect">
            <a:avLst/>
          </a:prstGeom>
          <a:noFill/>
        </p:spPr>
        <p:txBody>
          <a:bodyPr wrap="square" rtlCol="0">
            <a:spAutoFit/>
          </a:bodyPr>
          <a:lstStyle/>
          <a:p>
            <a:pPr>
              <a:lnSpc>
                <a:spcPts val="7200"/>
              </a:lnSpc>
            </a:pPr>
            <a:r>
              <a:rPr lang="en-US" sz="6600" b="1" spc="-200" dirty="0">
                <a:latin typeface="GT America Extended Regular" pitchFamily="2" charset="77"/>
                <a:ea typeface="GT America Extended Regular" pitchFamily="2" charset="77"/>
                <a:cs typeface="GT America Extended Regular" pitchFamily="2" charset="77"/>
              </a:rPr>
              <a:t>Travel Sentiment Indices</a:t>
            </a:r>
          </a:p>
        </p:txBody>
      </p:sp>
      <p:sp>
        <p:nvSpPr>
          <p:cNvPr id="2" name="TextBox 1">
            <a:extLst>
              <a:ext uri="{FF2B5EF4-FFF2-40B4-BE49-F238E27FC236}">
                <a16:creationId xmlns:a16="http://schemas.microsoft.com/office/drawing/2014/main" id="{02449F62-1FEA-893C-C7B4-F19C8444BCDD}"/>
              </a:ext>
            </a:extLst>
          </p:cNvPr>
          <p:cNvSpPr txBox="1"/>
          <p:nvPr/>
        </p:nvSpPr>
        <p:spPr>
          <a:xfrm>
            <a:off x="337185" y="1451610"/>
            <a:ext cx="10869930" cy="830997"/>
          </a:xfrm>
          <a:prstGeom prst="rect">
            <a:avLst/>
          </a:prstGeom>
          <a:noFill/>
        </p:spPr>
        <p:txBody>
          <a:bodyPr wrap="square" rtlCol="0">
            <a:spAutoFit/>
          </a:bodyPr>
          <a:lstStyle/>
          <a:p>
            <a:r>
              <a:rPr lang="en-US" sz="2400" dirty="0">
                <a:latin typeface="GT America Medium" pitchFamily="50" charset="0"/>
                <a:ea typeface="GT America Medium" pitchFamily="50" charset="0"/>
                <a:cs typeface="GT America Medium" pitchFamily="50" charset="0"/>
              </a:rPr>
              <a:t>A tool to better understand the big picture by bringing all these data points together. Index values are calculated by combining key questions.</a:t>
            </a:r>
          </a:p>
        </p:txBody>
      </p:sp>
      <p:sp>
        <p:nvSpPr>
          <p:cNvPr id="4" name="TextBox 3">
            <a:extLst>
              <a:ext uri="{FF2B5EF4-FFF2-40B4-BE49-F238E27FC236}">
                <a16:creationId xmlns:a16="http://schemas.microsoft.com/office/drawing/2014/main" id="{6FA5337C-F1C8-F2C8-661F-44E5CFF86A13}"/>
              </a:ext>
            </a:extLst>
          </p:cNvPr>
          <p:cNvSpPr txBox="1"/>
          <p:nvPr/>
        </p:nvSpPr>
        <p:spPr>
          <a:xfrm>
            <a:off x="6096000" y="2684145"/>
            <a:ext cx="5689378" cy="2840778"/>
          </a:xfrm>
          <a:prstGeom prst="rect">
            <a:avLst/>
          </a:prstGeom>
          <a:solidFill>
            <a:srgbClr val="006AFF"/>
          </a:solidFill>
          <a:ln>
            <a:solidFill>
              <a:srgbClr val="404040"/>
            </a:solidFill>
          </a:ln>
        </p:spPr>
        <p:txBody>
          <a:bodyPr wrap="none" rtlCol="0">
            <a:spAutoFit/>
          </a:bodyPr>
          <a:lstStyle/>
          <a:p>
            <a:r>
              <a:rPr lang="en-US" sz="2000" dirty="0">
                <a:solidFill>
                  <a:schemeClr val="bg1"/>
                </a:solidFill>
                <a:latin typeface="GT America Extended Regular" pitchFamily="50" charset="0"/>
                <a:ea typeface="GT America Extended Regular" pitchFamily="50" charset="0"/>
                <a:cs typeface="GT America Extended Regular" pitchFamily="50" charset="0"/>
              </a:rPr>
              <a:t>Future Travel Sentiment Index</a:t>
            </a:r>
          </a:p>
          <a:p>
            <a:endParaRPr lang="en-US" sz="1200" dirty="0">
              <a:solidFill>
                <a:schemeClr val="bg1"/>
              </a:solidFill>
              <a:latin typeface="GT America Medium" pitchFamily="50" charset="0"/>
              <a:ea typeface="GT America Medium" pitchFamily="50" charset="0"/>
              <a:cs typeface="GT America Medium" pitchFamily="50" charset="0"/>
            </a:endParaRPr>
          </a:p>
          <a:p>
            <a:pPr marL="342900" indent="-342900">
              <a:lnSpc>
                <a:spcPct val="150000"/>
              </a:lnSpc>
              <a:buFont typeface="Arial" panose="020B0604020202020204" pitchFamily="34" charset="0"/>
              <a:buChar char="•"/>
            </a:pPr>
            <a:r>
              <a:rPr lang="en-US" sz="2000" dirty="0">
                <a:solidFill>
                  <a:schemeClr val="bg1"/>
                </a:solidFill>
                <a:latin typeface="GT America Medium" pitchFamily="50" charset="0"/>
                <a:ea typeface="GT America Medium" pitchFamily="50" charset="0"/>
                <a:cs typeface="GT America Medium" pitchFamily="50" charset="0"/>
              </a:rPr>
              <a:t>Personal financial outlook (next 12 months)</a:t>
            </a:r>
          </a:p>
          <a:p>
            <a:pPr marL="342900" indent="-342900">
              <a:lnSpc>
                <a:spcPct val="150000"/>
              </a:lnSpc>
              <a:buFont typeface="Arial" panose="020B0604020202020204" pitchFamily="34" charset="0"/>
              <a:buChar char="•"/>
            </a:pPr>
            <a:r>
              <a:rPr lang="en-US" sz="2000" dirty="0">
                <a:solidFill>
                  <a:schemeClr val="bg1"/>
                </a:solidFill>
                <a:latin typeface="GT America Medium" pitchFamily="50" charset="0"/>
                <a:ea typeface="GT America Medium" pitchFamily="50" charset="0"/>
                <a:cs typeface="GT America Medium" pitchFamily="50" charset="0"/>
              </a:rPr>
              <a:t>Travel spending as a future budget priority</a:t>
            </a:r>
          </a:p>
          <a:p>
            <a:pPr marL="342900" indent="-342900">
              <a:lnSpc>
                <a:spcPct val="150000"/>
              </a:lnSpc>
              <a:buFont typeface="Arial" panose="020B0604020202020204" pitchFamily="34" charset="0"/>
              <a:buChar char="•"/>
            </a:pPr>
            <a:r>
              <a:rPr lang="en-US" sz="2000" dirty="0">
                <a:solidFill>
                  <a:schemeClr val="bg1"/>
                </a:solidFill>
                <a:latin typeface="GT America Medium" pitchFamily="50" charset="0"/>
                <a:ea typeface="GT America Medium" pitchFamily="50" charset="0"/>
                <a:cs typeface="GT America Medium" pitchFamily="50" charset="0"/>
              </a:rPr>
              <a:t>Excitement to travel (next 12 months)</a:t>
            </a:r>
          </a:p>
          <a:p>
            <a:pPr marL="342900" indent="-342900">
              <a:lnSpc>
                <a:spcPct val="150000"/>
              </a:lnSpc>
              <a:buFont typeface="Arial" panose="020B0604020202020204" pitchFamily="34" charset="0"/>
              <a:buChar char="•"/>
            </a:pPr>
            <a:r>
              <a:rPr lang="en-US" sz="2000" dirty="0">
                <a:solidFill>
                  <a:schemeClr val="bg1"/>
                </a:solidFill>
                <a:latin typeface="GT America Medium" pitchFamily="50" charset="0"/>
                <a:ea typeface="GT America Medium" pitchFamily="50" charset="0"/>
                <a:cs typeface="GT America Medium" pitchFamily="50" charset="0"/>
              </a:rPr>
              <a:t>Expected leisure trips (next 12 months)</a:t>
            </a:r>
          </a:p>
          <a:p>
            <a:pPr marL="342900" indent="-342900">
              <a:lnSpc>
                <a:spcPct val="150000"/>
              </a:lnSpc>
              <a:buFont typeface="Arial" panose="020B0604020202020204" pitchFamily="34" charset="0"/>
              <a:buChar char="•"/>
            </a:pPr>
            <a:endParaRPr lang="en-US" sz="2000" dirty="0">
              <a:solidFill>
                <a:schemeClr val="bg1"/>
              </a:solidFill>
              <a:latin typeface="GT America Medium" pitchFamily="50" charset="0"/>
              <a:ea typeface="GT America Medium" pitchFamily="50" charset="0"/>
              <a:cs typeface="GT America Medium" pitchFamily="50" charset="0"/>
            </a:endParaRPr>
          </a:p>
        </p:txBody>
      </p:sp>
      <p:sp>
        <p:nvSpPr>
          <p:cNvPr id="5" name="TextBox 4">
            <a:extLst>
              <a:ext uri="{FF2B5EF4-FFF2-40B4-BE49-F238E27FC236}">
                <a16:creationId xmlns:a16="http://schemas.microsoft.com/office/drawing/2014/main" id="{CBF4C622-BF96-50C5-FD1E-44A71FC28AEA}"/>
              </a:ext>
            </a:extLst>
          </p:cNvPr>
          <p:cNvSpPr txBox="1"/>
          <p:nvPr/>
        </p:nvSpPr>
        <p:spPr>
          <a:xfrm>
            <a:off x="544438" y="2684145"/>
            <a:ext cx="5227712" cy="2840778"/>
          </a:xfrm>
          <a:prstGeom prst="rect">
            <a:avLst/>
          </a:prstGeom>
          <a:solidFill>
            <a:srgbClr val="006AFF"/>
          </a:solidFill>
          <a:ln>
            <a:solidFill>
              <a:srgbClr val="404040"/>
            </a:solidFill>
          </a:ln>
        </p:spPr>
        <p:txBody>
          <a:bodyPr wrap="square" rtlCol="0">
            <a:spAutoFit/>
          </a:bodyPr>
          <a:lstStyle/>
          <a:p>
            <a:r>
              <a:rPr lang="en-US" sz="2000" dirty="0">
                <a:solidFill>
                  <a:schemeClr val="bg1"/>
                </a:solidFill>
                <a:latin typeface="GT America Extended Regular" pitchFamily="50" charset="0"/>
                <a:ea typeface="GT America Extended Regular" pitchFamily="50" charset="0"/>
                <a:cs typeface="GT America Extended Regular" pitchFamily="50" charset="0"/>
              </a:rPr>
              <a:t>Current Travel Sentiment Index</a:t>
            </a:r>
          </a:p>
          <a:p>
            <a:endParaRPr lang="en-US" sz="1200" dirty="0">
              <a:solidFill>
                <a:schemeClr val="bg1"/>
              </a:solidFill>
              <a:latin typeface="GT America Medium" pitchFamily="50" charset="0"/>
              <a:ea typeface="GT America Medium" pitchFamily="50" charset="0"/>
              <a:cs typeface="GT America Medium" pitchFamily="50" charset="0"/>
            </a:endParaRPr>
          </a:p>
          <a:p>
            <a:pPr marL="342900" indent="-342900">
              <a:lnSpc>
                <a:spcPct val="150000"/>
              </a:lnSpc>
              <a:buFont typeface="Arial" panose="020B0604020202020204" pitchFamily="34" charset="0"/>
              <a:buChar char="•"/>
            </a:pPr>
            <a:r>
              <a:rPr lang="en-US" sz="2000" dirty="0">
                <a:solidFill>
                  <a:schemeClr val="bg1"/>
                </a:solidFill>
                <a:latin typeface="GT America Medium" pitchFamily="50" charset="0"/>
                <a:ea typeface="GT America Medium" pitchFamily="50" charset="0"/>
                <a:cs typeface="GT America Medium" pitchFamily="50" charset="0"/>
              </a:rPr>
              <a:t>Current financial situation</a:t>
            </a:r>
          </a:p>
          <a:p>
            <a:pPr marL="342900" indent="-342900">
              <a:lnSpc>
                <a:spcPct val="150000"/>
              </a:lnSpc>
              <a:buFont typeface="Arial" panose="020B0604020202020204" pitchFamily="34" charset="0"/>
              <a:buChar char="•"/>
            </a:pPr>
            <a:r>
              <a:rPr lang="en-US" sz="2000" dirty="0">
                <a:solidFill>
                  <a:schemeClr val="bg1"/>
                </a:solidFill>
                <a:latin typeface="GT America Medium" pitchFamily="50" charset="0"/>
                <a:ea typeface="GT America Medium" pitchFamily="50" charset="0"/>
                <a:cs typeface="GT America Medium" pitchFamily="50" charset="0"/>
              </a:rPr>
              <a:t>Now is a good time to spend on travel</a:t>
            </a:r>
          </a:p>
          <a:p>
            <a:pPr marL="342900" indent="-342900">
              <a:lnSpc>
                <a:spcPct val="150000"/>
              </a:lnSpc>
              <a:buFont typeface="Arial" panose="020B0604020202020204" pitchFamily="34" charset="0"/>
              <a:buChar char="•"/>
            </a:pPr>
            <a:r>
              <a:rPr lang="en-US" sz="2000" dirty="0">
                <a:solidFill>
                  <a:schemeClr val="bg1"/>
                </a:solidFill>
                <a:latin typeface="GT America Medium" pitchFamily="50" charset="0"/>
                <a:ea typeface="GT America Medium" pitchFamily="50" charset="0"/>
                <a:cs typeface="GT America Medium" pitchFamily="50" charset="0"/>
              </a:rPr>
              <a:t>Travel prices restricting travel now</a:t>
            </a:r>
          </a:p>
          <a:p>
            <a:pPr marL="342900" indent="-342900">
              <a:lnSpc>
                <a:spcPct val="150000"/>
              </a:lnSpc>
              <a:buFont typeface="Arial" panose="020B0604020202020204" pitchFamily="34" charset="0"/>
              <a:buChar char="•"/>
            </a:pPr>
            <a:r>
              <a:rPr lang="en-US" sz="2000" dirty="0">
                <a:solidFill>
                  <a:schemeClr val="bg1"/>
                </a:solidFill>
                <a:latin typeface="GT America Medium" pitchFamily="50" charset="0"/>
                <a:ea typeface="GT America Medium" pitchFamily="50" charset="0"/>
                <a:cs typeface="GT America Medium" pitchFamily="50" charset="0"/>
              </a:rPr>
              <a:t>Overnight trips taken in the past month</a:t>
            </a:r>
          </a:p>
          <a:p>
            <a:pPr marL="342900" indent="-342900">
              <a:lnSpc>
                <a:spcPct val="150000"/>
              </a:lnSpc>
              <a:buFont typeface="Arial" panose="020B0604020202020204" pitchFamily="34" charset="0"/>
              <a:buChar char="•"/>
            </a:pPr>
            <a:r>
              <a:rPr lang="en-US" sz="2000" dirty="0">
                <a:solidFill>
                  <a:schemeClr val="bg1"/>
                </a:solidFill>
                <a:latin typeface="GT America Medium" pitchFamily="50" charset="0"/>
                <a:ea typeface="GT America Medium" pitchFamily="50" charset="0"/>
                <a:cs typeface="GT America Medium" pitchFamily="50" charset="0"/>
              </a:rPr>
              <a:t>Day trips taken in the past month</a:t>
            </a:r>
          </a:p>
        </p:txBody>
      </p:sp>
    </p:spTree>
    <p:extLst>
      <p:ext uri="{BB962C8B-B14F-4D97-AF65-F5344CB8AC3E}">
        <p14:creationId xmlns:p14="http://schemas.microsoft.com/office/powerpoint/2010/main" val="1779363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2C16555-58D3-4D0F-B019-B29A532E7C51}"/>
              </a:ext>
            </a:extLst>
          </p:cNvPr>
          <p:cNvGraphicFramePr/>
          <p:nvPr>
            <p:extLst>
              <p:ext uri="{D42A27DB-BD31-4B8C-83A1-F6EECF244321}">
                <p14:modId xmlns:p14="http://schemas.microsoft.com/office/powerpoint/2010/main" val="471861851"/>
              </p:ext>
            </p:extLst>
          </p:nvPr>
        </p:nvGraphicFramePr>
        <p:xfrm>
          <a:off x="195878" y="1674540"/>
          <a:ext cx="11500176" cy="430094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23085F6-461B-A884-9EA0-D49F27B2BB6D}"/>
              </a:ext>
            </a:extLst>
          </p:cNvPr>
          <p:cNvSpPr txBox="1"/>
          <p:nvPr/>
        </p:nvSpPr>
        <p:spPr>
          <a:xfrm>
            <a:off x="411719" y="262458"/>
            <a:ext cx="12131576" cy="1200329"/>
          </a:xfrm>
          <a:prstGeom prst="rect">
            <a:avLst/>
          </a:prstGeom>
          <a:noFill/>
        </p:spPr>
        <p:txBody>
          <a:bodyPr wrap="square" rtlCol="0">
            <a:spAutoFit/>
          </a:bodyPr>
          <a:lstStyle/>
          <a:p>
            <a:pPr>
              <a:defRPr/>
            </a:pPr>
            <a:r>
              <a:rPr lang="en-US" sz="3600" spc="235" dirty="0">
                <a:solidFill>
                  <a:srgbClr val="404040"/>
                </a:solidFill>
                <a:latin typeface="GT America Extended Regular" pitchFamily="50" charset="0"/>
                <a:ea typeface="GT America Extended Regular" pitchFamily="50" charset="0"/>
                <a:cs typeface="GT America Extended Regular" pitchFamily="50" charset="0"/>
              </a:rPr>
              <a:t>The current travel sentiment index is plowing forward.</a:t>
            </a:r>
            <a:endParaRPr lang="ru-UA" sz="3600" spc="235" dirty="0">
              <a:solidFill>
                <a:srgbClr val="404040"/>
              </a:solidFill>
              <a:ea typeface="GT America Extended Regular" pitchFamily="50" charset="0"/>
              <a:cs typeface="GT America Extended Regular" pitchFamily="50" charset="0"/>
            </a:endParaRPr>
          </a:p>
        </p:txBody>
      </p:sp>
      <p:cxnSp>
        <p:nvCxnSpPr>
          <p:cNvPr id="7" name="Straight Connector 6">
            <a:extLst>
              <a:ext uri="{FF2B5EF4-FFF2-40B4-BE49-F238E27FC236}">
                <a16:creationId xmlns:a16="http://schemas.microsoft.com/office/drawing/2014/main" id="{E968B02F-881E-BA3E-825C-83F16D3B8018}"/>
              </a:ext>
            </a:extLst>
          </p:cNvPr>
          <p:cNvCxnSpPr>
            <a:cxnSpLocks/>
          </p:cNvCxnSpPr>
          <p:nvPr/>
        </p:nvCxnSpPr>
        <p:spPr>
          <a:xfrm>
            <a:off x="1624085" y="3559764"/>
            <a:ext cx="8643762" cy="0"/>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D0FE35A-19FB-F9BD-A2C1-6BDAECDBEE0D}"/>
              </a:ext>
            </a:extLst>
          </p:cNvPr>
          <p:cNvSpPr txBox="1"/>
          <p:nvPr/>
        </p:nvSpPr>
        <p:spPr>
          <a:xfrm>
            <a:off x="676677" y="6287765"/>
            <a:ext cx="6393097" cy="307777"/>
          </a:xfrm>
          <a:prstGeom prst="rect">
            <a:avLst/>
          </a:prstGeom>
          <a:noFill/>
        </p:spPr>
        <p:txBody>
          <a:bodyPr wrap="none" rtlCol="0">
            <a:spAutoFit/>
          </a:bodyPr>
          <a:lstStyle/>
          <a:p>
            <a:pPr defTabSz="457200" fontAlgn="base">
              <a:spcBef>
                <a:spcPct val="0"/>
              </a:spcBef>
              <a:spcAft>
                <a:spcPct val="0"/>
              </a:spcAft>
              <a:defRPr/>
            </a:pPr>
            <a:r>
              <a:rPr lang="en-US" sz="1400" b="1" dirty="0">
                <a:solidFill>
                  <a:srgbClr val="404040"/>
                </a:solidFill>
                <a:latin typeface="GT America Medium" pitchFamily="50" charset="0"/>
                <a:ea typeface="GT America Medium" pitchFamily="50" charset="0"/>
                <a:cs typeface="GT America Medium" pitchFamily="50" charset="0"/>
                <a:sym typeface="Gill Sans" pitchFamily="6" charset="0"/>
              </a:rPr>
              <a:t>Note: These indices measure </a:t>
            </a:r>
            <a:r>
              <a:rPr lang="en-US" sz="1400" b="1" u="sng" dirty="0">
                <a:solidFill>
                  <a:srgbClr val="404040"/>
                </a:solidFill>
                <a:latin typeface="GT America Medium" pitchFamily="50" charset="0"/>
                <a:ea typeface="GT America Medium" pitchFamily="50" charset="0"/>
                <a:cs typeface="GT America Medium" pitchFamily="50" charset="0"/>
                <a:sym typeface="Gill Sans" pitchFamily="6" charset="0"/>
              </a:rPr>
              <a:t>change</a:t>
            </a:r>
            <a:r>
              <a:rPr lang="en-US" sz="1400" b="1" dirty="0">
                <a:solidFill>
                  <a:srgbClr val="404040"/>
                </a:solidFill>
                <a:latin typeface="GT America Medium" pitchFamily="50" charset="0"/>
                <a:ea typeface="GT America Medium" pitchFamily="50" charset="0"/>
                <a:cs typeface="GT America Medium" pitchFamily="50" charset="0"/>
                <a:sym typeface="Gill Sans" pitchFamily="6" charset="0"/>
              </a:rPr>
              <a:t> in sentiment relative to Feb 2022.</a:t>
            </a:r>
          </a:p>
        </p:txBody>
      </p:sp>
    </p:spTree>
    <p:extLst>
      <p:ext uri="{BB962C8B-B14F-4D97-AF65-F5344CB8AC3E}">
        <p14:creationId xmlns:p14="http://schemas.microsoft.com/office/powerpoint/2010/main" val="118800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1000"/>
                                        <p:tgtEl>
                                          <p:spTgt spid="4">
                                            <p:graphicEl>
                                              <a:chart seriesIdx="-3" categoryIdx="-3" bldStep="gridLegend"/>
                                            </p:graphic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0" dur="1000"/>
                                        <p:tgtEl>
                                          <p:spTgt spid="4">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5" dur="10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sitting at a desk with her hand on her head&#10;&#10;Description automatically generated">
            <a:extLst>
              <a:ext uri="{FF2B5EF4-FFF2-40B4-BE49-F238E27FC236}">
                <a16:creationId xmlns:a16="http://schemas.microsoft.com/office/drawing/2014/main" id="{BF93CFFC-33AB-B78D-6865-D4AA7BF1E3DD}"/>
              </a:ext>
            </a:extLst>
          </p:cNvPr>
          <p:cNvPicPr>
            <a:picLocks noChangeAspect="1"/>
          </p:cNvPicPr>
          <p:nvPr/>
        </p:nvPicPr>
        <p:blipFill rotWithShape="1">
          <a:blip r:embed="rId2"/>
          <a:srcRect t="15746"/>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E092E88A-453F-ABC4-297C-EF852A2FD071}"/>
              </a:ext>
            </a:extLst>
          </p:cNvPr>
          <p:cNvSpPr txBox="1"/>
          <p:nvPr/>
        </p:nvSpPr>
        <p:spPr>
          <a:xfrm>
            <a:off x="185057" y="352561"/>
            <a:ext cx="4212771" cy="1815420"/>
          </a:xfrm>
          <a:prstGeom prst="rect">
            <a:avLst/>
          </a:prstGeom>
        </p:spPr>
        <p:txBody>
          <a:bodyPr vert="horz" lIns="91440" tIns="45720" rIns="91440" bIns="45720" rtlCol="0" anchor="b">
            <a:normAutofit lnSpcReduction="10000"/>
          </a:bodyPr>
          <a:lstStyle/>
          <a:p>
            <a:pPr marL="0" marR="0" lvl="0" indent="0" defTabSz="914400" rtl="0" eaLnBrk="1" fontAlgn="auto" latinLnBrk="0" hangingPunct="1">
              <a:lnSpc>
                <a:spcPct val="90000"/>
              </a:lnSpc>
              <a:spcBef>
                <a:spcPct val="0"/>
              </a:spcBef>
              <a:spcAft>
                <a:spcPts val="600"/>
              </a:spcAft>
              <a:buClrTx/>
              <a:buSzTx/>
              <a:buFontTx/>
              <a:buNone/>
              <a:tabLst/>
              <a:defRPr/>
            </a:pPr>
            <a:r>
              <a:rPr lang="en-US" sz="6600" b="1" dirty="0">
                <a:solidFill>
                  <a:srgbClr val="FFFFFF"/>
                </a:solidFill>
                <a:latin typeface="GT America Extended Regular" pitchFamily="50" charset="0"/>
                <a:ea typeface="GT America Extended Regular" pitchFamily="50" charset="0"/>
                <a:cs typeface="GT America Extended Regular" pitchFamily="50" charset="0"/>
              </a:rPr>
              <a:t>Travel &amp; </a:t>
            </a:r>
          </a:p>
          <a:p>
            <a:pPr marL="0" marR="0" lvl="0" indent="0" defTabSz="914400" rtl="0" eaLnBrk="1" fontAlgn="auto" latinLnBrk="0" hangingPunct="1">
              <a:lnSpc>
                <a:spcPct val="90000"/>
              </a:lnSpc>
              <a:spcBef>
                <a:spcPct val="0"/>
              </a:spcBef>
              <a:spcAft>
                <a:spcPts val="600"/>
              </a:spcAft>
              <a:buClrTx/>
              <a:buSzTx/>
              <a:buFontTx/>
              <a:buNone/>
              <a:tabLst/>
              <a:defRPr/>
            </a:pPr>
            <a:r>
              <a:rPr lang="en-US" sz="6600" b="1" dirty="0">
                <a:solidFill>
                  <a:srgbClr val="FFFFFF"/>
                </a:solidFill>
                <a:latin typeface="GT America Extended Regular" pitchFamily="50" charset="0"/>
                <a:ea typeface="GT America Extended Regular" pitchFamily="50" charset="0"/>
                <a:cs typeface="GT America Extended Regular" pitchFamily="50" charset="0"/>
              </a:rPr>
              <a:t>Saving</a:t>
            </a:r>
            <a:endParaRPr kumimoji="0" lang="en-US" sz="6600" b="1" i="0" u="none" strike="noStrike" kern="1200" cap="none" spc="0" normalizeH="0" baseline="0" noProof="0" dirty="0">
              <a:ln>
                <a:noFill/>
              </a:ln>
              <a:solidFill>
                <a:srgbClr val="FFFFFF"/>
              </a:solidFill>
              <a:effectLst/>
              <a:uLnTx/>
              <a:uFillTx/>
              <a:latin typeface="GT America Extended Regular" pitchFamily="50" charset="0"/>
              <a:ea typeface="GT America Extended Regular" pitchFamily="50" charset="0"/>
              <a:cs typeface="GT America Extended Regular" pitchFamily="50" charset="0"/>
            </a:endParaRPr>
          </a:p>
        </p:txBody>
      </p:sp>
      <p:pic>
        <p:nvPicPr>
          <p:cNvPr id="5" name="Picture 4" descr="A white letter m on a black background&#10;&#10;Description automatically generated">
            <a:extLst>
              <a:ext uri="{FF2B5EF4-FFF2-40B4-BE49-F238E27FC236}">
                <a16:creationId xmlns:a16="http://schemas.microsoft.com/office/drawing/2014/main" id="{DB4D3316-3494-9D17-AA4F-98CECEFEACA7}"/>
              </a:ext>
            </a:extLst>
          </p:cNvPr>
          <p:cNvPicPr>
            <a:picLocks noChangeAspect="1"/>
          </p:cNvPicPr>
          <p:nvPr/>
        </p:nvPicPr>
        <p:blipFill>
          <a:blip r:embed="rId3"/>
          <a:stretch>
            <a:fillRect/>
          </a:stretch>
        </p:blipFill>
        <p:spPr>
          <a:xfrm>
            <a:off x="11284103" y="6178484"/>
            <a:ext cx="408040" cy="326955"/>
          </a:xfrm>
          <a:prstGeom prst="rect">
            <a:avLst/>
          </a:prstGeom>
        </p:spPr>
      </p:pic>
      <p:pic>
        <p:nvPicPr>
          <p:cNvPr id="6" name="Picture 5">
            <a:extLst>
              <a:ext uri="{FF2B5EF4-FFF2-40B4-BE49-F238E27FC236}">
                <a16:creationId xmlns:a16="http://schemas.microsoft.com/office/drawing/2014/main" id="{173137C6-A2BB-1B16-25EA-3BDEC6B8FF5E}"/>
              </a:ext>
            </a:extLst>
          </p:cNvPr>
          <p:cNvPicPr>
            <a:picLocks noChangeAspect="1"/>
          </p:cNvPicPr>
          <p:nvPr/>
        </p:nvPicPr>
        <p:blipFill>
          <a:blip r:embed="rId4"/>
          <a:stretch>
            <a:fillRect/>
          </a:stretch>
        </p:blipFill>
        <p:spPr>
          <a:xfrm>
            <a:off x="499857" y="6253410"/>
            <a:ext cx="2491741" cy="252029"/>
          </a:xfrm>
          <a:prstGeom prst="rect">
            <a:avLst/>
          </a:prstGeom>
        </p:spPr>
      </p:pic>
    </p:spTree>
    <p:extLst>
      <p:ext uri="{BB962C8B-B14F-4D97-AF65-F5344CB8AC3E}">
        <p14:creationId xmlns:p14="http://schemas.microsoft.com/office/powerpoint/2010/main" val="208182944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457902" y="2240280"/>
            <a:ext cx="4059111" cy="219444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404040"/>
                </a:solidFill>
                <a:effectLst/>
                <a:uLnTx/>
                <a:uFillTx/>
                <a:latin typeface="GT America Medium" pitchFamily="50" charset="0"/>
                <a:ea typeface="GT America Medium" pitchFamily="50" charset="0"/>
                <a:cs typeface="GT America Medium" pitchFamily="50" charset="0"/>
                <a:sym typeface="Gill Sans" pitchFamily="6" charset="0"/>
              </a:rPr>
              <a:t>Question:</a:t>
            </a: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404040"/>
              </a:solidFill>
              <a:effectLst/>
              <a:uLnTx/>
              <a:uFillTx/>
              <a:latin typeface="GT America Medium" pitchFamily="50" charset="0"/>
              <a:ea typeface="GT America Medium" pitchFamily="50" charset="0"/>
              <a:cs typeface="GT America Medium" pitchFamily="50" charset="0"/>
              <a:sym typeface="Gill Sans" pitchFamily="6"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000" i="0" u="none" strike="noStrike" kern="1200" cap="none" spc="0" normalizeH="0" baseline="0" noProof="0" dirty="0">
                <a:ln>
                  <a:noFill/>
                </a:ln>
                <a:solidFill>
                  <a:srgbClr val="404040"/>
                </a:solidFill>
                <a:effectLst/>
                <a:uLnTx/>
                <a:uFillTx/>
                <a:latin typeface="GT America Medium" pitchFamily="50" charset="0"/>
                <a:ea typeface="GT America Medium" pitchFamily="50" charset="0"/>
                <a:cs typeface="GT America Medium" pitchFamily="50" charset="0"/>
                <a:sym typeface="Gill Sans" pitchFamily="6" charset="0"/>
              </a:rPr>
              <a:t>Are you currently carrying any significant debt (e.g., credit card debt, student loans, mortgages)?</a:t>
            </a:r>
          </a:p>
        </p:txBody>
      </p:sp>
      <p:sp>
        <p:nvSpPr>
          <p:cNvPr id="9" name="TextBox 8">
            <a:extLst>
              <a:ext uri="{FF2B5EF4-FFF2-40B4-BE49-F238E27FC236}">
                <a16:creationId xmlns:a16="http://schemas.microsoft.com/office/drawing/2014/main" id="{BB3E2F15-43ED-E511-E7E6-0A597332BF20}"/>
              </a:ext>
            </a:extLst>
          </p:cNvPr>
          <p:cNvSpPr txBox="1"/>
          <p:nvPr/>
        </p:nvSpPr>
        <p:spPr>
          <a:xfrm>
            <a:off x="287755" y="335543"/>
            <a:ext cx="11681088" cy="1446550"/>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4400" b="1" i="0" u="none" strike="noStrike" kern="1200" cap="none" spc="-15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Nearly half of travelers carry what they consider to be significant debt</a:t>
            </a:r>
          </a:p>
        </p:txBody>
      </p:sp>
      <p:graphicFrame>
        <p:nvGraphicFramePr>
          <p:cNvPr id="11" name="Chart 10">
            <a:extLst>
              <a:ext uri="{FF2B5EF4-FFF2-40B4-BE49-F238E27FC236}">
                <a16:creationId xmlns:a16="http://schemas.microsoft.com/office/drawing/2014/main" id="{E9DBDACD-127D-398B-D2A8-A20535056C35}"/>
              </a:ext>
            </a:extLst>
          </p:cNvPr>
          <p:cNvGraphicFramePr/>
          <p:nvPr>
            <p:extLst>
              <p:ext uri="{D42A27DB-BD31-4B8C-83A1-F6EECF244321}">
                <p14:modId xmlns:p14="http://schemas.microsoft.com/office/powerpoint/2010/main" val="1143749435"/>
              </p:ext>
            </p:extLst>
          </p:nvPr>
        </p:nvGraphicFramePr>
        <p:xfrm>
          <a:off x="4982083" y="2240280"/>
          <a:ext cx="5740142" cy="35094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308FCB6-1802-6765-9413-4E07CC250D62}"/>
              </a:ext>
            </a:extLst>
          </p:cNvPr>
          <p:cNvSpPr txBox="1"/>
          <p:nvPr/>
        </p:nvSpPr>
        <p:spPr>
          <a:xfrm>
            <a:off x="1560313" y="6461036"/>
            <a:ext cx="32268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GT America Regular" pitchFamily="2" charset="77"/>
                <a:ea typeface="GT America Regular" pitchFamily="2" charset="77"/>
                <a:cs typeface="GT America Regular" pitchFamily="2" charset="77"/>
              </a:rPr>
              <a:t>The State of the American Traveler, November 2023</a:t>
            </a:r>
          </a:p>
        </p:txBody>
      </p:sp>
    </p:spTree>
    <p:extLst>
      <p:ext uri="{BB962C8B-B14F-4D97-AF65-F5344CB8AC3E}">
        <p14:creationId xmlns:p14="http://schemas.microsoft.com/office/powerpoint/2010/main" val="3712994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457902" y="2240280"/>
            <a:ext cx="4059111" cy="219444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404040"/>
                </a:solidFill>
                <a:effectLst/>
                <a:uLnTx/>
                <a:uFillTx/>
                <a:latin typeface="GT America Medium" pitchFamily="50" charset="0"/>
                <a:ea typeface="GT America Medium" pitchFamily="50" charset="0"/>
                <a:cs typeface="GT America Medium" pitchFamily="50" charset="0"/>
                <a:sym typeface="Gill Sans" pitchFamily="6" charset="0"/>
              </a:rPr>
              <a:t>Question:</a:t>
            </a: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404040"/>
              </a:solidFill>
              <a:effectLst/>
              <a:uLnTx/>
              <a:uFillTx/>
              <a:latin typeface="GT America Medium" pitchFamily="50" charset="0"/>
              <a:ea typeface="GT America Medium" pitchFamily="50" charset="0"/>
              <a:cs typeface="GT America Medium" pitchFamily="50" charset="0"/>
              <a:sym typeface="Gill Sans" pitchFamily="6"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404040"/>
                </a:solidFill>
                <a:effectLst/>
                <a:uLnTx/>
                <a:uFillTx/>
                <a:latin typeface="GT America Medium" pitchFamily="50" charset="0"/>
                <a:ea typeface="GT America Medium" pitchFamily="50" charset="0"/>
                <a:cs typeface="GT America Medium" pitchFamily="50" charset="0"/>
                <a:sym typeface="Gill Sans" pitchFamily="6" charset="0"/>
              </a:rPr>
              <a:t>Are you currently carrying any significant debt (e.g., credit card debt, student loans, mortgages)?</a:t>
            </a:r>
          </a:p>
        </p:txBody>
      </p:sp>
      <p:sp>
        <p:nvSpPr>
          <p:cNvPr id="9" name="TextBox 8">
            <a:extLst>
              <a:ext uri="{FF2B5EF4-FFF2-40B4-BE49-F238E27FC236}">
                <a16:creationId xmlns:a16="http://schemas.microsoft.com/office/drawing/2014/main" id="{BB3E2F15-43ED-E511-E7E6-0A597332BF20}"/>
              </a:ext>
            </a:extLst>
          </p:cNvPr>
          <p:cNvSpPr txBox="1"/>
          <p:nvPr/>
        </p:nvSpPr>
        <p:spPr>
          <a:xfrm>
            <a:off x="287755" y="335543"/>
            <a:ext cx="11681088"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150" noProof="0" dirty="0">
                <a:solidFill>
                  <a:srgbClr val="000000"/>
                </a:solidFill>
                <a:latin typeface="GT America Extended Regular" pitchFamily="2" charset="77"/>
                <a:ea typeface="GT America Extended Regular" pitchFamily="2" charset="77"/>
                <a:cs typeface="GT America Extended Regular" pitchFamily="2" charset="77"/>
              </a:rPr>
              <a:t>Boomers are less likely to feel they carry significant levels of debt.</a:t>
            </a:r>
            <a:endParaRPr kumimoji="0" lang="en-US" sz="4400" b="1" i="0" u="none" strike="noStrike" kern="1200" cap="none" spc="-15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endParaRPr>
          </a:p>
        </p:txBody>
      </p:sp>
      <p:sp>
        <p:nvSpPr>
          <p:cNvPr id="3" name="TextBox 2">
            <a:extLst>
              <a:ext uri="{FF2B5EF4-FFF2-40B4-BE49-F238E27FC236}">
                <a16:creationId xmlns:a16="http://schemas.microsoft.com/office/drawing/2014/main" id="{9308FCB6-1802-6765-9413-4E07CC250D62}"/>
              </a:ext>
            </a:extLst>
          </p:cNvPr>
          <p:cNvSpPr txBox="1"/>
          <p:nvPr/>
        </p:nvSpPr>
        <p:spPr>
          <a:xfrm>
            <a:off x="1560313" y="6461036"/>
            <a:ext cx="322684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GT America Regular" pitchFamily="2" charset="77"/>
                <a:ea typeface="GT America Regular" pitchFamily="2" charset="77"/>
                <a:cs typeface="GT America Regular" pitchFamily="2" charset="77"/>
              </a:rPr>
              <a:t>The State of the American Traveler, November 2023</a:t>
            </a:r>
          </a:p>
        </p:txBody>
      </p:sp>
      <p:graphicFrame>
        <p:nvGraphicFramePr>
          <p:cNvPr id="2" name="Chart 1">
            <a:extLst>
              <a:ext uri="{FF2B5EF4-FFF2-40B4-BE49-F238E27FC236}">
                <a16:creationId xmlns:a16="http://schemas.microsoft.com/office/drawing/2014/main" id="{133191BE-C590-045E-55F4-DF579B23AEF8}"/>
              </a:ext>
            </a:extLst>
          </p:cNvPr>
          <p:cNvGraphicFramePr/>
          <p:nvPr>
            <p:extLst>
              <p:ext uri="{D42A27DB-BD31-4B8C-83A1-F6EECF244321}">
                <p14:modId xmlns:p14="http://schemas.microsoft.com/office/powerpoint/2010/main" val="546620218"/>
              </p:ext>
            </p:extLst>
          </p:nvPr>
        </p:nvGraphicFramePr>
        <p:xfrm>
          <a:off x="4996543" y="2240279"/>
          <a:ext cx="6183086" cy="39893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097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146507-4B01-4207-BDE0-EFCC2A9A191F}"/>
              </a:ext>
            </a:extLst>
          </p:cNvPr>
          <p:cNvSpPr txBox="1">
            <a:spLocks/>
          </p:cNvSpPr>
          <p:nvPr/>
        </p:nvSpPr>
        <p:spPr bwMode="auto">
          <a:xfrm>
            <a:off x="401575" y="1776038"/>
            <a:ext cx="5177354" cy="1985451"/>
          </a:xfrm>
          <a:prstGeom prst="rect">
            <a:avLst/>
          </a:prstGeom>
          <a:noFill/>
          <a:ln w="9525">
            <a:noFill/>
            <a:miter lim="800000"/>
            <a:headEnd/>
            <a:tailEnd/>
          </a:ln>
        </p:spPr>
        <p:txBody>
          <a:bodyPr anchor="t" anchorCtr="0"/>
          <a:lstStyle/>
          <a:p>
            <a:pPr marL="0" marR="0" lvl="0" indent="0" algn="l" defTabSz="457200" rtl="0" eaLnBrk="1" fontAlgn="base" latinLnBrk="0" hangingPunct="1">
              <a:spcBef>
                <a:spcPct val="0"/>
              </a:spcBef>
              <a:spcAft>
                <a:spcPct val="0"/>
              </a:spcAft>
              <a:buClrTx/>
              <a:buSzTx/>
              <a:buFontTx/>
              <a:buNone/>
              <a:tabLst/>
              <a:defRPr/>
            </a:pPr>
            <a:r>
              <a:rPr lang="en-US" sz="2000" b="1" dirty="0">
                <a:latin typeface="GT America Extended Regular" pitchFamily="50" charset="0"/>
                <a:ea typeface="GT America Extended Regular" pitchFamily="50" charset="0"/>
                <a:cs typeface="GT America Extended Regular" pitchFamily="50" charset="0"/>
                <a:sym typeface="Gill Sans" pitchFamily="6" charset="0"/>
              </a:rPr>
              <a:t>Question:  </a:t>
            </a:r>
          </a:p>
          <a:p>
            <a:pPr marL="0" marR="0" lvl="0" indent="0" algn="l" defTabSz="457200" rtl="0" eaLnBrk="1" fontAlgn="base" latinLnBrk="0" hangingPunct="1">
              <a:spcBef>
                <a:spcPct val="0"/>
              </a:spcBef>
              <a:spcAft>
                <a:spcPct val="0"/>
              </a:spcAft>
              <a:buClrTx/>
              <a:buSzTx/>
              <a:buFontTx/>
              <a:buNone/>
              <a:tabLst/>
              <a:defRPr/>
            </a:pPr>
            <a:r>
              <a:rPr lang="en-US" sz="1600" dirty="0">
                <a:latin typeface="GT America Regular" pitchFamily="50" charset="0"/>
                <a:ea typeface="GT America Regular" pitchFamily="50" charset="0"/>
                <a:cs typeface="GT America Regular" pitchFamily="50" charset="0"/>
                <a:sym typeface="Gill Sans" pitchFamily="6" charset="0"/>
              </a:rPr>
              <a:t>What percentage of your income do you typically save or invest for the future in a savings account or investment fund? </a:t>
            </a:r>
          </a:p>
          <a:p>
            <a:pPr marL="0" marR="0" lvl="0" indent="0" algn="l" defTabSz="457200" rtl="0" eaLnBrk="1" fontAlgn="base" latinLnBrk="0" hangingPunct="1">
              <a:spcBef>
                <a:spcPct val="0"/>
              </a:spcBef>
              <a:spcAft>
                <a:spcPct val="0"/>
              </a:spcAft>
              <a:buClrTx/>
              <a:buSzTx/>
              <a:buFontTx/>
              <a:buNone/>
              <a:tabLst/>
              <a:defRPr/>
            </a:pPr>
            <a:endParaRPr lang="en-US" sz="1600" dirty="0">
              <a:latin typeface="GT America Regular" pitchFamily="50" charset="0"/>
              <a:ea typeface="GT America Regular" pitchFamily="50" charset="0"/>
              <a:cs typeface="GT America Regular" pitchFamily="50" charset="0"/>
              <a:sym typeface="Gill Sans" pitchFamily="6" charset="0"/>
            </a:endParaRPr>
          </a:p>
          <a:p>
            <a:pPr marL="0" marR="0" lvl="0" indent="0" algn="l" defTabSz="457200" rtl="0" eaLnBrk="1" fontAlgn="base" latinLnBrk="0" hangingPunct="1">
              <a:spcBef>
                <a:spcPct val="0"/>
              </a:spcBef>
              <a:spcAft>
                <a:spcPct val="0"/>
              </a:spcAft>
              <a:buClrTx/>
              <a:buSzTx/>
              <a:buFontTx/>
              <a:buNone/>
              <a:tabLst/>
              <a:defRPr/>
            </a:pPr>
            <a:r>
              <a:rPr lang="en-US" sz="1600" dirty="0">
                <a:latin typeface="GT America Regular" pitchFamily="50" charset="0"/>
                <a:ea typeface="GT America Regular" pitchFamily="50" charset="0"/>
                <a:cs typeface="GT America Regular" pitchFamily="50" charset="0"/>
                <a:sym typeface="Gill Sans" pitchFamily="6" charset="0"/>
              </a:rPr>
              <a:t>(Please provide a numerical percentage.) </a:t>
            </a:r>
          </a:p>
        </p:txBody>
      </p:sp>
      <p:graphicFrame>
        <p:nvGraphicFramePr>
          <p:cNvPr id="5" name="Chart 4" descr="006a986d-c834-48fa-82e3-c117660f6e64 (Q1383) 1674. High travel prices have kept me from traveling in the past month.">
            <a:extLst>
              <a:ext uri="{FF2B5EF4-FFF2-40B4-BE49-F238E27FC236}">
                <a16:creationId xmlns:a16="http://schemas.microsoft.com/office/drawing/2014/main" id="{D25880FD-6E9F-4358-8E54-8ACB6DC23C63}"/>
              </a:ext>
            </a:extLst>
          </p:cNvPr>
          <p:cNvGraphicFramePr/>
          <p:nvPr>
            <p:extLst>
              <p:ext uri="{D42A27DB-BD31-4B8C-83A1-F6EECF244321}">
                <p14:modId xmlns:p14="http://schemas.microsoft.com/office/powerpoint/2010/main" val="1859165259"/>
              </p:ext>
            </p:extLst>
          </p:nvPr>
        </p:nvGraphicFramePr>
        <p:xfrm>
          <a:off x="3695702" y="1665513"/>
          <a:ext cx="7980424" cy="450937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BAC987B-091A-CFF0-170B-C32F4DF37EB4}"/>
              </a:ext>
            </a:extLst>
          </p:cNvPr>
          <p:cNvSpPr txBox="1"/>
          <p:nvPr/>
        </p:nvSpPr>
        <p:spPr>
          <a:xfrm>
            <a:off x="383623" y="345653"/>
            <a:ext cx="978363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GT America Extended Regular" pitchFamily="2" charset="77"/>
                <a:ea typeface="GT America Extended Regular" pitchFamily="2" charset="77"/>
                <a:cs typeface="GT America Extended Regular" pitchFamily="2" charset="77"/>
                <a:sym typeface="Gill Sans" pitchFamily="6" charset="0"/>
              </a:rPr>
              <a:t>The typical traveler saves 1 out of every 5 dollars they earn.</a:t>
            </a:r>
            <a:endParaRPr lang="ru-UA" sz="3200" b="1" dirty="0">
              <a:solidFill>
                <a:srgbClr val="000000"/>
              </a:solidFill>
              <a:ea typeface="GT America Extended Regular" pitchFamily="2" charset="77"/>
              <a:cs typeface="GT America Extended Regular" pitchFamily="2" charset="77"/>
              <a:sym typeface="Gill Sans" pitchFamily="6" charset="0"/>
            </a:endParaRPr>
          </a:p>
        </p:txBody>
      </p:sp>
      <p:sp>
        <p:nvSpPr>
          <p:cNvPr id="2" name="TextBox 1">
            <a:extLst>
              <a:ext uri="{FF2B5EF4-FFF2-40B4-BE49-F238E27FC236}">
                <a16:creationId xmlns:a16="http://schemas.microsoft.com/office/drawing/2014/main" id="{ACD81AAB-3640-64FF-FC84-7D46FF63DB12}"/>
              </a:ext>
            </a:extLst>
          </p:cNvPr>
          <p:cNvSpPr txBox="1"/>
          <p:nvPr/>
        </p:nvSpPr>
        <p:spPr>
          <a:xfrm>
            <a:off x="8496299" y="2387699"/>
            <a:ext cx="3189515"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dirty="0">
                <a:solidFill>
                  <a:srgbClr val="006AFF"/>
                </a:solidFill>
                <a:latin typeface="GT America Extended Regular" pitchFamily="50" charset="0"/>
                <a:ea typeface="GT America Extended Regular" pitchFamily="50" charset="0"/>
                <a:cs typeface="GT America Extended Regular" pitchFamily="50" charset="0"/>
              </a:rPr>
              <a:t>Average = 20.1%</a:t>
            </a:r>
          </a:p>
        </p:txBody>
      </p:sp>
    </p:spTree>
    <p:extLst>
      <p:ext uri="{BB962C8B-B14F-4D97-AF65-F5344CB8AC3E}">
        <p14:creationId xmlns:p14="http://schemas.microsoft.com/office/powerpoint/2010/main" val="34379688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C459143A-F237-1705-7D85-E6006BE52B75}"/>
              </a:ext>
            </a:extLst>
          </p:cNvPr>
          <p:cNvSpPr txBox="1"/>
          <p:nvPr/>
        </p:nvSpPr>
        <p:spPr>
          <a:xfrm>
            <a:off x="154115" y="113278"/>
            <a:ext cx="4633642" cy="769441"/>
          </a:xfrm>
          <a:prstGeom prst="rect">
            <a:avLst/>
          </a:prstGeom>
          <a:noFill/>
        </p:spPr>
        <p:txBody>
          <a:bodyPr wrap="square" rtlCol="0">
            <a:spAutoFit/>
          </a:bodyPr>
          <a:lstStyle/>
          <a:p>
            <a:r>
              <a:rPr lang="en-US" sz="2400" b="1" dirty="0">
                <a:latin typeface="GT America Extended Regular" pitchFamily="50" charset="0"/>
                <a:ea typeface="GT America Extended Regular" pitchFamily="50" charset="0"/>
                <a:cs typeface="GT America Extended Regular" pitchFamily="50" charset="0"/>
              </a:rPr>
              <a:t>Methodology</a:t>
            </a:r>
          </a:p>
          <a:p>
            <a:endParaRPr lang="en-US" sz="2000" b="1" dirty="0">
              <a:latin typeface="GT America Regular" pitchFamily="50" charset="0"/>
              <a:ea typeface="GT America Regular" pitchFamily="50" charset="0"/>
              <a:cs typeface="GT America Regular" pitchFamily="50" charset="0"/>
            </a:endParaRPr>
          </a:p>
        </p:txBody>
      </p:sp>
      <p:sp>
        <p:nvSpPr>
          <p:cNvPr id="2" name="TextBox 1">
            <a:extLst>
              <a:ext uri="{FF2B5EF4-FFF2-40B4-BE49-F238E27FC236}">
                <a16:creationId xmlns:a16="http://schemas.microsoft.com/office/drawing/2014/main" id="{B60F8C8E-C621-21D3-93FE-16D016A9E239}"/>
              </a:ext>
            </a:extLst>
          </p:cNvPr>
          <p:cNvSpPr txBox="1"/>
          <p:nvPr/>
        </p:nvSpPr>
        <p:spPr>
          <a:xfrm>
            <a:off x="154116" y="862170"/>
            <a:ext cx="5941884" cy="4949047"/>
          </a:xfrm>
          <a:prstGeom prst="rect">
            <a:avLst/>
          </a:prstGeom>
          <a:noFill/>
        </p:spPr>
        <p:txBody>
          <a:bodyPr wrap="square" rtlCol="0">
            <a:spAutoFit/>
          </a:bodyPr>
          <a:lstStyle/>
          <a:p>
            <a:pPr marL="287338" indent="-287338" algn="l" defTabSz="457200" eaLnBrk="1" hangingPunct="1">
              <a:lnSpc>
                <a:spcPct val="110000"/>
              </a:lnSpc>
              <a:spcBef>
                <a:spcPts val="1500"/>
              </a:spcBef>
              <a:buSzPct val="74000"/>
              <a:buFont typeface="GT America Regular" pitchFamily="50" charset="0"/>
              <a:buChar char="●"/>
              <a:defRPr/>
            </a:pPr>
            <a:r>
              <a:rPr lang="en-US" sz="2000" dirty="0">
                <a:solidFill>
                  <a:srgbClr val="000000"/>
                </a:solidFill>
                <a:latin typeface="GT America Regular" pitchFamily="50" charset="0"/>
                <a:ea typeface="GT America Regular" pitchFamily="50" charset="0"/>
                <a:cs typeface="GT America Regular" pitchFamily="50" charset="0"/>
              </a:rPr>
              <a:t>Monthly tracking survey</a:t>
            </a:r>
          </a:p>
          <a:p>
            <a:pPr marL="287338" indent="-287338" algn="l" defTabSz="457200" eaLnBrk="1" hangingPunct="1">
              <a:lnSpc>
                <a:spcPct val="110000"/>
              </a:lnSpc>
              <a:spcBef>
                <a:spcPts val="1500"/>
              </a:spcBef>
              <a:buSzPct val="74000"/>
              <a:buFont typeface="GT America Regular" pitchFamily="50" charset="0"/>
              <a:buChar char="●"/>
              <a:defRPr/>
            </a:pPr>
            <a:r>
              <a:rPr lang="en-US" sz="2000" dirty="0">
                <a:solidFill>
                  <a:srgbClr val="000000"/>
                </a:solidFill>
                <a:latin typeface="GT America Regular" pitchFamily="50" charset="0"/>
                <a:ea typeface="GT America Regular" pitchFamily="50" charset="0"/>
                <a:cs typeface="GT America Regular" pitchFamily="50" charset="0"/>
              </a:rPr>
              <a:t>Representative sample of adult American travelers in each of four U.S. regions  </a:t>
            </a:r>
          </a:p>
          <a:p>
            <a:pPr marL="287338" indent="-287338" algn="l" defTabSz="457200" eaLnBrk="1" hangingPunct="1">
              <a:lnSpc>
                <a:spcPct val="110000"/>
              </a:lnSpc>
              <a:spcBef>
                <a:spcPts val="1500"/>
              </a:spcBef>
              <a:buSzPct val="74000"/>
              <a:buFont typeface="GT America Regular" pitchFamily="50" charset="0"/>
              <a:buChar char="●"/>
              <a:defRPr/>
            </a:pPr>
            <a:r>
              <a:rPr lang="en-US" sz="2000" dirty="0">
                <a:solidFill>
                  <a:srgbClr val="000000"/>
                </a:solidFill>
                <a:latin typeface="GT America Regular" pitchFamily="50" charset="0"/>
                <a:ea typeface="GT America Regular" pitchFamily="50" charset="0"/>
                <a:cs typeface="GT America Regular" pitchFamily="50" charset="0"/>
              </a:rPr>
              <a:t>Tracks traveler sentiment to generate insights into domestic travel trends</a:t>
            </a:r>
          </a:p>
          <a:p>
            <a:pPr marL="287338" indent="-287338" algn="l" defTabSz="457200" eaLnBrk="1" hangingPunct="1">
              <a:lnSpc>
                <a:spcPct val="110000"/>
              </a:lnSpc>
              <a:spcBef>
                <a:spcPts val="1500"/>
              </a:spcBef>
              <a:buSzPct val="74000"/>
              <a:buFont typeface="GT America Regular" pitchFamily="50" charset="0"/>
              <a:buChar char="●"/>
              <a:defRPr/>
            </a:pPr>
            <a:r>
              <a:rPr lang="en-US" sz="2000" dirty="0">
                <a:solidFill>
                  <a:srgbClr val="000000"/>
                </a:solidFill>
                <a:latin typeface="GT America Regular" pitchFamily="50" charset="0"/>
                <a:ea typeface="GT America Regular" pitchFamily="50" charset="0"/>
                <a:cs typeface="GT America Regular" pitchFamily="50" charset="0"/>
              </a:rPr>
              <a:t>Survey collected: </a:t>
            </a:r>
            <a:r>
              <a:rPr lang="en-US" sz="2000" dirty="0">
                <a:solidFill>
                  <a:srgbClr val="006AFF"/>
                </a:solidFill>
                <a:latin typeface="GT America Regular" pitchFamily="50" charset="0"/>
                <a:ea typeface="GT America Regular" pitchFamily="50" charset="0"/>
                <a:cs typeface="GT America Regular" pitchFamily="50" charset="0"/>
              </a:rPr>
              <a:t>November 17-21</a:t>
            </a:r>
          </a:p>
          <a:p>
            <a:pPr marL="287338" indent="-287338" algn="l" defTabSz="457200" eaLnBrk="1" hangingPunct="1">
              <a:lnSpc>
                <a:spcPct val="110000"/>
              </a:lnSpc>
              <a:spcBef>
                <a:spcPts val="1500"/>
              </a:spcBef>
              <a:buSzPct val="74000"/>
              <a:buFont typeface="GT America Regular" pitchFamily="50" charset="0"/>
              <a:buChar char="●"/>
              <a:defRPr/>
            </a:pPr>
            <a:r>
              <a:rPr lang="en-US" sz="2000" dirty="0">
                <a:solidFill>
                  <a:srgbClr val="000000"/>
                </a:solidFill>
                <a:latin typeface="GT America Regular" pitchFamily="50" charset="0"/>
                <a:ea typeface="GT America Regular" pitchFamily="50" charset="0"/>
                <a:cs typeface="GT America Regular" pitchFamily="50" charset="0"/>
              </a:rPr>
              <a:t>4,000+ fully completed surveys collected each wave</a:t>
            </a:r>
          </a:p>
          <a:p>
            <a:pPr marL="287338" indent="-287338" algn="l" defTabSz="457200" eaLnBrk="1" hangingPunct="1">
              <a:lnSpc>
                <a:spcPct val="110000"/>
              </a:lnSpc>
              <a:spcBef>
                <a:spcPts val="1500"/>
              </a:spcBef>
              <a:buSzPct val="74000"/>
              <a:buFont typeface="GT America Regular" pitchFamily="50" charset="0"/>
              <a:buChar char="●"/>
              <a:defRPr/>
            </a:pPr>
            <a:r>
              <a:rPr lang="en-US" sz="2000" dirty="0">
                <a:solidFill>
                  <a:srgbClr val="000000"/>
                </a:solidFill>
                <a:latin typeface="GT America Regular" pitchFamily="50" charset="0"/>
                <a:ea typeface="GT America Regular" pitchFamily="50" charset="0"/>
                <a:cs typeface="GT America Regular" pitchFamily="50" charset="0"/>
              </a:rPr>
              <a:t>Confidence interval of +/- 1.55%</a:t>
            </a:r>
          </a:p>
          <a:p>
            <a:pPr marL="287338" indent="-287338" algn="l" defTabSz="457200" eaLnBrk="1" hangingPunct="1">
              <a:lnSpc>
                <a:spcPct val="110000"/>
              </a:lnSpc>
              <a:spcBef>
                <a:spcPts val="1500"/>
              </a:spcBef>
              <a:buSzPct val="74000"/>
              <a:buFont typeface="GT America Regular" pitchFamily="50" charset="0"/>
              <a:buChar char="●"/>
              <a:defRPr/>
            </a:pPr>
            <a:r>
              <a:rPr lang="en-US" sz="2000" dirty="0">
                <a:solidFill>
                  <a:srgbClr val="000000"/>
                </a:solidFill>
                <a:latin typeface="GT America Regular" pitchFamily="50" charset="0"/>
                <a:ea typeface="GT America Regular" pitchFamily="50" charset="0"/>
                <a:cs typeface="GT America Regular" pitchFamily="50" charset="0"/>
              </a:rPr>
              <a:t>Data is weighted to reflect the actual population of each region</a:t>
            </a:r>
          </a:p>
        </p:txBody>
      </p:sp>
      <p:grpSp>
        <p:nvGrpSpPr>
          <p:cNvPr id="11" name="Group 10">
            <a:extLst>
              <a:ext uri="{FF2B5EF4-FFF2-40B4-BE49-F238E27FC236}">
                <a16:creationId xmlns:a16="http://schemas.microsoft.com/office/drawing/2014/main" id="{B9E8A7C4-F7D6-EB21-3D8E-FCFD88BA41C3}"/>
              </a:ext>
            </a:extLst>
          </p:cNvPr>
          <p:cNvGrpSpPr/>
          <p:nvPr/>
        </p:nvGrpSpPr>
        <p:grpSpPr>
          <a:xfrm>
            <a:off x="5884072" y="1254119"/>
            <a:ext cx="6039201" cy="4026798"/>
            <a:chOff x="5884072" y="1254119"/>
            <a:chExt cx="6039201" cy="4026798"/>
          </a:xfrm>
        </p:grpSpPr>
        <p:grpSp>
          <p:nvGrpSpPr>
            <p:cNvPr id="5" name="Group 4">
              <a:extLst>
                <a:ext uri="{FF2B5EF4-FFF2-40B4-BE49-F238E27FC236}">
                  <a16:creationId xmlns:a16="http://schemas.microsoft.com/office/drawing/2014/main" id="{0BF858FF-B187-A6BB-9AED-6CF4E6A20E2C}"/>
                </a:ext>
              </a:extLst>
            </p:cNvPr>
            <p:cNvGrpSpPr/>
            <p:nvPr/>
          </p:nvGrpSpPr>
          <p:grpSpPr>
            <a:xfrm>
              <a:off x="5884072" y="1254119"/>
              <a:ext cx="6039201" cy="4026798"/>
              <a:chOff x="5884072" y="1254119"/>
              <a:chExt cx="6039201" cy="4026798"/>
            </a:xfrm>
          </p:grpSpPr>
          <p:pic>
            <p:nvPicPr>
              <p:cNvPr id="3" name="Picture 2" descr="A map of united states with different colored states&#10;&#10;Description automatically generated">
                <a:extLst>
                  <a:ext uri="{FF2B5EF4-FFF2-40B4-BE49-F238E27FC236}">
                    <a16:creationId xmlns:a16="http://schemas.microsoft.com/office/drawing/2014/main" id="{8877E225-15DE-69E5-1ACA-D9EAB99626B0}"/>
                  </a:ext>
                </a:extLst>
              </p:cNvPr>
              <p:cNvPicPr>
                <a:picLocks noChangeAspect="1"/>
              </p:cNvPicPr>
              <p:nvPr/>
            </p:nvPicPr>
            <p:blipFill rotWithShape="1">
              <a:blip r:embed="rId3"/>
              <a:srcRect t="11697"/>
              <a:stretch/>
            </p:blipFill>
            <p:spPr>
              <a:xfrm>
                <a:off x="5884072" y="1715784"/>
                <a:ext cx="6039201" cy="3565133"/>
              </a:xfrm>
              <a:prstGeom prst="rect">
                <a:avLst/>
              </a:prstGeom>
            </p:spPr>
          </p:pic>
          <p:sp>
            <p:nvSpPr>
              <p:cNvPr id="4" name="TextBox 3">
                <a:extLst>
                  <a:ext uri="{FF2B5EF4-FFF2-40B4-BE49-F238E27FC236}">
                    <a16:creationId xmlns:a16="http://schemas.microsoft.com/office/drawing/2014/main" id="{DBBF590C-8730-1FD5-ED6D-7F23A0AF1CC5}"/>
                  </a:ext>
                </a:extLst>
              </p:cNvPr>
              <p:cNvSpPr txBox="1"/>
              <p:nvPr/>
            </p:nvSpPr>
            <p:spPr>
              <a:xfrm>
                <a:off x="6260043" y="1254119"/>
                <a:ext cx="5499186" cy="338554"/>
              </a:xfrm>
              <a:prstGeom prst="rect">
                <a:avLst/>
              </a:prstGeom>
              <a:noFill/>
            </p:spPr>
            <p:txBody>
              <a:bodyPr wrap="square" rtlCol="0">
                <a:spAutoFit/>
              </a:bodyPr>
              <a:lstStyle/>
              <a:p>
                <a:pPr algn="ctr"/>
                <a:r>
                  <a:rPr lang="en-US" sz="1600" b="1" dirty="0">
                    <a:latin typeface="GT America Regular" pitchFamily="50" charset="0"/>
                    <a:ea typeface="GT America Regular" pitchFamily="50" charset="0"/>
                    <a:cs typeface="GT America Regular" pitchFamily="50" charset="0"/>
                  </a:rPr>
                  <a:t>United States Census Regions</a:t>
                </a:r>
              </a:p>
            </p:txBody>
          </p:sp>
        </p:grpSp>
        <p:sp>
          <p:nvSpPr>
            <p:cNvPr id="6" name="TextBox 5">
              <a:extLst>
                <a:ext uri="{FF2B5EF4-FFF2-40B4-BE49-F238E27FC236}">
                  <a16:creationId xmlns:a16="http://schemas.microsoft.com/office/drawing/2014/main" id="{1B0D7CF1-2A0E-6550-EC29-F810915E76F9}"/>
                </a:ext>
              </a:extLst>
            </p:cNvPr>
            <p:cNvSpPr txBox="1"/>
            <p:nvPr/>
          </p:nvSpPr>
          <p:spPr>
            <a:xfrm>
              <a:off x="7663721" y="1767154"/>
              <a:ext cx="658346" cy="276999"/>
            </a:xfrm>
            <a:prstGeom prst="rect">
              <a:avLst/>
            </a:prstGeom>
            <a:solidFill>
              <a:srgbClr val="FCFFEE"/>
            </a:solidFill>
          </p:spPr>
          <p:txBody>
            <a:bodyPr wrap="square" rtlCol="0">
              <a:spAutoFit/>
            </a:bodyPr>
            <a:lstStyle/>
            <a:p>
              <a:pPr algn="ctr"/>
              <a:r>
                <a:rPr lang="en-US" sz="1200" dirty="0">
                  <a:latin typeface="GT America Regular" pitchFamily="50" charset="0"/>
                  <a:ea typeface="GT America Regular" pitchFamily="50" charset="0"/>
                  <a:cs typeface="GT America Regular" pitchFamily="50" charset="0"/>
                </a:rPr>
                <a:t>West</a:t>
              </a:r>
            </a:p>
          </p:txBody>
        </p:sp>
        <p:sp>
          <p:nvSpPr>
            <p:cNvPr id="7" name="TextBox 6">
              <a:extLst>
                <a:ext uri="{FF2B5EF4-FFF2-40B4-BE49-F238E27FC236}">
                  <a16:creationId xmlns:a16="http://schemas.microsoft.com/office/drawing/2014/main" id="{41AA35CC-1D93-EBF6-0E73-E811BF5A9B0A}"/>
                </a:ext>
              </a:extLst>
            </p:cNvPr>
            <p:cNvSpPr txBox="1"/>
            <p:nvPr/>
          </p:nvSpPr>
          <p:spPr>
            <a:xfrm>
              <a:off x="8556772" y="1842434"/>
              <a:ext cx="1409159" cy="276999"/>
            </a:xfrm>
            <a:prstGeom prst="rect">
              <a:avLst/>
            </a:prstGeom>
            <a:solidFill>
              <a:srgbClr val="FCFFEE"/>
            </a:solidFill>
          </p:spPr>
          <p:txBody>
            <a:bodyPr wrap="square" rtlCol="0">
              <a:spAutoFit/>
            </a:bodyPr>
            <a:lstStyle/>
            <a:p>
              <a:pPr algn="ctr"/>
              <a:r>
                <a:rPr lang="en-US" sz="1200" dirty="0">
                  <a:latin typeface="GT America Regular" pitchFamily="50" charset="0"/>
                  <a:ea typeface="GT America Regular" pitchFamily="50" charset="0"/>
                  <a:cs typeface="GT America Regular" pitchFamily="50" charset="0"/>
                </a:rPr>
                <a:t>Midwest</a:t>
              </a:r>
            </a:p>
          </p:txBody>
        </p:sp>
        <p:sp>
          <p:nvSpPr>
            <p:cNvPr id="8" name="TextBox 7">
              <a:extLst>
                <a:ext uri="{FF2B5EF4-FFF2-40B4-BE49-F238E27FC236}">
                  <a16:creationId xmlns:a16="http://schemas.microsoft.com/office/drawing/2014/main" id="{E4791A4F-91D1-0EB8-904A-020DCE95AA7B}"/>
                </a:ext>
              </a:extLst>
            </p:cNvPr>
            <p:cNvSpPr txBox="1"/>
            <p:nvPr/>
          </p:nvSpPr>
          <p:spPr>
            <a:xfrm>
              <a:off x="10109369" y="2044153"/>
              <a:ext cx="955898" cy="276999"/>
            </a:xfrm>
            <a:prstGeom prst="rect">
              <a:avLst/>
            </a:prstGeom>
            <a:solidFill>
              <a:srgbClr val="FCFFEE"/>
            </a:solidFill>
          </p:spPr>
          <p:txBody>
            <a:bodyPr wrap="square" rtlCol="0">
              <a:spAutoFit/>
            </a:bodyPr>
            <a:lstStyle/>
            <a:p>
              <a:pPr algn="ctr"/>
              <a:r>
                <a:rPr lang="en-US" sz="1200" dirty="0">
                  <a:latin typeface="GT America Regular" pitchFamily="50" charset="0"/>
                  <a:ea typeface="GT America Regular" pitchFamily="50" charset="0"/>
                  <a:cs typeface="GT America Regular" pitchFamily="50" charset="0"/>
                </a:rPr>
                <a:t>Northeast</a:t>
              </a:r>
            </a:p>
          </p:txBody>
        </p:sp>
        <p:sp>
          <p:nvSpPr>
            <p:cNvPr id="9" name="TextBox 8">
              <a:extLst>
                <a:ext uri="{FF2B5EF4-FFF2-40B4-BE49-F238E27FC236}">
                  <a16:creationId xmlns:a16="http://schemas.microsoft.com/office/drawing/2014/main" id="{092470F0-A778-35A1-C45A-D2DDC6DCCA93}"/>
                </a:ext>
              </a:extLst>
            </p:cNvPr>
            <p:cNvSpPr txBox="1"/>
            <p:nvPr/>
          </p:nvSpPr>
          <p:spPr>
            <a:xfrm>
              <a:off x="9451023" y="4536849"/>
              <a:ext cx="658346" cy="276999"/>
            </a:xfrm>
            <a:prstGeom prst="rect">
              <a:avLst/>
            </a:prstGeom>
            <a:solidFill>
              <a:srgbClr val="FCFFEE"/>
            </a:solidFill>
          </p:spPr>
          <p:txBody>
            <a:bodyPr wrap="square" rtlCol="0">
              <a:spAutoFit/>
            </a:bodyPr>
            <a:lstStyle/>
            <a:p>
              <a:pPr algn="ctr"/>
              <a:r>
                <a:rPr lang="en-US" sz="1200" dirty="0">
                  <a:latin typeface="GT America Regular" pitchFamily="50" charset="0"/>
                  <a:ea typeface="GT America Regular" pitchFamily="50" charset="0"/>
                  <a:cs typeface="GT America Regular" pitchFamily="50" charset="0"/>
                </a:rPr>
                <a:t>South</a:t>
              </a:r>
            </a:p>
          </p:txBody>
        </p:sp>
      </p:grpSp>
      <p:pic>
        <p:nvPicPr>
          <p:cNvPr id="10" name="Picture 9" descr="A qr code on a white background&#10;&#10;Description automatically generated">
            <a:extLst>
              <a:ext uri="{FF2B5EF4-FFF2-40B4-BE49-F238E27FC236}">
                <a16:creationId xmlns:a16="http://schemas.microsoft.com/office/drawing/2014/main" id="{26A55514-7705-ED4B-E0CA-46EAC49F50E0}"/>
              </a:ext>
            </a:extLst>
          </p:cNvPr>
          <p:cNvPicPr>
            <a:picLocks noChangeAspect="1"/>
          </p:cNvPicPr>
          <p:nvPr/>
        </p:nvPicPr>
        <p:blipFill>
          <a:blip r:embed="rId4"/>
          <a:stretch>
            <a:fillRect/>
          </a:stretch>
        </p:blipFill>
        <p:spPr>
          <a:xfrm>
            <a:off x="11212286" y="5936913"/>
            <a:ext cx="786493" cy="786493"/>
          </a:xfrm>
          <a:prstGeom prst="rect">
            <a:avLst/>
          </a:prstGeom>
        </p:spPr>
      </p:pic>
    </p:spTree>
    <p:extLst>
      <p:ext uri="{BB962C8B-B14F-4D97-AF65-F5344CB8AC3E}">
        <p14:creationId xmlns:p14="http://schemas.microsoft.com/office/powerpoint/2010/main" val="4071018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146507-4B01-4207-BDE0-EFCC2A9A191F}"/>
              </a:ext>
            </a:extLst>
          </p:cNvPr>
          <p:cNvSpPr txBox="1">
            <a:spLocks/>
          </p:cNvSpPr>
          <p:nvPr/>
        </p:nvSpPr>
        <p:spPr bwMode="auto">
          <a:xfrm>
            <a:off x="401575" y="1776038"/>
            <a:ext cx="3571711" cy="1985451"/>
          </a:xfrm>
          <a:prstGeom prst="rect">
            <a:avLst/>
          </a:prstGeom>
          <a:noFill/>
          <a:ln w="9525">
            <a:noFill/>
            <a:miter lim="800000"/>
            <a:headEnd/>
            <a:tailEnd/>
          </a:ln>
        </p:spPr>
        <p:txBody>
          <a:bodyPr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What percentage of your income do you typically save or invest for the future in a savings account or investment fund?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(Please provide a numerical percentage.) </a:t>
            </a:r>
          </a:p>
        </p:txBody>
      </p:sp>
      <p:sp>
        <p:nvSpPr>
          <p:cNvPr id="3" name="TextBox 2">
            <a:extLst>
              <a:ext uri="{FF2B5EF4-FFF2-40B4-BE49-F238E27FC236}">
                <a16:creationId xmlns:a16="http://schemas.microsoft.com/office/drawing/2014/main" id="{ABAC987B-091A-CFF0-170B-C32F4DF37EB4}"/>
              </a:ext>
            </a:extLst>
          </p:cNvPr>
          <p:cNvSpPr txBox="1"/>
          <p:nvPr/>
        </p:nvSpPr>
        <p:spPr>
          <a:xfrm>
            <a:off x="383623" y="345653"/>
            <a:ext cx="114068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sym typeface="Gill Sans" pitchFamily="6" charset="0"/>
              </a:rPr>
              <a:t>Younger travelers report saving more of their incomes (as a percent of their incomes)</a:t>
            </a:r>
            <a:endParaRPr kumimoji="0" lang="ru-UA" sz="3200" b="1" i="0" u="none" strike="noStrike" kern="1200" cap="none" spc="0" normalizeH="0" baseline="0" noProof="0" dirty="0">
              <a:ln>
                <a:noFill/>
              </a:ln>
              <a:solidFill>
                <a:srgbClr val="000000"/>
              </a:solidFill>
              <a:effectLst/>
              <a:uLnTx/>
              <a:uFillTx/>
              <a:latin typeface="Arial" panose="020B0604020202020204"/>
              <a:ea typeface="GT America Extended Regular" pitchFamily="2" charset="77"/>
              <a:cs typeface="GT America Extended Regular" pitchFamily="2" charset="77"/>
              <a:sym typeface="Gill Sans" pitchFamily="6" charset="0"/>
            </a:endParaRPr>
          </a:p>
        </p:txBody>
      </p:sp>
      <p:sp>
        <p:nvSpPr>
          <p:cNvPr id="2" name="TextBox 1">
            <a:extLst>
              <a:ext uri="{FF2B5EF4-FFF2-40B4-BE49-F238E27FC236}">
                <a16:creationId xmlns:a16="http://schemas.microsoft.com/office/drawing/2014/main" id="{ACD81AAB-3640-64FF-FC84-7D46FF63DB12}"/>
              </a:ext>
            </a:extLst>
          </p:cNvPr>
          <p:cNvSpPr txBox="1"/>
          <p:nvPr/>
        </p:nvSpPr>
        <p:spPr>
          <a:xfrm>
            <a:off x="7984670" y="1941274"/>
            <a:ext cx="3189515"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AFF"/>
                </a:solidFill>
                <a:effectLst/>
                <a:uLnTx/>
                <a:uFillTx/>
                <a:latin typeface="GT America Extended Regular" pitchFamily="50" charset="0"/>
                <a:ea typeface="GT America Extended Regular" pitchFamily="50" charset="0"/>
                <a:cs typeface="GT America Extended Regular" pitchFamily="50" charset="0"/>
              </a:rPr>
              <a:t>Average = 20.1%</a:t>
            </a:r>
          </a:p>
        </p:txBody>
      </p:sp>
      <p:graphicFrame>
        <p:nvGraphicFramePr>
          <p:cNvPr id="6" name="Chart 5">
            <a:extLst>
              <a:ext uri="{FF2B5EF4-FFF2-40B4-BE49-F238E27FC236}">
                <a16:creationId xmlns:a16="http://schemas.microsoft.com/office/drawing/2014/main" id="{AFD93CCD-C61C-C103-9EFD-2DE6E9C683BB}"/>
              </a:ext>
            </a:extLst>
          </p:cNvPr>
          <p:cNvGraphicFramePr/>
          <p:nvPr>
            <p:extLst>
              <p:ext uri="{D42A27DB-BD31-4B8C-83A1-F6EECF244321}">
                <p14:modId xmlns:p14="http://schemas.microsoft.com/office/powerpoint/2010/main" val="4285712534"/>
              </p:ext>
            </p:extLst>
          </p:nvPr>
        </p:nvGraphicFramePr>
        <p:xfrm>
          <a:off x="4789713" y="1702376"/>
          <a:ext cx="6183086" cy="4255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9777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287755" y="1828266"/>
            <a:ext cx="4105620" cy="184665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Statement: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How much do you agree or disagree with the following statements?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 I am living paycheck to paycheck, with little or no ability to save.</a:t>
            </a:r>
          </a:p>
        </p:txBody>
      </p:sp>
      <p:sp>
        <p:nvSpPr>
          <p:cNvPr id="9" name="TextBox 8">
            <a:extLst>
              <a:ext uri="{FF2B5EF4-FFF2-40B4-BE49-F238E27FC236}">
                <a16:creationId xmlns:a16="http://schemas.microsoft.com/office/drawing/2014/main" id="{BB3E2F15-43ED-E511-E7E6-0A597332BF20}"/>
              </a:ext>
            </a:extLst>
          </p:cNvPr>
          <p:cNvSpPr txBox="1"/>
          <p:nvPr/>
        </p:nvSpPr>
        <p:spPr>
          <a:xfrm>
            <a:off x="287755" y="288804"/>
            <a:ext cx="1094085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4 of 10 American travelers feel they have </a:t>
            </a:r>
            <a:r>
              <a:rPr kumimoji="0" lang="en-US" sz="3200" b="1" i="0" u="none" strike="noStrike" kern="1200" cap="none" spc="0" normalizeH="0" baseline="0" noProof="0" dirty="0" err="1">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litt</a:t>
            </a:r>
            <a:r>
              <a:rPr lang="en-US" sz="3200" b="1" dirty="0">
                <a:solidFill>
                  <a:srgbClr val="000000"/>
                </a:solidFill>
                <a:latin typeface="GT America Extended Regular" pitchFamily="2" charset="77"/>
                <a:ea typeface="GT America Extended Regular" pitchFamily="2" charset="77"/>
                <a:cs typeface="GT America Extended Regular" pitchFamily="2" charset="77"/>
              </a:rPr>
              <a:t>le ability to save.</a:t>
            </a:r>
            <a:endPar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endParaRPr>
          </a:p>
        </p:txBody>
      </p:sp>
      <p:graphicFrame>
        <p:nvGraphicFramePr>
          <p:cNvPr id="6" name="Chart 5">
            <a:extLst>
              <a:ext uri="{FF2B5EF4-FFF2-40B4-BE49-F238E27FC236}">
                <a16:creationId xmlns:a16="http://schemas.microsoft.com/office/drawing/2014/main" id="{34EAC591-46DA-8182-BFDD-6BDE3AD61973}"/>
              </a:ext>
            </a:extLst>
          </p:cNvPr>
          <p:cNvGraphicFramePr/>
          <p:nvPr>
            <p:extLst>
              <p:ext uri="{D42A27DB-BD31-4B8C-83A1-F6EECF244321}">
                <p14:modId xmlns:p14="http://schemas.microsoft.com/office/powerpoint/2010/main" val="359967103"/>
              </p:ext>
            </p:extLst>
          </p:nvPr>
        </p:nvGraphicFramePr>
        <p:xfrm>
          <a:off x="4542126" y="1686529"/>
          <a:ext cx="6968490" cy="460871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36D81F2A-9FD4-E5E8-F20D-DACD19167699}"/>
              </a:ext>
            </a:extLst>
          </p:cNvPr>
          <p:cNvSpPr/>
          <p:nvPr/>
        </p:nvSpPr>
        <p:spPr bwMode="auto">
          <a:xfrm>
            <a:off x="7075660" y="1857979"/>
            <a:ext cx="4583707" cy="1556951"/>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1" name="TextBox 10">
            <a:extLst>
              <a:ext uri="{FF2B5EF4-FFF2-40B4-BE49-F238E27FC236}">
                <a16:creationId xmlns:a16="http://schemas.microsoft.com/office/drawing/2014/main" id="{9923C14A-3368-B928-AFB2-D6EEEE5FDACC}"/>
              </a:ext>
            </a:extLst>
          </p:cNvPr>
          <p:cNvSpPr txBox="1"/>
          <p:nvPr/>
        </p:nvSpPr>
        <p:spPr>
          <a:xfrm>
            <a:off x="10335615" y="2405621"/>
            <a:ext cx="1323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AFF"/>
                </a:solidFill>
                <a:effectLst/>
                <a:uLnTx/>
                <a:uFillTx/>
                <a:latin typeface="GT America Extended Regular" pitchFamily="50" charset="0"/>
                <a:ea typeface="GT America Extended Regular" pitchFamily="50" charset="0"/>
                <a:cs typeface="GT America Extended Regular" pitchFamily="50" charset="0"/>
              </a:rPr>
              <a:t>42.1%</a:t>
            </a:r>
          </a:p>
        </p:txBody>
      </p:sp>
      <p:sp>
        <p:nvSpPr>
          <p:cNvPr id="12" name="Rectangle 11">
            <a:extLst>
              <a:ext uri="{FF2B5EF4-FFF2-40B4-BE49-F238E27FC236}">
                <a16:creationId xmlns:a16="http://schemas.microsoft.com/office/drawing/2014/main" id="{DF4029FA-DF13-715D-47B8-8327EDEF1FB4}"/>
              </a:ext>
            </a:extLst>
          </p:cNvPr>
          <p:cNvSpPr/>
          <p:nvPr/>
        </p:nvSpPr>
        <p:spPr bwMode="auto">
          <a:xfrm>
            <a:off x="7113465" y="4554104"/>
            <a:ext cx="4545901" cy="1556951"/>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3" name="TextBox 12">
            <a:extLst>
              <a:ext uri="{FF2B5EF4-FFF2-40B4-BE49-F238E27FC236}">
                <a16:creationId xmlns:a16="http://schemas.microsoft.com/office/drawing/2014/main" id="{4E654C71-F879-C604-9696-095AB60ED248}"/>
              </a:ext>
            </a:extLst>
          </p:cNvPr>
          <p:cNvSpPr txBox="1"/>
          <p:nvPr/>
        </p:nvSpPr>
        <p:spPr>
          <a:xfrm>
            <a:off x="10335615" y="5101746"/>
            <a:ext cx="1323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AFF"/>
                </a:solidFill>
                <a:effectLst/>
                <a:uLnTx/>
                <a:uFillTx/>
                <a:latin typeface="GT America Extended Regular" pitchFamily="50" charset="0"/>
                <a:ea typeface="GT America Extended Regular" pitchFamily="50" charset="0"/>
                <a:cs typeface="GT America Extended Regular" pitchFamily="50" charset="0"/>
              </a:rPr>
              <a:t>39.5%</a:t>
            </a:r>
          </a:p>
        </p:txBody>
      </p:sp>
    </p:spTree>
    <p:extLst>
      <p:ext uri="{BB962C8B-B14F-4D97-AF65-F5344CB8AC3E}">
        <p14:creationId xmlns:p14="http://schemas.microsoft.com/office/powerpoint/2010/main" val="280760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animBg="1"/>
      <p:bldP spid="11" grpId="0"/>
      <p:bldP spid="12"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287755" y="1828266"/>
            <a:ext cx="4105620" cy="184665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Statement: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How much do you agree or disagree with the following statements?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 I am living paycheck to paycheck, with little or no ability to save.</a:t>
            </a:r>
          </a:p>
        </p:txBody>
      </p:sp>
      <p:sp>
        <p:nvSpPr>
          <p:cNvPr id="9" name="TextBox 8">
            <a:extLst>
              <a:ext uri="{FF2B5EF4-FFF2-40B4-BE49-F238E27FC236}">
                <a16:creationId xmlns:a16="http://schemas.microsoft.com/office/drawing/2014/main" id="{BB3E2F15-43ED-E511-E7E6-0A597332BF20}"/>
              </a:ext>
            </a:extLst>
          </p:cNvPr>
          <p:cNvSpPr txBox="1"/>
          <p:nvPr/>
        </p:nvSpPr>
        <p:spPr>
          <a:xfrm>
            <a:off x="287755" y="288804"/>
            <a:ext cx="1094085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Boomers are far less likely to be living paycheck-to-paycheck.</a:t>
            </a:r>
          </a:p>
        </p:txBody>
      </p:sp>
      <p:graphicFrame>
        <p:nvGraphicFramePr>
          <p:cNvPr id="2" name="Chart 1">
            <a:extLst>
              <a:ext uri="{FF2B5EF4-FFF2-40B4-BE49-F238E27FC236}">
                <a16:creationId xmlns:a16="http://schemas.microsoft.com/office/drawing/2014/main" id="{7EF902DC-A302-9EB7-CC2F-F221151DB938}"/>
              </a:ext>
            </a:extLst>
          </p:cNvPr>
          <p:cNvGraphicFramePr/>
          <p:nvPr>
            <p:extLst>
              <p:ext uri="{D42A27DB-BD31-4B8C-83A1-F6EECF244321}">
                <p14:modId xmlns:p14="http://schemas.microsoft.com/office/powerpoint/2010/main" val="2751241294"/>
              </p:ext>
            </p:extLst>
          </p:nvPr>
        </p:nvGraphicFramePr>
        <p:xfrm>
          <a:off x="4789713" y="1702376"/>
          <a:ext cx="6183086" cy="4255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094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287755" y="1828266"/>
            <a:ext cx="4105620" cy="184665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Statement: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How much do you agree or disagree with the following statements?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latin typeface="GT America Regular" pitchFamily="50" charset="0"/>
              <a:ea typeface="GT America Regular" pitchFamily="50" charset="0"/>
              <a:cs typeface="GT America Regular" pitchFamily="50" charset="0"/>
              <a:sym typeface="Gill Sans" pitchFamily="6"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 "I believe that in my future I will generally be financially secure."</a:t>
            </a:r>
          </a:p>
        </p:txBody>
      </p:sp>
      <p:sp>
        <p:nvSpPr>
          <p:cNvPr id="9" name="TextBox 8">
            <a:extLst>
              <a:ext uri="{FF2B5EF4-FFF2-40B4-BE49-F238E27FC236}">
                <a16:creationId xmlns:a16="http://schemas.microsoft.com/office/drawing/2014/main" id="{BB3E2F15-43ED-E511-E7E6-0A597332BF20}"/>
              </a:ext>
            </a:extLst>
          </p:cNvPr>
          <p:cNvSpPr txBox="1"/>
          <p:nvPr/>
        </p:nvSpPr>
        <p:spPr>
          <a:xfrm>
            <a:off x="287755" y="288804"/>
            <a:ext cx="1094085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GT America Extended Regular" pitchFamily="2" charset="77"/>
                <a:ea typeface="GT America Extended Regular" pitchFamily="2" charset="77"/>
                <a:cs typeface="GT America Extended Regular" pitchFamily="2" charset="77"/>
              </a:rPr>
              <a:t>Most American travelers expect to have a financially secure future.</a:t>
            </a:r>
            <a:endPar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endParaRPr>
          </a:p>
        </p:txBody>
      </p:sp>
      <p:graphicFrame>
        <p:nvGraphicFramePr>
          <p:cNvPr id="6" name="Chart 5">
            <a:extLst>
              <a:ext uri="{FF2B5EF4-FFF2-40B4-BE49-F238E27FC236}">
                <a16:creationId xmlns:a16="http://schemas.microsoft.com/office/drawing/2014/main" id="{34EAC591-46DA-8182-BFDD-6BDE3AD61973}"/>
              </a:ext>
            </a:extLst>
          </p:cNvPr>
          <p:cNvGraphicFramePr/>
          <p:nvPr>
            <p:extLst>
              <p:ext uri="{D42A27DB-BD31-4B8C-83A1-F6EECF244321}">
                <p14:modId xmlns:p14="http://schemas.microsoft.com/office/powerpoint/2010/main" val="3392144172"/>
              </p:ext>
            </p:extLst>
          </p:nvPr>
        </p:nvGraphicFramePr>
        <p:xfrm>
          <a:off x="4542126" y="1686529"/>
          <a:ext cx="6968490" cy="460871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36D81F2A-9FD4-E5E8-F20D-DACD19167699}"/>
              </a:ext>
            </a:extLst>
          </p:cNvPr>
          <p:cNvSpPr/>
          <p:nvPr/>
        </p:nvSpPr>
        <p:spPr bwMode="auto">
          <a:xfrm>
            <a:off x="7075660" y="1857979"/>
            <a:ext cx="4150133" cy="1556951"/>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1" name="TextBox 10">
            <a:extLst>
              <a:ext uri="{FF2B5EF4-FFF2-40B4-BE49-F238E27FC236}">
                <a16:creationId xmlns:a16="http://schemas.microsoft.com/office/drawing/2014/main" id="{9923C14A-3368-B928-AFB2-D6EEEE5FDACC}"/>
              </a:ext>
            </a:extLst>
          </p:cNvPr>
          <p:cNvSpPr txBox="1"/>
          <p:nvPr/>
        </p:nvSpPr>
        <p:spPr>
          <a:xfrm>
            <a:off x="9846128" y="2270430"/>
            <a:ext cx="1323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AFF"/>
                </a:solidFill>
                <a:effectLst/>
                <a:uLnTx/>
                <a:uFillTx/>
                <a:latin typeface="GT America Extended Regular" pitchFamily="50" charset="0"/>
                <a:ea typeface="GT America Extended Regular" pitchFamily="50" charset="0"/>
                <a:cs typeface="GT America Extended Regular" pitchFamily="50" charset="0"/>
              </a:rPr>
              <a:t>60.7%</a:t>
            </a:r>
          </a:p>
        </p:txBody>
      </p:sp>
      <p:sp>
        <p:nvSpPr>
          <p:cNvPr id="12" name="Rectangle 11">
            <a:extLst>
              <a:ext uri="{FF2B5EF4-FFF2-40B4-BE49-F238E27FC236}">
                <a16:creationId xmlns:a16="http://schemas.microsoft.com/office/drawing/2014/main" id="{DF4029FA-DF13-715D-47B8-8327EDEF1FB4}"/>
              </a:ext>
            </a:extLst>
          </p:cNvPr>
          <p:cNvSpPr/>
          <p:nvPr/>
        </p:nvSpPr>
        <p:spPr bwMode="auto">
          <a:xfrm>
            <a:off x="7113466" y="4554104"/>
            <a:ext cx="4106884" cy="1556951"/>
          </a:xfrm>
          <a:prstGeom prst="rect">
            <a:avLst/>
          </a:prstGeom>
          <a:solidFill>
            <a:srgbClr val="006AFF">
              <a:alpha val="10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1pPr>
            <a:lvl2pPr marL="4572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2pPr>
            <a:lvl3pPr marL="9144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3pPr>
            <a:lvl4pPr marL="13716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4pPr>
            <a:lvl5pPr marL="1828800" algn="l" rtl="0" fontAlgn="base">
              <a:spcBef>
                <a:spcPct val="0"/>
              </a:spcBef>
              <a:spcAft>
                <a:spcPct val="0"/>
              </a:spcAft>
              <a:defRPr sz="5600" kern="1200">
                <a:solidFill>
                  <a:srgbClr val="000000"/>
                </a:solidFill>
                <a:latin typeface="Gill Sans" pitchFamily="6" charset="0"/>
                <a:ea typeface="ヒラギノ角ゴ ProN W3" pitchFamily="6" charset="-128"/>
                <a:cs typeface="+mn-cs"/>
                <a:sym typeface="Gill Sans" pitchFamily="6" charset="0"/>
              </a:defRPr>
            </a:lvl5pPr>
            <a:lvl6pPr marL="22860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6pPr>
            <a:lvl7pPr marL="27432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7pPr>
            <a:lvl8pPr marL="32004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8pPr>
            <a:lvl9pPr marL="3657600" algn="l" defTabSz="914400" rtl="0" eaLnBrk="1" latinLnBrk="0" hangingPunct="1">
              <a:defRPr sz="5600" kern="1200">
                <a:solidFill>
                  <a:srgbClr val="000000"/>
                </a:solidFill>
                <a:latin typeface="Gill Sans" pitchFamily="6" charset="0"/>
                <a:ea typeface="ヒラギノ角ゴ ProN W3" pitchFamily="6" charset="-128"/>
                <a:cs typeface="+mn-cs"/>
                <a:sym typeface="Gill Sans" pitchFamily="6"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6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13" name="TextBox 12">
            <a:extLst>
              <a:ext uri="{FF2B5EF4-FFF2-40B4-BE49-F238E27FC236}">
                <a16:creationId xmlns:a16="http://schemas.microsoft.com/office/drawing/2014/main" id="{4E654C71-F879-C604-9696-095AB60ED248}"/>
              </a:ext>
            </a:extLst>
          </p:cNvPr>
          <p:cNvSpPr txBox="1"/>
          <p:nvPr/>
        </p:nvSpPr>
        <p:spPr>
          <a:xfrm>
            <a:off x="8718745" y="5161074"/>
            <a:ext cx="1323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AFF"/>
                </a:solidFill>
                <a:effectLst/>
                <a:uLnTx/>
                <a:uFillTx/>
                <a:latin typeface="GT America Extended Regular" pitchFamily="50" charset="0"/>
                <a:ea typeface="GT America Extended Regular" pitchFamily="50" charset="0"/>
                <a:cs typeface="GT America Extended Regular" pitchFamily="50" charset="0"/>
              </a:rPr>
              <a:t>14.8%</a:t>
            </a:r>
          </a:p>
        </p:txBody>
      </p:sp>
    </p:spTree>
    <p:extLst>
      <p:ext uri="{BB962C8B-B14F-4D97-AF65-F5344CB8AC3E}">
        <p14:creationId xmlns:p14="http://schemas.microsoft.com/office/powerpoint/2010/main" val="244195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animBg="1"/>
      <p:bldP spid="11" grpId="0"/>
      <p:bldP spid="12" grpId="0" animBg="1"/>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287755" y="1828266"/>
            <a:ext cx="4105620" cy="184665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Statement: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How much do you agree or disagree with the following statements?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solidFill>
                <a:srgbClr val="000000"/>
              </a:solidFill>
              <a:latin typeface="GT America Regular" pitchFamily="50" charset="0"/>
              <a:ea typeface="GT America Regular" pitchFamily="50" charset="0"/>
              <a:cs typeface="GT America Regular" pitchFamily="50" charset="0"/>
              <a:sym typeface="Gill Sans" pitchFamily="6"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 "I believe that in my future I will generally be financially secure."</a:t>
            </a:r>
          </a:p>
        </p:txBody>
      </p:sp>
      <p:sp>
        <p:nvSpPr>
          <p:cNvPr id="9" name="TextBox 8">
            <a:extLst>
              <a:ext uri="{FF2B5EF4-FFF2-40B4-BE49-F238E27FC236}">
                <a16:creationId xmlns:a16="http://schemas.microsoft.com/office/drawing/2014/main" id="{BB3E2F15-43ED-E511-E7E6-0A597332BF20}"/>
              </a:ext>
            </a:extLst>
          </p:cNvPr>
          <p:cNvSpPr txBox="1"/>
          <p:nvPr/>
        </p:nvSpPr>
        <p:spPr>
          <a:xfrm>
            <a:off x="287755" y="288804"/>
            <a:ext cx="1094085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GT America Extended Regular" pitchFamily="2" charset="77"/>
                <a:ea typeface="GT America Extended Regular" pitchFamily="2" charset="77"/>
                <a:cs typeface="GT America Extended Regular" pitchFamily="2" charset="77"/>
              </a:rPr>
              <a:t>This sentiment is driven by younger travelers optimism.</a:t>
            </a:r>
            <a:endPar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endParaRPr>
          </a:p>
        </p:txBody>
      </p:sp>
      <p:graphicFrame>
        <p:nvGraphicFramePr>
          <p:cNvPr id="2" name="Chart 1">
            <a:extLst>
              <a:ext uri="{FF2B5EF4-FFF2-40B4-BE49-F238E27FC236}">
                <a16:creationId xmlns:a16="http://schemas.microsoft.com/office/drawing/2014/main" id="{C29E2AEE-2FAA-1FC3-DD68-E5D7B7F9CFA0}"/>
              </a:ext>
            </a:extLst>
          </p:cNvPr>
          <p:cNvGraphicFramePr/>
          <p:nvPr>
            <p:extLst>
              <p:ext uri="{D42A27DB-BD31-4B8C-83A1-F6EECF244321}">
                <p14:modId xmlns:p14="http://schemas.microsoft.com/office/powerpoint/2010/main" val="3972964411"/>
              </p:ext>
            </p:extLst>
          </p:nvPr>
        </p:nvGraphicFramePr>
        <p:xfrm>
          <a:off x="4751613" y="1880176"/>
          <a:ext cx="6183086" cy="4255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279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287755" y="1828266"/>
            <a:ext cx="4105620"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Which of the following best describes your attitude toward spending money now versus saving for the future? (Select one) </a:t>
            </a:r>
          </a:p>
        </p:txBody>
      </p:sp>
      <p:sp>
        <p:nvSpPr>
          <p:cNvPr id="9" name="TextBox 8">
            <a:extLst>
              <a:ext uri="{FF2B5EF4-FFF2-40B4-BE49-F238E27FC236}">
                <a16:creationId xmlns:a16="http://schemas.microsoft.com/office/drawing/2014/main" id="{BB3E2F15-43ED-E511-E7E6-0A597332BF20}"/>
              </a:ext>
            </a:extLst>
          </p:cNvPr>
          <p:cNvSpPr txBox="1"/>
          <p:nvPr/>
        </p:nvSpPr>
        <p:spPr>
          <a:xfrm>
            <a:off x="287755" y="288804"/>
            <a:ext cx="116702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GT America Extended Regular" pitchFamily="2" charset="77"/>
                <a:ea typeface="GT America Extended Regular" pitchFamily="2" charset="77"/>
                <a:cs typeface="GT America Extended Regular" pitchFamily="2" charset="77"/>
              </a:rPr>
              <a:t>Most travelers have a balanced attitude on saving now versus spending to live in the moment.</a:t>
            </a:r>
            <a:endPar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endParaRPr>
          </a:p>
        </p:txBody>
      </p:sp>
      <p:graphicFrame>
        <p:nvGraphicFramePr>
          <p:cNvPr id="6" name="Chart 5">
            <a:extLst>
              <a:ext uri="{FF2B5EF4-FFF2-40B4-BE49-F238E27FC236}">
                <a16:creationId xmlns:a16="http://schemas.microsoft.com/office/drawing/2014/main" id="{34EAC591-46DA-8182-BFDD-6BDE3AD61973}"/>
              </a:ext>
            </a:extLst>
          </p:cNvPr>
          <p:cNvGraphicFramePr/>
          <p:nvPr>
            <p:extLst>
              <p:ext uri="{D42A27DB-BD31-4B8C-83A1-F6EECF244321}">
                <p14:modId xmlns:p14="http://schemas.microsoft.com/office/powerpoint/2010/main" val="560742584"/>
              </p:ext>
            </p:extLst>
          </p:nvPr>
        </p:nvGraphicFramePr>
        <p:xfrm>
          <a:off x="5306786" y="1686529"/>
          <a:ext cx="6203830" cy="4608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841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227882" y="168195"/>
            <a:ext cx="11572231"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 </a:t>
            </a:r>
            <a:r>
              <a:rPr kumimoji="0" lang="en-US" sz="24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Which of the following best describes your attitude toward spending money now versus saving for the future? (Select one) </a:t>
            </a:r>
          </a:p>
        </p:txBody>
      </p:sp>
      <p:graphicFrame>
        <p:nvGraphicFramePr>
          <p:cNvPr id="2" name="Chart 1">
            <a:extLst>
              <a:ext uri="{FF2B5EF4-FFF2-40B4-BE49-F238E27FC236}">
                <a16:creationId xmlns:a16="http://schemas.microsoft.com/office/drawing/2014/main" id="{E2B6C598-00EB-4BAA-9501-7B0E2E831CBA}"/>
              </a:ext>
            </a:extLst>
          </p:cNvPr>
          <p:cNvGraphicFramePr/>
          <p:nvPr>
            <p:extLst>
              <p:ext uri="{D42A27DB-BD31-4B8C-83A1-F6EECF244321}">
                <p14:modId xmlns:p14="http://schemas.microsoft.com/office/powerpoint/2010/main" val="1397762949"/>
              </p:ext>
            </p:extLst>
          </p:nvPr>
        </p:nvGraphicFramePr>
        <p:xfrm>
          <a:off x="6284495" y="2555091"/>
          <a:ext cx="4686301" cy="343749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6124F8F-98F1-9860-E58E-FA49F8D9F227}"/>
              </a:ext>
            </a:extLst>
          </p:cNvPr>
          <p:cNvSpPr txBox="1"/>
          <p:nvPr/>
        </p:nvSpPr>
        <p:spPr>
          <a:xfrm>
            <a:off x="6567525" y="1714498"/>
            <a:ext cx="4501243" cy="646331"/>
          </a:xfrm>
          <a:prstGeom prst="rect">
            <a:avLst/>
          </a:prstGeom>
          <a:noFill/>
        </p:spPr>
        <p:txBody>
          <a:bodyPr wrap="square" rtlCol="0">
            <a:spAutoFit/>
          </a:bodyPr>
          <a:lstStyle/>
          <a:p>
            <a:pPr algn="ctr"/>
            <a:r>
              <a:rPr lang="en-US" dirty="0">
                <a:solidFill>
                  <a:srgbClr val="006AFF"/>
                </a:solidFill>
                <a:latin typeface="GT America Extended Regular" pitchFamily="50" charset="0"/>
                <a:ea typeface="GT America Extended Regular" pitchFamily="50" charset="0"/>
                <a:cs typeface="GT America Extended Regular" pitchFamily="50" charset="0"/>
              </a:rPr>
              <a:t>Spend money now and worry about the future later.</a:t>
            </a:r>
          </a:p>
        </p:txBody>
      </p:sp>
      <p:sp>
        <p:nvSpPr>
          <p:cNvPr id="4" name="TextBox 3">
            <a:extLst>
              <a:ext uri="{FF2B5EF4-FFF2-40B4-BE49-F238E27FC236}">
                <a16:creationId xmlns:a16="http://schemas.microsoft.com/office/drawing/2014/main" id="{B074CDB6-206E-8EE2-4894-D48951015568}"/>
              </a:ext>
            </a:extLst>
          </p:cNvPr>
          <p:cNvSpPr txBox="1"/>
          <p:nvPr/>
        </p:nvSpPr>
        <p:spPr>
          <a:xfrm>
            <a:off x="511629" y="1665512"/>
            <a:ext cx="4501243" cy="646331"/>
          </a:xfrm>
          <a:prstGeom prst="rect">
            <a:avLst/>
          </a:prstGeom>
          <a:noFill/>
        </p:spPr>
        <p:txBody>
          <a:bodyPr wrap="square" rtlCol="0">
            <a:spAutoFit/>
          </a:bodyPr>
          <a:lstStyle/>
          <a:p>
            <a:pPr algn="ctr"/>
            <a:r>
              <a:rPr lang="en-US" dirty="0">
                <a:solidFill>
                  <a:srgbClr val="006AFF"/>
                </a:solidFill>
                <a:latin typeface="GT America Extended Regular" pitchFamily="50" charset="0"/>
                <a:ea typeface="GT America Extended Regular" pitchFamily="50" charset="0"/>
                <a:cs typeface="GT America Extended Regular" pitchFamily="50" charset="0"/>
              </a:rPr>
              <a:t>Save for the future over enjoying life in the present.</a:t>
            </a:r>
          </a:p>
        </p:txBody>
      </p:sp>
      <p:graphicFrame>
        <p:nvGraphicFramePr>
          <p:cNvPr id="7" name="Chart 6">
            <a:extLst>
              <a:ext uri="{FF2B5EF4-FFF2-40B4-BE49-F238E27FC236}">
                <a16:creationId xmlns:a16="http://schemas.microsoft.com/office/drawing/2014/main" id="{5F9B083E-831E-4F40-B916-7E44CB709C1E}"/>
              </a:ext>
            </a:extLst>
          </p:cNvPr>
          <p:cNvGraphicFramePr/>
          <p:nvPr>
            <p:extLst>
              <p:ext uri="{D42A27DB-BD31-4B8C-83A1-F6EECF244321}">
                <p14:modId xmlns:p14="http://schemas.microsoft.com/office/powerpoint/2010/main" val="98681609"/>
              </p:ext>
            </p:extLst>
          </p:nvPr>
        </p:nvGraphicFramePr>
        <p:xfrm>
          <a:off x="587828" y="2503659"/>
          <a:ext cx="4686301" cy="34374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065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227882" y="168195"/>
            <a:ext cx="11572231" cy="95410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 </a:t>
            </a:r>
            <a:r>
              <a:rPr kumimoji="0" lang="en-US" sz="24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Which of the following best describes your attitude toward spending money now versus saving for the future? (Select one) </a:t>
            </a:r>
          </a:p>
        </p:txBody>
      </p:sp>
      <p:sp>
        <p:nvSpPr>
          <p:cNvPr id="4" name="TextBox 3">
            <a:extLst>
              <a:ext uri="{FF2B5EF4-FFF2-40B4-BE49-F238E27FC236}">
                <a16:creationId xmlns:a16="http://schemas.microsoft.com/office/drawing/2014/main" id="{B074CDB6-206E-8EE2-4894-D48951015568}"/>
              </a:ext>
            </a:extLst>
          </p:cNvPr>
          <p:cNvSpPr txBox="1"/>
          <p:nvPr/>
        </p:nvSpPr>
        <p:spPr>
          <a:xfrm>
            <a:off x="3064329" y="1533358"/>
            <a:ext cx="4762500" cy="646331"/>
          </a:xfrm>
          <a:prstGeom prst="rect">
            <a:avLst/>
          </a:prstGeom>
          <a:noFill/>
        </p:spPr>
        <p:txBody>
          <a:bodyPr wrap="square" rtlCol="0">
            <a:spAutoFit/>
          </a:bodyPr>
          <a:lstStyle/>
          <a:p>
            <a:pPr algn="ctr"/>
            <a:r>
              <a:rPr lang="en-US" dirty="0">
                <a:solidFill>
                  <a:srgbClr val="006AFF"/>
                </a:solidFill>
                <a:latin typeface="GT America Extended Regular" pitchFamily="50" charset="0"/>
                <a:ea typeface="GT America Extended Regular" pitchFamily="50" charset="0"/>
                <a:cs typeface="GT America Extended Regular" pitchFamily="50" charset="0"/>
              </a:rPr>
              <a:t>Strike a balance between enjoying life now and saving for the future.</a:t>
            </a:r>
          </a:p>
        </p:txBody>
      </p:sp>
      <p:graphicFrame>
        <p:nvGraphicFramePr>
          <p:cNvPr id="7" name="Chart 6">
            <a:extLst>
              <a:ext uri="{FF2B5EF4-FFF2-40B4-BE49-F238E27FC236}">
                <a16:creationId xmlns:a16="http://schemas.microsoft.com/office/drawing/2014/main" id="{5F9B083E-831E-4F40-B916-7E44CB709C1E}"/>
              </a:ext>
            </a:extLst>
          </p:cNvPr>
          <p:cNvGraphicFramePr/>
          <p:nvPr>
            <p:extLst>
              <p:ext uri="{D42A27DB-BD31-4B8C-83A1-F6EECF244321}">
                <p14:modId xmlns:p14="http://schemas.microsoft.com/office/powerpoint/2010/main" val="471122604"/>
              </p:ext>
            </p:extLst>
          </p:nvPr>
        </p:nvGraphicFramePr>
        <p:xfrm>
          <a:off x="3140528" y="2411130"/>
          <a:ext cx="4686301" cy="3437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47504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146507-4B01-4207-BDE0-EFCC2A9A191F}"/>
              </a:ext>
            </a:extLst>
          </p:cNvPr>
          <p:cNvSpPr txBox="1">
            <a:spLocks/>
          </p:cNvSpPr>
          <p:nvPr/>
        </p:nvSpPr>
        <p:spPr bwMode="auto">
          <a:xfrm>
            <a:off x="401575" y="1776038"/>
            <a:ext cx="3294127" cy="1985451"/>
          </a:xfrm>
          <a:prstGeom prst="rect">
            <a:avLst/>
          </a:prstGeom>
          <a:noFill/>
          <a:ln w="9525">
            <a:noFill/>
            <a:miter lim="800000"/>
            <a:headEnd/>
            <a:tailEnd/>
          </a:ln>
        </p:spPr>
        <p:txBody>
          <a:bodyPr anchor="t" anchorCtr="0"/>
          <a:lstStyle/>
          <a:p>
            <a:pPr marL="0" marR="0" lvl="0" indent="0" algn="l" defTabSz="457200" rtl="0" eaLnBrk="1" fontAlgn="base" latinLnBrk="0" hangingPunct="1">
              <a:spcBef>
                <a:spcPct val="0"/>
              </a:spcBef>
              <a:spcAft>
                <a:spcPct val="0"/>
              </a:spcAft>
              <a:buClrTx/>
              <a:buSzTx/>
              <a:buFontTx/>
              <a:buNone/>
              <a:tabLst/>
              <a:defRPr/>
            </a:pPr>
            <a:r>
              <a:rPr lang="en-US" sz="2000" b="1" dirty="0">
                <a:latin typeface="GT America Extended Regular" pitchFamily="50" charset="0"/>
                <a:ea typeface="GT America Extended Regular" pitchFamily="50" charset="0"/>
                <a:cs typeface="GT America Extended Regular" pitchFamily="50" charset="0"/>
                <a:sym typeface="Gill Sans" pitchFamily="6" charset="0"/>
              </a:rPr>
              <a:t>Question:  </a:t>
            </a:r>
          </a:p>
          <a:p>
            <a:pPr marL="0" marR="0" lvl="0" indent="0" algn="l" defTabSz="457200" rtl="0" eaLnBrk="1" fontAlgn="base" latinLnBrk="0" hangingPunct="1">
              <a:spcBef>
                <a:spcPct val="0"/>
              </a:spcBef>
              <a:spcAft>
                <a:spcPct val="0"/>
              </a:spcAft>
              <a:buClrTx/>
              <a:buSzTx/>
              <a:buFontTx/>
              <a:buNone/>
              <a:tabLst/>
              <a:defRPr/>
            </a:pPr>
            <a:r>
              <a:rPr lang="en-US" sz="1600" dirty="0">
                <a:latin typeface="GT America Regular" pitchFamily="50" charset="0"/>
                <a:ea typeface="GT America Regular" pitchFamily="50" charset="0"/>
                <a:cs typeface="GT America Regular" pitchFamily="50" charset="0"/>
                <a:sym typeface="Gill Sans" pitchFamily="6" charset="0"/>
              </a:rPr>
              <a:t>What are your primary reasons for saving money?</a:t>
            </a:r>
          </a:p>
        </p:txBody>
      </p:sp>
      <p:graphicFrame>
        <p:nvGraphicFramePr>
          <p:cNvPr id="5" name="Chart 4" descr="006a986d-c834-48fa-82e3-c117660f6e64 (Q1383) 1674. High travel prices have kept me from traveling in the past month.">
            <a:extLst>
              <a:ext uri="{FF2B5EF4-FFF2-40B4-BE49-F238E27FC236}">
                <a16:creationId xmlns:a16="http://schemas.microsoft.com/office/drawing/2014/main" id="{D25880FD-6E9F-4358-8E54-8ACB6DC23C63}"/>
              </a:ext>
            </a:extLst>
          </p:cNvPr>
          <p:cNvGraphicFramePr/>
          <p:nvPr>
            <p:extLst>
              <p:ext uri="{D42A27DB-BD31-4B8C-83A1-F6EECF244321}">
                <p14:modId xmlns:p14="http://schemas.microsoft.com/office/powerpoint/2010/main" val="3114602406"/>
              </p:ext>
            </p:extLst>
          </p:nvPr>
        </p:nvGraphicFramePr>
        <p:xfrm>
          <a:off x="3412671" y="1665513"/>
          <a:ext cx="8626929" cy="48468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BAC987B-091A-CFF0-170B-C32F4DF37EB4}"/>
              </a:ext>
            </a:extLst>
          </p:cNvPr>
          <p:cNvSpPr txBox="1"/>
          <p:nvPr/>
        </p:nvSpPr>
        <p:spPr>
          <a:xfrm>
            <a:off x="383622" y="345653"/>
            <a:ext cx="1122599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GT America Extended Regular" pitchFamily="2" charset="77"/>
                <a:ea typeface="GT America Extended Regular" pitchFamily="2" charset="77"/>
                <a:cs typeface="GT America Extended Regular" pitchFamily="2" charset="77"/>
                <a:sym typeface="Gill Sans" pitchFamily="6" charset="0"/>
              </a:rPr>
              <a:t>Travel is an important reason Americans save</a:t>
            </a:r>
            <a:endParaRPr lang="ru-UA" sz="3200" b="1" dirty="0">
              <a:solidFill>
                <a:srgbClr val="000000"/>
              </a:solidFill>
              <a:ea typeface="GT America Extended Regular" pitchFamily="2" charset="77"/>
              <a:cs typeface="GT America Extended Regular" pitchFamily="2" charset="77"/>
              <a:sym typeface="Gill Sans" pitchFamily="6" charset="0"/>
            </a:endParaRPr>
          </a:p>
        </p:txBody>
      </p:sp>
    </p:spTree>
    <p:extLst>
      <p:ext uri="{BB962C8B-B14F-4D97-AF65-F5344CB8AC3E}">
        <p14:creationId xmlns:p14="http://schemas.microsoft.com/office/powerpoint/2010/main" val="72320935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146507-4B01-4207-BDE0-EFCC2A9A191F}"/>
              </a:ext>
            </a:extLst>
          </p:cNvPr>
          <p:cNvSpPr txBox="1">
            <a:spLocks/>
          </p:cNvSpPr>
          <p:nvPr/>
        </p:nvSpPr>
        <p:spPr bwMode="auto">
          <a:xfrm>
            <a:off x="401575" y="1776038"/>
            <a:ext cx="4077896" cy="1985451"/>
          </a:xfrm>
          <a:prstGeom prst="rect">
            <a:avLst/>
          </a:prstGeom>
          <a:noFill/>
          <a:ln w="9525">
            <a:noFill/>
            <a:miter lim="800000"/>
            <a:headEnd/>
            <a:tailEnd/>
          </a:ln>
        </p:spPr>
        <p:txBody>
          <a:bodyPr anchor="t" anchorCtr="0"/>
          <a:lstStyle/>
          <a:p>
            <a:pPr marL="0" marR="0" lvl="0" indent="0" algn="l" defTabSz="457200" rtl="0" eaLnBrk="1" fontAlgn="base" latinLnBrk="0" hangingPunct="1">
              <a:spcBef>
                <a:spcPct val="0"/>
              </a:spcBef>
              <a:spcAft>
                <a:spcPct val="0"/>
              </a:spcAft>
              <a:buClrTx/>
              <a:buSzTx/>
              <a:buFontTx/>
              <a:buNone/>
              <a:tabLst/>
              <a:defRPr/>
            </a:pPr>
            <a:r>
              <a:rPr lang="en-US" b="1" dirty="0">
                <a:latin typeface="GT America Regular" pitchFamily="50" charset="0"/>
                <a:ea typeface="GT America Regular" pitchFamily="50" charset="0"/>
                <a:cs typeface="GT America Regular" pitchFamily="50" charset="0"/>
                <a:sym typeface="Gill Sans" pitchFamily="6" charset="0"/>
              </a:rPr>
              <a:t>Definition: </a:t>
            </a:r>
            <a:r>
              <a:rPr lang="en-US" dirty="0">
                <a:latin typeface="GT America Regular" pitchFamily="50" charset="0"/>
                <a:ea typeface="GT America Regular" pitchFamily="50" charset="0"/>
                <a:cs typeface="GT America Regular" pitchFamily="50" charset="0"/>
                <a:sym typeface="Gill Sans" pitchFamily="6" charset="0"/>
              </a:rPr>
              <a:t>Discretionary spending is spending on things a household can live without.   </a:t>
            </a:r>
          </a:p>
          <a:p>
            <a:pPr marL="0" marR="0" lvl="0" indent="0" algn="l" defTabSz="457200" rtl="0" eaLnBrk="1" fontAlgn="base" latinLnBrk="0" hangingPunct="1">
              <a:spcBef>
                <a:spcPct val="0"/>
              </a:spcBef>
              <a:spcAft>
                <a:spcPct val="0"/>
              </a:spcAft>
              <a:buClrTx/>
              <a:buSzTx/>
              <a:buFontTx/>
              <a:buNone/>
              <a:tabLst/>
              <a:defRPr/>
            </a:pPr>
            <a:endParaRPr lang="en-US" dirty="0">
              <a:latin typeface="GT America Regular" pitchFamily="50" charset="0"/>
              <a:ea typeface="GT America Regular" pitchFamily="50" charset="0"/>
              <a:cs typeface="GT America Regular" pitchFamily="50" charset="0"/>
              <a:sym typeface="Gill Sans" pitchFamily="6" charset="0"/>
            </a:endParaRPr>
          </a:p>
          <a:p>
            <a:pPr marL="0" marR="0" lvl="0" indent="0" algn="l" defTabSz="457200" rtl="0" eaLnBrk="1" fontAlgn="base" latinLnBrk="0" hangingPunct="1">
              <a:spcBef>
                <a:spcPct val="0"/>
              </a:spcBef>
              <a:spcAft>
                <a:spcPct val="0"/>
              </a:spcAft>
              <a:buClrTx/>
              <a:buSzTx/>
              <a:buFontTx/>
              <a:buNone/>
              <a:tabLst/>
              <a:defRPr/>
            </a:pPr>
            <a:r>
              <a:rPr lang="en-US" dirty="0">
                <a:latin typeface="GT America Regular" pitchFamily="50" charset="0"/>
                <a:ea typeface="GT America Regular" pitchFamily="50" charset="0"/>
                <a:cs typeface="GT America Regular" pitchFamily="50" charset="0"/>
                <a:sym typeface="Gill Sans" pitchFamily="6" charset="0"/>
              </a:rPr>
              <a:t>What are your top discretionary spending priorities right now?</a:t>
            </a:r>
            <a:endParaRPr lang="en-US" sz="2000" dirty="0">
              <a:latin typeface="GT America Regular" pitchFamily="50" charset="0"/>
              <a:ea typeface="GT America Regular" pitchFamily="50" charset="0"/>
              <a:cs typeface="GT America Regular" pitchFamily="50" charset="0"/>
              <a:sym typeface="Gill Sans" pitchFamily="6" charset="0"/>
            </a:endParaRPr>
          </a:p>
        </p:txBody>
      </p:sp>
      <p:graphicFrame>
        <p:nvGraphicFramePr>
          <p:cNvPr id="5" name="Chart 4" descr="006a986d-c834-48fa-82e3-c117660f6e64 (Q1383) 1674. High travel prices have kept me from traveling in the past month.">
            <a:extLst>
              <a:ext uri="{FF2B5EF4-FFF2-40B4-BE49-F238E27FC236}">
                <a16:creationId xmlns:a16="http://schemas.microsoft.com/office/drawing/2014/main" id="{D25880FD-6E9F-4358-8E54-8ACB6DC23C63}"/>
              </a:ext>
            </a:extLst>
          </p:cNvPr>
          <p:cNvGraphicFramePr/>
          <p:nvPr>
            <p:extLst>
              <p:ext uri="{D42A27DB-BD31-4B8C-83A1-F6EECF244321}">
                <p14:modId xmlns:p14="http://schemas.microsoft.com/office/powerpoint/2010/main" val="1175226054"/>
              </p:ext>
            </p:extLst>
          </p:nvPr>
        </p:nvGraphicFramePr>
        <p:xfrm>
          <a:off x="3412671" y="1665513"/>
          <a:ext cx="8626929" cy="484683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BAC987B-091A-CFF0-170B-C32F4DF37EB4}"/>
              </a:ext>
            </a:extLst>
          </p:cNvPr>
          <p:cNvSpPr txBox="1"/>
          <p:nvPr/>
        </p:nvSpPr>
        <p:spPr>
          <a:xfrm>
            <a:off x="383622" y="345653"/>
            <a:ext cx="1122599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GT America Extended Regular" pitchFamily="2" charset="77"/>
                <a:ea typeface="GT America Extended Regular" pitchFamily="2" charset="77"/>
                <a:cs typeface="GT America Extended Regular" pitchFamily="2" charset="77"/>
                <a:sym typeface="Gill Sans" pitchFamily="6" charset="0"/>
              </a:rPr>
              <a:t>Travel is also a top discretionary spending for about 1 in 3 American travelers.</a:t>
            </a:r>
            <a:endParaRPr lang="ru-UA" sz="3200" b="1" dirty="0">
              <a:solidFill>
                <a:srgbClr val="000000"/>
              </a:solidFill>
              <a:ea typeface="GT America Extended Regular" pitchFamily="2" charset="77"/>
              <a:cs typeface="GT America Extended Regular" pitchFamily="2" charset="77"/>
              <a:sym typeface="Gill Sans" pitchFamily="6" charset="0"/>
            </a:endParaRPr>
          </a:p>
        </p:txBody>
      </p:sp>
    </p:spTree>
    <p:extLst>
      <p:ext uri="{BB962C8B-B14F-4D97-AF65-F5344CB8AC3E}">
        <p14:creationId xmlns:p14="http://schemas.microsoft.com/office/powerpoint/2010/main" val="138923544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BFADDD-2C49-678D-71AC-D771070F72C2}"/>
              </a:ext>
            </a:extLst>
          </p:cNvPr>
          <p:cNvSpPr txBox="1"/>
          <p:nvPr/>
        </p:nvSpPr>
        <p:spPr>
          <a:xfrm>
            <a:off x="287755" y="1828266"/>
            <a:ext cx="4986374" cy="31700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rPr>
              <a:t>Question: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GT America Extended Regular" pitchFamily="50" charset="0"/>
              <a:ea typeface="GT America Extended Regular" pitchFamily="50" charset="0"/>
              <a:cs typeface="GT America Extended Regular" pitchFamily="50" charset="0"/>
              <a:sym typeface="Gill Sans" pitchFamily="6"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Which of the following best describes your attitude toward spending money now versus saving for the future? (Select one) </a:t>
            </a:r>
          </a:p>
        </p:txBody>
      </p:sp>
      <p:sp>
        <p:nvSpPr>
          <p:cNvPr id="9" name="TextBox 8">
            <a:extLst>
              <a:ext uri="{FF2B5EF4-FFF2-40B4-BE49-F238E27FC236}">
                <a16:creationId xmlns:a16="http://schemas.microsoft.com/office/drawing/2014/main" id="{BB3E2F15-43ED-E511-E7E6-0A597332BF20}"/>
              </a:ext>
            </a:extLst>
          </p:cNvPr>
          <p:cNvSpPr txBox="1"/>
          <p:nvPr/>
        </p:nvSpPr>
        <p:spPr>
          <a:xfrm>
            <a:off x="287755" y="288804"/>
            <a:ext cx="116702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rgbClr val="000000"/>
                </a:solidFill>
                <a:latin typeface="GT America Extended Regular" pitchFamily="2" charset="77"/>
                <a:ea typeface="GT America Extended Regular" pitchFamily="2" charset="77"/>
                <a:cs typeface="GT America Extended Regular" pitchFamily="2" charset="77"/>
              </a:rPr>
              <a:t>Audience Poll:</a:t>
            </a:r>
            <a:endParaRPr kumimoji="0" lang="en-US" sz="44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endParaRPr>
          </a:p>
        </p:txBody>
      </p:sp>
      <p:sp>
        <p:nvSpPr>
          <p:cNvPr id="2" name="TextBox 1">
            <a:extLst>
              <a:ext uri="{FF2B5EF4-FFF2-40B4-BE49-F238E27FC236}">
                <a16:creationId xmlns:a16="http://schemas.microsoft.com/office/drawing/2014/main" id="{2CC454A4-ED46-1F4C-E675-7D704C35D05F}"/>
              </a:ext>
            </a:extLst>
          </p:cNvPr>
          <p:cNvSpPr txBox="1"/>
          <p:nvPr/>
        </p:nvSpPr>
        <p:spPr>
          <a:xfrm>
            <a:off x="6008915" y="1191987"/>
            <a:ext cx="5208813" cy="4832092"/>
          </a:xfrm>
          <a:prstGeom prst="rect">
            <a:avLst/>
          </a:prstGeom>
          <a:noFill/>
        </p:spPr>
        <p:txBody>
          <a:bodyPr wrap="square" rtlCol="0">
            <a:spAutoFit/>
          </a:bodyPr>
          <a:lstStyle/>
          <a:p>
            <a:pPr marL="457200" indent="-457200">
              <a:buFont typeface="+mj-lt"/>
              <a:buAutoNum type="arabicPeriod"/>
            </a:pPr>
            <a:r>
              <a:rPr lang="en-US" sz="2800" b="0" i="0" u="none" strike="noStrike" baseline="0" dirty="0">
                <a:solidFill>
                  <a:srgbClr val="000000"/>
                </a:solidFill>
                <a:latin typeface="Calibri" panose="020F0502020204030204" pitchFamily="34" charset="0"/>
              </a:rPr>
              <a:t>I prefer to spend money now and worry about the future later.	</a:t>
            </a:r>
          </a:p>
          <a:p>
            <a:pPr marL="457200" indent="-457200">
              <a:buFont typeface="+mj-lt"/>
              <a:buAutoNum type="arabicPeriod"/>
            </a:pPr>
            <a:endParaRPr lang="en-US" sz="2800" b="0" i="0" u="none" strike="noStrike" baseline="0" dirty="0">
              <a:solidFill>
                <a:srgbClr val="000000"/>
              </a:solidFill>
              <a:latin typeface="Calibri" panose="020F0502020204030204" pitchFamily="34" charset="0"/>
            </a:endParaRPr>
          </a:p>
          <a:p>
            <a:pPr marL="457200" indent="-457200">
              <a:buFont typeface="+mj-lt"/>
              <a:buAutoNum type="arabicPeriod"/>
            </a:pPr>
            <a:r>
              <a:rPr lang="en-US" sz="2800" b="0" i="0" u="none" strike="noStrike" baseline="0" dirty="0">
                <a:solidFill>
                  <a:srgbClr val="000000"/>
                </a:solidFill>
                <a:latin typeface="Calibri" panose="020F0502020204030204" pitchFamily="34" charset="0"/>
              </a:rPr>
              <a:t>I strike a balance between enjoying life now and saving for the future.	</a:t>
            </a:r>
          </a:p>
          <a:p>
            <a:pPr marL="457200" indent="-457200">
              <a:buFont typeface="+mj-lt"/>
              <a:buAutoNum type="arabicPeriod"/>
            </a:pPr>
            <a:endParaRPr lang="en-US" sz="2800" b="0" i="0" u="none" strike="noStrike" baseline="0" dirty="0">
              <a:solidFill>
                <a:srgbClr val="000000"/>
              </a:solidFill>
              <a:latin typeface="Calibri" panose="020F0502020204030204" pitchFamily="34" charset="0"/>
            </a:endParaRPr>
          </a:p>
          <a:p>
            <a:pPr marL="457200" indent="-457200">
              <a:buFont typeface="+mj-lt"/>
              <a:buAutoNum type="arabicPeriod"/>
            </a:pPr>
            <a:r>
              <a:rPr lang="en-US" sz="2800" b="0" i="0" u="none" strike="noStrike" baseline="0" dirty="0">
                <a:solidFill>
                  <a:srgbClr val="000000"/>
                </a:solidFill>
                <a:latin typeface="Calibri" panose="020F0502020204030204" pitchFamily="34" charset="0"/>
              </a:rPr>
              <a:t>I prioritize saving for the future over enjoying life in the present.	</a:t>
            </a:r>
          </a:p>
        </p:txBody>
      </p:sp>
    </p:spTree>
    <p:extLst>
      <p:ext uri="{BB962C8B-B14F-4D97-AF65-F5344CB8AC3E}">
        <p14:creationId xmlns:p14="http://schemas.microsoft.com/office/powerpoint/2010/main" val="118967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146507-4B01-4207-BDE0-EFCC2A9A191F}"/>
              </a:ext>
            </a:extLst>
          </p:cNvPr>
          <p:cNvSpPr txBox="1">
            <a:spLocks/>
          </p:cNvSpPr>
          <p:nvPr/>
        </p:nvSpPr>
        <p:spPr bwMode="auto">
          <a:xfrm>
            <a:off x="401575" y="1776038"/>
            <a:ext cx="4077896" cy="1985451"/>
          </a:xfrm>
          <a:prstGeom prst="rect">
            <a:avLst/>
          </a:prstGeom>
          <a:noFill/>
          <a:ln w="9525">
            <a:noFill/>
            <a:miter lim="800000"/>
            <a:headEnd/>
            <a:tailEnd/>
          </a:ln>
        </p:spPr>
        <p:txBody>
          <a:bodyPr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Definition: </a:t>
            </a: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Discretionary spending is spending on things a household can live without.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What are your top discretionary spending priorities right now?</a:t>
            </a:r>
            <a:endParaRPr kumimoji="0" lang="en-US" sz="20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endParaRPr>
          </a:p>
        </p:txBody>
      </p:sp>
      <p:sp>
        <p:nvSpPr>
          <p:cNvPr id="3" name="TextBox 2">
            <a:extLst>
              <a:ext uri="{FF2B5EF4-FFF2-40B4-BE49-F238E27FC236}">
                <a16:creationId xmlns:a16="http://schemas.microsoft.com/office/drawing/2014/main" id="{ABAC987B-091A-CFF0-170B-C32F4DF37EB4}"/>
              </a:ext>
            </a:extLst>
          </p:cNvPr>
          <p:cNvSpPr txBox="1"/>
          <p:nvPr/>
        </p:nvSpPr>
        <p:spPr>
          <a:xfrm>
            <a:off x="383622" y="345653"/>
            <a:ext cx="1122599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sym typeface="Gill Sans" pitchFamily="6" charset="0"/>
              </a:rPr>
              <a:t>Boomers are the Most Likely Generation to Prioritize Dining Out</a:t>
            </a:r>
            <a:endParaRPr kumimoji="0" lang="ru-UA" sz="3200" b="1" i="0" u="none" strike="noStrike" kern="1200" cap="none" spc="0" normalizeH="0" baseline="0" noProof="0" dirty="0">
              <a:ln>
                <a:noFill/>
              </a:ln>
              <a:solidFill>
                <a:srgbClr val="000000"/>
              </a:solidFill>
              <a:effectLst/>
              <a:uLnTx/>
              <a:uFillTx/>
              <a:latin typeface="Arial" panose="020B0604020202020204"/>
              <a:ea typeface="GT America Extended Regular" pitchFamily="2" charset="77"/>
              <a:cs typeface="GT America Extended Regular" pitchFamily="2" charset="77"/>
              <a:sym typeface="Gill Sans" pitchFamily="6" charset="0"/>
            </a:endParaRPr>
          </a:p>
        </p:txBody>
      </p:sp>
      <p:graphicFrame>
        <p:nvGraphicFramePr>
          <p:cNvPr id="7" name="Chart 6">
            <a:extLst>
              <a:ext uri="{FF2B5EF4-FFF2-40B4-BE49-F238E27FC236}">
                <a16:creationId xmlns:a16="http://schemas.microsoft.com/office/drawing/2014/main" id="{EE3674D5-FC7B-447F-7CAE-7C0F99F2FD68}"/>
              </a:ext>
            </a:extLst>
          </p:cNvPr>
          <p:cNvGraphicFramePr/>
          <p:nvPr>
            <p:extLst>
              <p:ext uri="{D42A27DB-BD31-4B8C-83A1-F6EECF244321}">
                <p14:modId xmlns:p14="http://schemas.microsoft.com/office/powerpoint/2010/main" val="1061601568"/>
              </p:ext>
            </p:extLst>
          </p:nvPr>
        </p:nvGraphicFramePr>
        <p:xfrm>
          <a:off x="5083629" y="1776038"/>
          <a:ext cx="6183086" cy="42551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21D75447-6E28-A1A4-083C-EC3F68ED924F}"/>
              </a:ext>
            </a:extLst>
          </p:cNvPr>
          <p:cNvSpPr txBox="1"/>
          <p:nvPr/>
        </p:nvSpPr>
        <p:spPr>
          <a:xfrm>
            <a:off x="6096000" y="1776038"/>
            <a:ext cx="29010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6AFF"/>
                </a:solidFill>
                <a:latin typeface="GT America Extended Regular" pitchFamily="2" charset="77"/>
                <a:ea typeface="GT America Extended Regular" pitchFamily="2" charset="77"/>
                <a:cs typeface="GT America Extended Regular" pitchFamily="2" charset="77"/>
              </a:rPr>
              <a:t>Dining out</a:t>
            </a:r>
            <a:endParaRPr kumimoji="0" lang="en-US" sz="2400" b="1" i="0" u="none" strike="noStrike" kern="1200" cap="none" spc="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endParaRPr>
          </a:p>
        </p:txBody>
      </p:sp>
    </p:spTree>
    <p:extLst>
      <p:ext uri="{BB962C8B-B14F-4D97-AF65-F5344CB8AC3E}">
        <p14:creationId xmlns:p14="http://schemas.microsoft.com/office/powerpoint/2010/main" val="318658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146507-4B01-4207-BDE0-EFCC2A9A191F}"/>
              </a:ext>
            </a:extLst>
          </p:cNvPr>
          <p:cNvSpPr txBox="1">
            <a:spLocks/>
          </p:cNvSpPr>
          <p:nvPr/>
        </p:nvSpPr>
        <p:spPr bwMode="auto">
          <a:xfrm>
            <a:off x="401575" y="1776038"/>
            <a:ext cx="4077896" cy="1985451"/>
          </a:xfrm>
          <a:prstGeom prst="rect">
            <a:avLst/>
          </a:prstGeom>
          <a:noFill/>
          <a:ln w="9525">
            <a:noFill/>
            <a:miter lim="800000"/>
            <a:headEnd/>
            <a:tailEnd/>
          </a:ln>
        </p:spPr>
        <p:txBody>
          <a:bodyPr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Definition: </a:t>
            </a: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Discretionary spending is spending on things a household can live without.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What are your top discretionary spending priorities right now?</a:t>
            </a:r>
            <a:endParaRPr kumimoji="0" lang="en-US" sz="20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endParaRPr>
          </a:p>
        </p:txBody>
      </p:sp>
      <p:sp>
        <p:nvSpPr>
          <p:cNvPr id="3" name="TextBox 2">
            <a:extLst>
              <a:ext uri="{FF2B5EF4-FFF2-40B4-BE49-F238E27FC236}">
                <a16:creationId xmlns:a16="http://schemas.microsoft.com/office/drawing/2014/main" id="{ABAC987B-091A-CFF0-170B-C32F4DF37EB4}"/>
              </a:ext>
            </a:extLst>
          </p:cNvPr>
          <p:cNvSpPr txBox="1"/>
          <p:nvPr/>
        </p:nvSpPr>
        <p:spPr>
          <a:xfrm>
            <a:off x="383622" y="345653"/>
            <a:ext cx="1122599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sym typeface="Gill Sans" pitchFamily="6" charset="0"/>
              </a:rPr>
              <a:t>Younger Travelers are the Most Likely Generation to Prioritize Clothing</a:t>
            </a:r>
            <a:endParaRPr kumimoji="0" lang="ru-UA" sz="3200" b="1" i="0" u="none" strike="noStrike" kern="1200" cap="none" spc="0" normalizeH="0" baseline="0" noProof="0" dirty="0">
              <a:ln>
                <a:noFill/>
              </a:ln>
              <a:solidFill>
                <a:srgbClr val="000000"/>
              </a:solidFill>
              <a:effectLst/>
              <a:uLnTx/>
              <a:uFillTx/>
              <a:latin typeface="Arial" panose="020B0604020202020204"/>
              <a:ea typeface="GT America Extended Regular" pitchFamily="2" charset="77"/>
              <a:cs typeface="GT America Extended Regular" pitchFamily="2" charset="77"/>
              <a:sym typeface="Gill Sans" pitchFamily="6" charset="0"/>
            </a:endParaRPr>
          </a:p>
        </p:txBody>
      </p:sp>
      <p:graphicFrame>
        <p:nvGraphicFramePr>
          <p:cNvPr id="7" name="Chart 6">
            <a:extLst>
              <a:ext uri="{FF2B5EF4-FFF2-40B4-BE49-F238E27FC236}">
                <a16:creationId xmlns:a16="http://schemas.microsoft.com/office/drawing/2014/main" id="{EE3674D5-FC7B-447F-7CAE-7C0F99F2FD68}"/>
              </a:ext>
            </a:extLst>
          </p:cNvPr>
          <p:cNvGraphicFramePr/>
          <p:nvPr>
            <p:extLst>
              <p:ext uri="{D42A27DB-BD31-4B8C-83A1-F6EECF244321}">
                <p14:modId xmlns:p14="http://schemas.microsoft.com/office/powerpoint/2010/main" val="1853002012"/>
              </p:ext>
            </p:extLst>
          </p:nvPr>
        </p:nvGraphicFramePr>
        <p:xfrm>
          <a:off x="5083629" y="1776038"/>
          <a:ext cx="6183086" cy="42551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981D122-CE89-FD8B-6C62-EEBA48F5E96E}"/>
              </a:ext>
            </a:extLst>
          </p:cNvPr>
          <p:cNvSpPr txBox="1"/>
          <p:nvPr/>
        </p:nvSpPr>
        <p:spPr>
          <a:xfrm>
            <a:off x="9176656" y="1545205"/>
            <a:ext cx="29010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6AFF"/>
                </a:solidFill>
                <a:latin typeface="GT America Extended Regular" pitchFamily="2" charset="77"/>
                <a:ea typeface="GT America Extended Regular" pitchFamily="2" charset="77"/>
                <a:cs typeface="GT America Extended Regular" pitchFamily="2" charset="77"/>
              </a:rPr>
              <a:t>Clothing</a:t>
            </a:r>
            <a:endParaRPr kumimoji="0" lang="en-US" sz="2400" b="1" i="0" u="none" strike="noStrike" kern="1200" cap="none" spc="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endParaRPr>
          </a:p>
        </p:txBody>
      </p:sp>
    </p:spTree>
    <p:extLst>
      <p:ext uri="{BB962C8B-B14F-4D97-AF65-F5344CB8AC3E}">
        <p14:creationId xmlns:p14="http://schemas.microsoft.com/office/powerpoint/2010/main" val="32224572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146507-4B01-4207-BDE0-EFCC2A9A191F}"/>
              </a:ext>
            </a:extLst>
          </p:cNvPr>
          <p:cNvSpPr txBox="1">
            <a:spLocks/>
          </p:cNvSpPr>
          <p:nvPr/>
        </p:nvSpPr>
        <p:spPr bwMode="auto">
          <a:xfrm>
            <a:off x="401575" y="1776038"/>
            <a:ext cx="4077896" cy="1985451"/>
          </a:xfrm>
          <a:prstGeom prst="rect">
            <a:avLst/>
          </a:prstGeom>
          <a:noFill/>
          <a:ln w="9525">
            <a:noFill/>
            <a:miter lim="800000"/>
            <a:headEnd/>
            <a:tailEnd/>
          </a:ln>
        </p:spPr>
        <p:txBody>
          <a:bodyPr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Definition: </a:t>
            </a: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Discretionary spending is spending on things a household can live without.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What are your top discretionary spending priorities right now?</a:t>
            </a:r>
            <a:endParaRPr kumimoji="0" lang="en-US" sz="20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endParaRPr>
          </a:p>
        </p:txBody>
      </p:sp>
      <p:sp>
        <p:nvSpPr>
          <p:cNvPr id="3" name="TextBox 2">
            <a:extLst>
              <a:ext uri="{FF2B5EF4-FFF2-40B4-BE49-F238E27FC236}">
                <a16:creationId xmlns:a16="http://schemas.microsoft.com/office/drawing/2014/main" id="{ABAC987B-091A-CFF0-170B-C32F4DF37EB4}"/>
              </a:ext>
            </a:extLst>
          </p:cNvPr>
          <p:cNvSpPr txBox="1"/>
          <p:nvPr/>
        </p:nvSpPr>
        <p:spPr>
          <a:xfrm>
            <a:off x="383622" y="345653"/>
            <a:ext cx="1122599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sym typeface="Gill Sans" pitchFamily="6" charset="0"/>
              </a:rPr>
              <a:t>Younger travelers are </a:t>
            </a:r>
            <a:r>
              <a:rPr lang="en-US" sz="3200" b="1" dirty="0">
                <a:solidFill>
                  <a:srgbClr val="000000"/>
                </a:solidFill>
                <a:latin typeface="GT America Extended Regular" pitchFamily="2" charset="77"/>
                <a:ea typeface="GT America Extended Regular" pitchFamily="2" charset="77"/>
                <a:cs typeface="GT America Extended Regular" pitchFamily="2" charset="77"/>
                <a:sym typeface="Gill Sans" pitchFamily="6" charset="0"/>
              </a:rPr>
              <a:t>also </a:t>
            </a: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sym typeface="Gill Sans" pitchFamily="6" charset="0"/>
              </a:rPr>
              <a:t>the most likely generation to prioritize entertainment.</a:t>
            </a:r>
            <a:endParaRPr kumimoji="0" lang="ru-UA" sz="3200" b="1" i="0" u="none" strike="noStrike" kern="1200" cap="none" spc="0" normalizeH="0" baseline="0" noProof="0" dirty="0">
              <a:ln>
                <a:noFill/>
              </a:ln>
              <a:solidFill>
                <a:srgbClr val="000000"/>
              </a:solidFill>
              <a:effectLst/>
              <a:uLnTx/>
              <a:uFillTx/>
              <a:latin typeface="Arial" panose="020B0604020202020204"/>
              <a:ea typeface="GT America Extended Regular" pitchFamily="2" charset="77"/>
              <a:cs typeface="GT America Extended Regular" pitchFamily="2" charset="77"/>
              <a:sym typeface="Gill Sans" pitchFamily="6" charset="0"/>
            </a:endParaRPr>
          </a:p>
        </p:txBody>
      </p:sp>
      <p:graphicFrame>
        <p:nvGraphicFramePr>
          <p:cNvPr id="7" name="Chart 6">
            <a:extLst>
              <a:ext uri="{FF2B5EF4-FFF2-40B4-BE49-F238E27FC236}">
                <a16:creationId xmlns:a16="http://schemas.microsoft.com/office/drawing/2014/main" id="{EE3674D5-FC7B-447F-7CAE-7C0F99F2FD68}"/>
              </a:ext>
            </a:extLst>
          </p:cNvPr>
          <p:cNvGraphicFramePr/>
          <p:nvPr>
            <p:extLst>
              <p:ext uri="{D42A27DB-BD31-4B8C-83A1-F6EECF244321}">
                <p14:modId xmlns:p14="http://schemas.microsoft.com/office/powerpoint/2010/main" val="1249760521"/>
              </p:ext>
            </p:extLst>
          </p:nvPr>
        </p:nvGraphicFramePr>
        <p:xfrm>
          <a:off x="5083629" y="1776038"/>
          <a:ext cx="6183086" cy="42551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30CB242-5AD0-1CC3-B78D-70FF8FC58B46}"/>
              </a:ext>
            </a:extLst>
          </p:cNvPr>
          <p:cNvSpPr txBox="1"/>
          <p:nvPr/>
        </p:nvSpPr>
        <p:spPr>
          <a:xfrm>
            <a:off x="8779328" y="1670390"/>
            <a:ext cx="29010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6AFF"/>
                </a:solidFill>
                <a:latin typeface="GT America Extended Regular" pitchFamily="2" charset="77"/>
                <a:ea typeface="GT America Extended Regular" pitchFamily="2" charset="77"/>
                <a:cs typeface="GT America Extended Regular" pitchFamily="2" charset="77"/>
              </a:rPr>
              <a:t>Entertainment</a:t>
            </a:r>
            <a:endParaRPr kumimoji="0" lang="en-US" sz="2400" b="1" i="0" u="none" strike="noStrike" kern="1200" cap="none" spc="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endParaRPr>
          </a:p>
        </p:txBody>
      </p:sp>
    </p:spTree>
    <p:extLst>
      <p:ext uri="{BB962C8B-B14F-4D97-AF65-F5344CB8AC3E}">
        <p14:creationId xmlns:p14="http://schemas.microsoft.com/office/powerpoint/2010/main" val="164216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146507-4B01-4207-BDE0-EFCC2A9A191F}"/>
              </a:ext>
            </a:extLst>
          </p:cNvPr>
          <p:cNvSpPr txBox="1">
            <a:spLocks/>
          </p:cNvSpPr>
          <p:nvPr/>
        </p:nvSpPr>
        <p:spPr bwMode="auto">
          <a:xfrm>
            <a:off x="401575" y="1776038"/>
            <a:ext cx="4077896" cy="1985451"/>
          </a:xfrm>
          <a:prstGeom prst="rect">
            <a:avLst/>
          </a:prstGeom>
          <a:noFill/>
          <a:ln w="9525">
            <a:noFill/>
            <a:miter lim="800000"/>
            <a:headEnd/>
            <a:tailEnd/>
          </a:ln>
        </p:spPr>
        <p:txBody>
          <a:bodyPr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Definition: </a:t>
            </a: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Discretionary spending is spending on things a household can live without.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What are your top discretionary spending priorities right now?</a:t>
            </a:r>
            <a:endParaRPr kumimoji="0" lang="en-US" sz="20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endParaRPr>
          </a:p>
        </p:txBody>
      </p:sp>
      <p:sp>
        <p:nvSpPr>
          <p:cNvPr id="3" name="TextBox 2">
            <a:extLst>
              <a:ext uri="{FF2B5EF4-FFF2-40B4-BE49-F238E27FC236}">
                <a16:creationId xmlns:a16="http://schemas.microsoft.com/office/drawing/2014/main" id="{ABAC987B-091A-CFF0-170B-C32F4DF37EB4}"/>
              </a:ext>
            </a:extLst>
          </p:cNvPr>
          <p:cNvSpPr txBox="1"/>
          <p:nvPr/>
        </p:nvSpPr>
        <p:spPr>
          <a:xfrm>
            <a:off x="383622" y="345653"/>
            <a:ext cx="1122599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sym typeface="Gill Sans" pitchFamily="6" charset="0"/>
              </a:rPr>
              <a:t>Older travelers are the most likely generation to prioritize domestic leisure travel.</a:t>
            </a:r>
            <a:endParaRPr kumimoji="0" lang="ru-UA" sz="3200" b="1" i="0" u="none" strike="noStrike" kern="1200" cap="none" spc="0" normalizeH="0" baseline="0" noProof="0" dirty="0">
              <a:ln>
                <a:noFill/>
              </a:ln>
              <a:solidFill>
                <a:srgbClr val="000000"/>
              </a:solidFill>
              <a:effectLst/>
              <a:uLnTx/>
              <a:uFillTx/>
              <a:latin typeface="Arial" panose="020B0604020202020204"/>
              <a:ea typeface="GT America Extended Regular" pitchFamily="2" charset="77"/>
              <a:cs typeface="GT America Extended Regular" pitchFamily="2" charset="77"/>
              <a:sym typeface="Gill Sans" pitchFamily="6" charset="0"/>
            </a:endParaRPr>
          </a:p>
        </p:txBody>
      </p:sp>
      <p:graphicFrame>
        <p:nvGraphicFramePr>
          <p:cNvPr id="7" name="Chart 6">
            <a:extLst>
              <a:ext uri="{FF2B5EF4-FFF2-40B4-BE49-F238E27FC236}">
                <a16:creationId xmlns:a16="http://schemas.microsoft.com/office/drawing/2014/main" id="{EE3674D5-FC7B-447F-7CAE-7C0F99F2FD68}"/>
              </a:ext>
            </a:extLst>
          </p:cNvPr>
          <p:cNvGraphicFramePr/>
          <p:nvPr>
            <p:extLst>
              <p:ext uri="{D42A27DB-BD31-4B8C-83A1-F6EECF244321}">
                <p14:modId xmlns:p14="http://schemas.microsoft.com/office/powerpoint/2010/main" val="1599292040"/>
              </p:ext>
            </p:extLst>
          </p:nvPr>
        </p:nvGraphicFramePr>
        <p:xfrm>
          <a:off x="5083629" y="1776038"/>
          <a:ext cx="6183086" cy="42551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3F0C2424-8D4A-CED1-BD3A-F0C5D0EF9EAD}"/>
              </a:ext>
            </a:extLst>
          </p:cNvPr>
          <p:cNvSpPr txBox="1"/>
          <p:nvPr/>
        </p:nvSpPr>
        <p:spPr>
          <a:xfrm>
            <a:off x="5996617" y="1833677"/>
            <a:ext cx="29010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6AFF"/>
                </a:solidFill>
                <a:latin typeface="GT America Extended Regular" pitchFamily="2" charset="77"/>
                <a:ea typeface="GT America Extended Regular" pitchFamily="2" charset="77"/>
                <a:cs typeface="GT America Extended Regular" pitchFamily="2" charset="77"/>
              </a:rPr>
              <a:t>Domestic travel</a:t>
            </a:r>
            <a:endParaRPr kumimoji="0" lang="en-US" sz="2400" b="1" i="0" u="none" strike="noStrike" kern="1200" cap="none" spc="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endParaRPr>
          </a:p>
        </p:txBody>
      </p:sp>
    </p:spTree>
    <p:extLst>
      <p:ext uri="{BB962C8B-B14F-4D97-AF65-F5344CB8AC3E}">
        <p14:creationId xmlns:p14="http://schemas.microsoft.com/office/powerpoint/2010/main" val="3040256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146507-4B01-4207-BDE0-EFCC2A9A191F}"/>
              </a:ext>
            </a:extLst>
          </p:cNvPr>
          <p:cNvSpPr txBox="1">
            <a:spLocks/>
          </p:cNvSpPr>
          <p:nvPr/>
        </p:nvSpPr>
        <p:spPr bwMode="auto">
          <a:xfrm>
            <a:off x="401575" y="1776038"/>
            <a:ext cx="4077896" cy="1985451"/>
          </a:xfrm>
          <a:prstGeom prst="rect">
            <a:avLst/>
          </a:prstGeom>
          <a:noFill/>
          <a:ln w="9525">
            <a:noFill/>
            <a:miter lim="800000"/>
            <a:headEnd/>
            <a:tailEnd/>
          </a:ln>
        </p:spPr>
        <p:txBody>
          <a:bodyPr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Definition: </a:t>
            </a: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Discretionary spending is spending on things a household can live without.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What are your top discretionary spending priorities right now?</a:t>
            </a:r>
            <a:endParaRPr kumimoji="0" lang="en-US" sz="20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endParaRPr>
          </a:p>
        </p:txBody>
      </p:sp>
      <p:sp>
        <p:nvSpPr>
          <p:cNvPr id="3" name="TextBox 2">
            <a:extLst>
              <a:ext uri="{FF2B5EF4-FFF2-40B4-BE49-F238E27FC236}">
                <a16:creationId xmlns:a16="http://schemas.microsoft.com/office/drawing/2014/main" id="{ABAC987B-091A-CFF0-170B-C32F4DF37EB4}"/>
              </a:ext>
            </a:extLst>
          </p:cNvPr>
          <p:cNvSpPr txBox="1"/>
          <p:nvPr/>
        </p:nvSpPr>
        <p:spPr>
          <a:xfrm>
            <a:off x="383622" y="345653"/>
            <a:ext cx="1122599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sym typeface="Gill Sans" pitchFamily="6" charset="0"/>
              </a:rPr>
              <a:t>Millennials are the most likely generation to prioritize international leisure travel.</a:t>
            </a:r>
            <a:endParaRPr kumimoji="0" lang="ru-UA" sz="3200" b="1" i="0" u="none" strike="noStrike" kern="1200" cap="none" spc="0" normalizeH="0" baseline="0" noProof="0" dirty="0">
              <a:ln>
                <a:noFill/>
              </a:ln>
              <a:solidFill>
                <a:srgbClr val="000000"/>
              </a:solidFill>
              <a:effectLst/>
              <a:uLnTx/>
              <a:uFillTx/>
              <a:latin typeface="Arial" panose="020B0604020202020204"/>
              <a:ea typeface="GT America Extended Regular" pitchFamily="2" charset="77"/>
              <a:cs typeface="GT America Extended Regular" pitchFamily="2" charset="77"/>
              <a:sym typeface="Gill Sans" pitchFamily="6" charset="0"/>
            </a:endParaRPr>
          </a:p>
        </p:txBody>
      </p:sp>
      <p:graphicFrame>
        <p:nvGraphicFramePr>
          <p:cNvPr id="7" name="Chart 6">
            <a:extLst>
              <a:ext uri="{FF2B5EF4-FFF2-40B4-BE49-F238E27FC236}">
                <a16:creationId xmlns:a16="http://schemas.microsoft.com/office/drawing/2014/main" id="{EE3674D5-FC7B-447F-7CAE-7C0F99F2FD68}"/>
              </a:ext>
            </a:extLst>
          </p:cNvPr>
          <p:cNvGraphicFramePr/>
          <p:nvPr>
            <p:extLst>
              <p:ext uri="{D42A27DB-BD31-4B8C-83A1-F6EECF244321}">
                <p14:modId xmlns:p14="http://schemas.microsoft.com/office/powerpoint/2010/main" val="3230686614"/>
              </p:ext>
            </p:extLst>
          </p:nvPr>
        </p:nvGraphicFramePr>
        <p:xfrm>
          <a:off x="5067301" y="2044971"/>
          <a:ext cx="6183086" cy="42551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C99AB77-FF13-B0A2-A1AB-B3578211D7E5}"/>
              </a:ext>
            </a:extLst>
          </p:cNvPr>
          <p:cNvSpPr txBox="1"/>
          <p:nvPr/>
        </p:nvSpPr>
        <p:spPr>
          <a:xfrm>
            <a:off x="7417201" y="1776038"/>
            <a:ext cx="40182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6AFF"/>
                </a:solidFill>
                <a:latin typeface="GT America Extended Regular" pitchFamily="2" charset="77"/>
                <a:ea typeface="GT America Extended Regular" pitchFamily="2" charset="77"/>
                <a:cs typeface="GT America Extended Regular" pitchFamily="2" charset="77"/>
              </a:rPr>
              <a:t>International travel</a:t>
            </a:r>
            <a:endParaRPr kumimoji="0" lang="en-US" sz="2400" b="1" i="0" u="none" strike="noStrike" kern="1200" cap="none" spc="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endParaRPr>
          </a:p>
        </p:txBody>
      </p:sp>
    </p:spTree>
    <p:extLst>
      <p:ext uri="{BB962C8B-B14F-4D97-AF65-F5344CB8AC3E}">
        <p14:creationId xmlns:p14="http://schemas.microsoft.com/office/powerpoint/2010/main" val="2684146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146507-4B01-4207-BDE0-EFCC2A9A191F}"/>
              </a:ext>
            </a:extLst>
          </p:cNvPr>
          <p:cNvSpPr txBox="1">
            <a:spLocks/>
          </p:cNvSpPr>
          <p:nvPr/>
        </p:nvSpPr>
        <p:spPr bwMode="auto">
          <a:xfrm>
            <a:off x="401575" y="1776038"/>
            <a:ext cx="4077896" cy="1985451"/>
          </a:xfrm>
          <a:prstGeom prst="rect">
            <a:avLst/>
          </a:prstGeom>
          <a:noFill/>
          <a:ln w="9525">
            <a:noFill/>
            <a:miter lim="800000"/>
            <a:headEnd/>
            <a:tailEnd/>
          </a:ln>
        </p:spPr>
        <p:txBody>
          <a:bodyPr anchor="t" anchorCtr="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Definition: </a:t>
            </a: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Discretionary spending is spending on things a household can live without.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rPr>
              <a:t>What are your top discretionary spending priorities right now?</a:t>
            </a:r>
            <a:endParaRPr kumimoji="0" lang="en-US" sz="2000" b="0" i="0" u="none" strike="noStrike" kern="1200" cap="none" spc="0" normalizeH="0" baseline="0" noProof="0" dirty="0">
              <a:ln>
                <a:noFill/>
              </a:ln>
              <a:solidFill>
                <a:srgbClr val="000000"/>
              </a:solidFill>
              <a:effectLst/>
              <a:uLnTx/>
              <a:uFillTx/>
              <a:latin typeface="GT America Regular" pitchFamily="50" charset="0"/>
              <a:ea typeface="GT America Regular" pitchFamily="50" charset="0"/>
              <a:cs typeface="GT America Regular" pitchFamily="50" charset="0"/>
              <a:sym typeface="Gill Sans" pitchFamily="6" charset="0"/>
            </a:endParaRPr>
          </a:p>
        </p:txBody>
      </p:sp>
      <p:sp>
        <p:nvSpPr>
          <p:cNvPr id="3" name="TextBox 2">
            <a:extLst>
              <a:ext uri="{FF2B5EF4-FFF2-40B4-BE49-F238E27FC236}">
                <a16:creationId xmlns:a16="http://schemas.microsoft.com/office/drawing/2014/main" id="{ABAC987B-091A-CFF0-170B-C32F4DF37EB4}"/>
              </a:ext>
            </a:extLst>
          </p:cNvPr>
          <p:cNvSpPr txBox="1"/>
          <p:nvPr/>
        </p:nvSpPr>
        <p:spPr>
          <a:xfrm>
            <a:off x="383622" y="345653"/>
            <a:ext cx="1122599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sym typeface="Gill Sans" pitchFamily="6" charset="0"/>
              </a:rPr>
              <a:t>Millennials far outpace other in their prioritization of luxury travel.</a:t>
            </a:r>
            <a:endParaRPr kumimoji="0" lang="ru-UA" sz="3200" b="1" i="0" u="none" strike="noStrike" kern="1200" cap="none" spc="0" normalizeH="0" baseline="0" noProof="0" dirty="0">
              <a:ln>
                <a:noFill/>
              </a:ln>
              <a:solidFill>
                <a:srgbClr val="000000"/>
              </a:solidFill>
              <a:effectLst/>
              <a:uLnTx/>
              <a:uFillTx/>
              <a:latin typeface="Arial" panose="020B0604020202020204"/>
              <a:ea typeface="GT America Extended Regular" pitchFamily="2" charset="77"/>
              <a:cs typeface="GT America Extended Regular" pitchFamily="2" charset="77"/>
              <a:sym typeface="Gill Sans" pitchFamily="6" charset="0"/>
            </a:endParaRPr>
          </a:p>
        </p:txBody>
      </p:sp>
      <p:graphicFrame>
        <p:nvGraphicFramePr>
          <p:cNvPr id="7" name="Chart 6">
            <a:extLst>
              <a:ext uri="{FF2B5EF4-FFF2-40B4-BE49-F238E27FC236}">
                <a16:creationId xmlns:a16="http://schemas.microsoft.com/office/drawing/2014/main" id="{EE3674D5-FC7B-447F-7CAE-7C0F99F2FD68}"/>
              </a:ext>
            </a:extLst>
          </p:cNvPr>
          <p:cNvGraphicFramePr/>
          <p:nvPr>
            <p:extLst>
              <p:ext uri="{D42A27DB-BD31-4B8C-83A1-F6EECF244321}">
                <p14:modId xmlns:p14="http://schemas.microsoft.com/office/powerpoint/2010/main" val="4201588912"/>
              </p:ext>
            </p:extLst>
          </p:nvPr>
        </p:nvGraphicFramePr>
        <p:xfrm>
          <a:off x="5078186" y="1999195"/>
          <a:ext cx="6183086" cy="425510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D64A740-8393-4FB3-4448-7ED270344079}"/>
              </a:ext>
            </a:extLst>
          </p:cNvPr>
          <p:cNvSpPr txBox="1"/>
          <p:nvPr/>
        </p:nvSpPr>
        <p:spPr>
          <a:xfrm>
            <a:off x="8958944" y="1877220"/>
            <a:ext cx="29010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6AFF"/>
                </a:solidFill>
                <a:latin typeface="GT America Extended Regular" pitchFamily="2" charset="77"/>
                <a:ea typeface="GT America Extended Regular" pitchFamily="2" charset="77"/>
                <a:cs typeface="GT America Extended Regular" pitchFamily="2" charset="77"/>
              </a:rPr>
              <a:t>Luxury travel</a:t>
            </a:r>
            <a:endParaRPr kumimoji="0" lang="en-US" sz="2400" b="1" i="0" u="none" strike="noStrike" kern="1200" cap="none" spc="0" normalizeH="0" baseline="0" noProof="0" dirty="0">
              <a:ln>
                <a:noFill/>
              </a:ln>
              <a:solidFill>
                <a:srgbClr val="006AFF"/>
              </a:solidFill>
              <a:effectLst/>
              <a:uLnTx/>
              <a:uFillTx/>
              <a:latin typeface="GT America Extended Regular" pitchFamily="2" charset="77"/>
              <a:ea typeface="GT America Extended Regular" pitchFamily="2" charset="77"/>
              <a:cs typeface="GT America Extended Regular" pitchFamily="2" charset="77"/>
            </a:endParaRPr>
          </a:p>
        </p:txBody>
      </p:sp>
    </p:spTree>
    <p:extLst>
      <p:ext uri="{BB962C8B-B14F-4D97-AF65-F5344CB8AC3E}">
        <p14:creationId xmlns:p14="http://schemas.microsoft.com/office/powerpoint/2010/main" val="3793370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CFFEE"/>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1BB41C1-0D2E-50EF-6C22-8ED4B83C9F5A}"/>
              </a:ext>
            </a:extLst>
          </p:cNvPr>
          <p:cNvSpPr/>
          <p:nvPr/>
        </p:nvSpPr>
        <p:spPr>
          <a:xfrm>
            <a:off x="0" y="3429000"/>
            <a:ext cx="12192000" cy="3429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FE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EA858B55-B0C3-135B-10DC-7D91EC9877D7}"/>
              </a:ext>
            </a:extLst>
          </p:cNvPr>
          <p:cNvSpPr txBox="1"/>
          <p:nvPr/>
        </p:nvSpPr>
        <p:spPr>
          <a:xfrm>
            <a:off x="179292" y="3843962"/>
            <a:ext cx="11833416" cy="1938992"/>
          </a:xfrm>
          <a:prstGeom prst="rect">
            <a:avLst/>
          </a:prstGeom>
          <a:noFill/>
        </p:spPr>
        <p:txBody>
          <a:bodyPr wrap="square" rtlCol="0">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5400" b="1" i="0" u="none" strike="noStrike" kern="1200" cap="none" spc="-20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Crowdsourcing </a:t>
            </a:r>
          </a:p>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5400" b="1" i="0" u="none" strike="noStrike" kern="1200" cap="none" spc="-20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Predictions for 2024</a:t>
            </a:r>
          </a:p>
        </p:txBody>
      </p:sp>
      <p:sp>
        <p:nvSpPr>
          <p:cNvPr id="5" name="Arc 4">
            <a:extLst>
              <a:ext uri="{FF2B5EF4-FFF2-40B4-BE49-F238E27FC236}">
                <a16:creationId xmlns:a16="http://schemas.microsoft.com/office/drawing/2014/main" id="{93845012-6521-5D00-83A7-4EF8178F15C6}"/>
              </a:ext>
            </a:extLst>
          </p:cNvPr>
          <p:cNvSpPr/>
          <p:nvPr/>
        </p:nvSpPr>
        <p:spPr>
          <a:xfrm>
            <a:off x="-557834" y="259453"/>
            <a:ext cx="1115668" cy="1115668"/>
          </a:xfrm>
          <a:prstGeom prst="arc">
            <a:avLst>
              <a:gd name="adj1" fmla="val 16200000"/>
              <a:gd name="adj2" fmla="val 5464649"/>
            </a:avLst>
          </a:prstGeom>
          <a:ln w="1270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CFFE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E28F9D5D-B12B-612C-1CE9-17B1EB5D8AFB}"/>
              </a:ext>
            </a:extLst>
          </p:cNvPr>
          <p:cNvSpPr txBox="1"/>
          <p:nvPr/>
        </p:nvSpPr>
        <p:spPr>
          <a:xfrm>
            <a:off x="770282" y="586453"/>
            <a:ext cx="4412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T America Medium" pitchFamily="50" charset="0"/>
                <a:ea typeface="GT America Medium" pitchFamily="50" charset="0"/>
                <a:cs typeface="GT America Medium" pitchFamily="50" charset="0"/>
              </a:rPr>
              <a:t>Next Month</a:t>
            </a:r>
          </a:p>
        </p:txBody>
      </p:sp>
      <p:sp>
        <p:nvSpPr>
          <p:cNvPr id="7" name="Oval 4">
            <a:extLst>
              <a:ext uri="{FF2B5EF4-FFF2-40B4-BE49-F238E27FC236}">
                <a16:creationId xmlns:a16="http://schemas.microsoft.com/office/drawing/2014/main" id="{31E9DA96-4D63-BA5B-4F3B-AB8B90ED30A6}"/>
              </a:ext>
            </a:extLst>
          </p:cNvPr>
          <p:cNvSpPr/>
          <p:nvPr/>
        </p:nvSpPr>
        <p:spPr>
          <a:xfrm>
            <a:off x="408126" y="674410"/>
            <a:ext cx="285749" cy="28574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FEE"/>
              </a:solidFill>
              <a:effectLst/>
              <a:uLnTx/>
              <a:uFillTx/>
              <a:latin typeface="Arial" panose="020B0604020202020204"/>
              <a:ea typeface="+mn-ea"/>
              <a:cs typeface="+mn-cs"/>
            </a:endParaRPr>
          </a:p>
        </p:txBody>
      </p:sp>
      <p:pic>
        <p:nvPicPr>
          <p:cNvPr id="2" name="Picture 1" descr="A qr code on a white background&#10;&#10;Description automatically generated">
            <a:extLst>
              <a:ext uri="{FF2B5EF4-FFF2-40B4-BE49-F238E27FC236}">
                <a16:creationId xmlns:a16="http://schemas.microsoft.com/office/drawing/2014/main" id="{9F5D196F-0A61-A215-9D9B-4627AB68DDC9}"/>
              </a:ext>
            </a:extLst>
          </p:cNvPr>
          <p:cNvPicPr>
            <a:picLocks noChangeAspect="1"/>
          </p:cNvPicPr>
          <p:nvPr/>
        </p:nvPicPr>
        <p:blipFill>
          <a:blip r:embed="rId3"/>
          <a:stretch>
            <a:fillRect/>
          </a:stretch>
        </p:blipFill>
        <p:spPr>
          <a:xfrm>
            <a:off x="11212286" y="5936913"/>
            <a:ext cx="786493" cy="786493"/>
          </a:xfrm>
          <a:prstGeom prst="rect">
            <a:avLst/>
          </a:prstGeom>
        </p:spPr>
      </p:pic>
      <p:sp>
        <p:nvSpPr>
          <p:cNvPr id="3" name="TextBox 2">
            <a:extLst>
              <a:ext uri="{FF2B5EF4-FFF2-40B4-BE49-F238E27FC236}">
                <a16:creationId xmlns:a16="http://schemas.microsoft.com/office/drawing/2014/main" id="{D404DCF0-FCA1-785E-2289-CA1B53CF7E9D}"/>
              </a:ext>
            </a:extLst>
          </p:cNvPr>
          <p:cNvSpPr txBox="1"/>
          <p:nvPr/>
        </p:nvSpPr>
        <p:spPr>
          <a:xfrm>
            <a:off x="9196991" y="6037771"/>
            <a:ext cx="2015295" cy="584775"/>
          </a:xfrm>
          <a:prstGeom prst="rect">
            <a:avLst/>
          </a:prstGeom>
          <a:noFill/>
        </p:spPr>
        <p:txBody>
          <a:bodyPr wrap="none" rtlCol="0">
            <a:spAutoFit/>
          </a:bodyPr>
          <a:lstStyle/>
          <a:p>
            <a:pPr algn="ctr"/>
            <a:r>
              <a:rPr lang="en-US" sz="1600" dirty="0">
                <a:solidFill>
                  <a:schemeClr val="bg1"/>
                </a:solidFill>
                <a:latin typeface="GT America Regular" pitchFamily="50" charset="0"/>
                <a:ea typeface="GT America Regular" pitchFamily="50" charset="0"/>
                <a:cs typeface="GT America Regular" pitchFamily="50" charset="0"/>
              </a:rPr>
              <a:t>January Livestream </a:t>
            </a:r>
          </a:p>
          <a:p>
            <a:pPr algn="ctr"/>
            <a:r>
              <a:rPr lang="en-US" sz="1600" dirty="0">
                <a:solidFill>
                  <a:schemeClr val="bg1"/>
                </a:solidFill>
                <a:latin typeface="GT America Regular" pitchFamily="50" charset="0"/>
                <a:ea typeface="GT America Regular" pitchFamily="50" charset="0"/>
                <a:cs typeface="GT America Regular" pitchFamily="50" charset="0"/>
              </a:rPr>
              <a:t>Registration</a:t>
            </a:r>
          </a:p>
        </p:txBody>
      </p:sp>
    </p:spTree>
    <p:extLst>
      <p:ext uri="{BB962C8B-B14F-4D97-AF65-F5344CB8AC3E}">
        <p14:creationId xmlns:p14="http://schemas.microsoft.com/office/powerpoint/2010/main" val="2763919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CFFEE"/>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1BB41C1-0D2E-50EF-6C22-8ED4B83C9F5A}"/>
              </a:ext>
            </a:extLst>
          </p:cNvPr>
          <p:cNvSpPr/>
          <p:nvPr/>
        </p:nvSpPr>
        <p:spPr>
          <a:xfrm>
            <a:off x="0" y="3429000"/>
            <a:ext cx="12192000" cy="3429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FE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EA858B55-B0C3-135B-10DC-7D91EC9877D7}"/>
              </a:ext>
            </a:extLst>
          </p:cNvPr>
          <p:cNvSpPr txBox="1"/>
          <p:nvPr/>
        </p:nvSpPr>
        <p:spPr>
          <a:xfrm>
            <a:off x="179292" y="3843962"/>
            <a:ext cx="11833416" cy="955262"/>
          </a:xfrm>
          <a:prstGeom prst="rect">
            <a:avLst/>
          </a:prstGeom>
          <a:noFill/>
        </p:spPr>
        <p:txBody>
          <a:bodyPr wrap="square" rtlCol="0">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lang="en-US" sz="5400" b="1" spc="-200" dirty="0">
                <a:solidFill>
                  <a:srgbClr val="000000"/>
                </a:solidFill>
                <a:latin typeface="GT America Extended Regular" pitchFamily="2" charset="77"/>
                <a:ea typeface="GT America Extended Regular" pitchFamily="2" charset="77"/>
                <a:cs typeface="GT America Extended Regular" pitchFamily="2" charset="77"/>
              </a:rPr>
              <a:t>dave@futurepartners.com</a:t>
            </a:r>
            <a:endParaRPr kumimoji="0" lang="en-US" sz="5400" b="1" i="0" u="none" strike="noStrike" kern="1200" cap="none" spc="-20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endParaRPr>
          </a:p>
        </p:txBody>
      </p:sp>
      <p:sp>
        <p:nvSpPr>
          <p:cNvPr id="5" name="Arc 4">
            <a:extLst>
              <a:ext uri="{FF2B5EF4-FFF2-40B4-BE49-F238E27FC236}">
                <a16:creationId xmlns:a16="http://schemas.microsoft.com/office/drawing/2014/main" id="{93845012-6521-5D00-83A7-4EF8178F15C6}"/>
              </a:ext>
            </a:extLst>
          </p:cNvPr>
          <p:cNvSpPr/>
          <p:nvPr/>
        </p:nvSpPr>
        <p:spPr>
          <a:xfrm>
            <a:off x="-557834" y="259453"/>
            <a:ext cx="1115668" cy="1115668"/>
          </a:xfrm>
          <a:prstGeom prst="arc">
            <a:avLst>
              <a:gd name="adj1" fmla="val 16200000"/>
              <a:gd name="adj2" fmla="val 5464649"/>
            </a:avLst>
          </a:prstGeom>
          <a:ln w="1270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CFFE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E28F9D5D-B12B-612C-1CE9-17B1EB5D8AFB}"/>
              </a:ext>
            </a:extLst>
          </p:cNvPr>
          <p:cNvSpPr txBox="1"/>
          <p:nvPr/>
        </p:nvSpPr>
        <p:spPr>
          <a:xfrm>
            <a:off x="770282" y="586453"/>
            <a:ext cx="88091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T America Medium" pitchFamily="50" charset="0"/>
                <a:ea typeface="GT America Medium" pitchFamily="50" charset="0"/>
                <a:cs typeface="GT America Medium" pitchFamily="50" charset="0"/>
              </a:rPr>
              <a:t>Got a topic idea </a:t>
            </a:r>
            <a:r>
              <a:rPr lang="en-US" sz="2400" dirty="0">
                <a:solidFill>
                  <a:srgbClr val="000000"/>
                </a:solidFill>
                <a:latin typeface="GT America Medium" pitchFamily="50" charset="0"/>
                <a:ea typeface="GT America Medium" pitchFamily="50" charset="0"/>
                <a:cs typeface="GT America Medium" pitchFamily="50" charset="0"/>
              </a:rPr>
              <a:t>travelers can predict?</a:t>
            </a:r>
            <a:endParaRPr kumimoji="0" lang="en-US" sz="2400" b="0" i="0" u="none" strike="noStrike" kern="1200" cap="none" spc="0" normalizeH="0" baseline="0" noProof="0" dirty="0">
              <a:ln>
                <a:noFill/>
              </a:ln>
              <a:solidFill>
                <a:srgbClr val="000000"/>
              </a:solidFill>
              <a:effectLst/>
              <a:uLnTx/>
              <a:uFillTx/>
              <a:latin typeface="GT America Medium" pitchFamily="50" charset="0"/>
              <a:ea typeface="GT America Medium" pitchFamily="50" charset="0"/>
              <a:cs typeface="GT America Medium" pitchFamily="50" charset="0"/>
            </a:endParaRPr>
          </a:p>
        </p:txBody>
      </p:sp>
      <p:sp>
        <p:nvSpPr>
          <p:cNvPr id="7" name="Oval 4">
            <a:extLst>
              <a:ext uri="{FF2B5EF4-FFF2-40B4-BE49-F238E27FC236}">
                <a16:creationId xmlns:a16="http://schemas.microsoft.com/office/drawing/2014/main" id="{31E9DA96-4D63-BA5B-4F3B-AB8B90ED30A6}"/>
              </a:ext>
            </a:extLst>
          </p:cNvPr>
          <p:cNvSpPr/>
          <p:nvPr/>
        </p:nvSpPr>
        <p:spPr>
          <a:xfrm>
            <a:off x="408126" y="674410"/>
            <a:ext cx="285749" cy="28574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FEE"/>
              </a:solidFill>
              <a:effectLst/>
              <a:uLnTx/>
              <a:uFillTx/>
              <a:latin typeface="Arial" panose="020B0604020202020204"/>
              <a:ea typeface="+mn-ea"/>
              <a:cs typeface="+mn-cs"/>
            </a:endParaRPr>
          </a:p>
        </p:txBody>
      </p:sp>
      <p:pic>
        <p:nvPicPr>
          <p:cNvPr id="2" name="Picture 1" descr="A qr code on a white background&#10;&#10;Description automatically generated">
            <a:extLst>
              <a:ext uri="{FF2B5EF4-FFF2-40B4-BE49-F238E27FC236}">
                <a16:creationId xmlns:a16="http://schemas.microsoft.com/office/drawing/2014/main" id="{0BCABD3F-2B56-F1C9-A97C-722054D77AE9}"/>
              </a:ext>
            </a:extLst>
          </p:cNvPr>
          <p:cNvPicPr>
            <a:picLocks noChangeAspect="1"/>
          </p:cNvPicPr>
          <p:nvPr/>
        </p:nvPicPr>
        <p:blipFill>
          <a:blip r:embed="rId3"/>
          <a:stretch>
            <a:fillRect/>
          </a:stretch>
        </p:blipFill>
        <p:spPr>
          <a:xfrm>
            <a:off x="11212286" y="5936913"/>
            <a:ext cx="786493" cy="786493"/>
          </a:xfrm>
          <a:prstGeom prst="rect">
            <a:avLst/>
          </a:prstGeom>
        </p:spPr>
      </p:pic>
      <p:sp>
        <p:nvSpPr>
          <p:cNvPr id="3" name="TextBox 2">
            <a:extLst>
              <a:ext uri="{FF2B5EF4-FFF2-40B4-BE49-F238E27FC236}">
                <a16:creationId xmlns:a16="http://schemas.microsoft.com/office/drawing/2014/main" id="{6A95CF84-2580-3CE0-DAF6-A9B432B7AED0}"/>
              </a:ext>
            </a:extLst>
          </p:cNvPr>
          <p:cNvSpPr txBox="1"/>
          <p:nvPr/>
        </p:nvSpPr>
        <p:spPr>
          <a:xfrm>
            <a:off x="9196991" y="6037771"/>
            <a:ext cx="2015295" cy="584775"/>
          </a:xfrm>
          <a:prstGeom prst="rect">
            <a:avLst/>
          </a:prstGeom>
          <a:noFill/>
        </p:spPr>
        <p:txBody>
          <a:bodyPr wrap="none" rtlCol="0">
            <a:spAutoFit/>
          </a:bodyPr>
          <a:lstStyle/>
          <a:p>
            <a:pPr algn="ctr"/>
            <a:r>
              <a:rPr lang="en-US" sz="1600" dirty="0">
                <a:solidFill>
                  <a:schemeClr val="bg1"/>
                </a:solidFill>
                <a:latin typeface="GT America Regular" pitchFamily="50" charset="0"/>
                <a:ea typeface="GT America Regular" pitchFamily="50" charset="0"/>
                <a:cs typeface="GT America Regular" pitchFamily="50" charset="0"/>
              </a:rPr>
              <a:t>January Livestream </a:t>
            </a:r>
          </a:p>
          <a:p>
            <a:pPr algn="ctr"/>
            <a:r>
              <a:rPr lang="en-US" sz="1600" dirty="0">
                <a:solidFill>
                  <a:schemeClr val="bg1"/>
                </a:solidFill>
                <a:latin typeface="GT America Regular" pitchFamily="50" charset="0"/>
                <a:ea typeface="GT America Regular" pitchFamily="50" charset="0"/>
                <a:cs typeface="GT America Regular" pitchFamily="50" charset="0"/>
              </a:rPr>
              <a:t>Registration</a:t>
            </a:r>
          </a:p>
        </p:txBody>
      </p:sp>
    </p:spTree>
    <p:extLst>
      <p:ext uri="{BB962C8B-B14F-4D97-AF65-F5344CB8AC3E}">
        <p14:creationId xmlns:p14="http://schemas.microsoft.com/office/powerpoint/2010/main" val="2166331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CFFEE"/>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BC36B9-C6B6-52CA-AE42-BEF0C27DAB5F}"/>
              </a:ext>
            </a:extLst>
          </p:cNvPr>
          <p:cNvSpPr/>
          <p:nvPr/>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868C71C-D48B-4499-BAA1-B08936DED776}"/>
              </a:ext>
            </a:extLst>
          </p:cNvPr>
          <p:cNvSpPr txBox="1"/>
          <p:nvPr/>
        </p:nvSpPr>
        <p:spPr>
          <a:xfrm>
            <a:off x="279828" y="1260062"/>
            <a:ext cx="8210902" cy="4543423"/>
          </a:xfrm>
          <a:prstGeom prst="rect">
            <a:avLst/>
          </a:prstGeom>
          <a:noFill/>
        </p:spPr>
        <p:txBody>
          <a:bodyPr wrap="none" rtlCol="0">
            <a:spAutoFit/>
          </a:bodyPr>
          <a:lstStyle/>
          <a:p>
            <a:pPr>
              <a:lnSpc>
                <a:spcPct val="150000"/>
              </a:lnSpc>
              <a:defRPr/>
            </a:pPr>
            <a:r>
              <a:rPr lang="en-US" sz="2800" spc="300" dirty="0">
                <a:solidFill>
                  <a:prstClr val="black"/>
                </a:solidFill>
                <a:latin typeface="GT America Regular" pitchFamily="50" charset="0"/>
                <a:ea typeface="GT America Regular" pitchFamily="50" charset="0"/>
                <a:cs typeface="GT America Regular" pitchFamily="50" charset="0"/>
                <a:sym typeface="Gill Sans" pitchFamily="6" charset="0"/>
              </a:rPr>
              <a:t>Visitor &amp; Target Audience Profiles</a:t>
            </a:r>
          </a:p>
          <a:p>
            <a:pPr>
              <a:lnSpc>
                <a:spcPct val="150000"/>
              </a:lnSpc>
              <a:defRPr/>
            </a:pPr>
            <a:r>
              <a:rPr lang="en-US" sz="2800" spc="300" dirty="0">
                <a:solidFill>
                  <a:prstClr val="black"/>
                </a:solidFill>
                <a:latin typeface="GT America Regular" pitchFamily="50" charset="0"/>
                <a:ea typeface="GT America Regular" pitchFamily="50" charset="0"/>
                <a:cs typeface="GT America Regular" pitchFamily="50" charset="0"/>
                <a:sym typeface="Gill Sans" pitchFamily="6" charset="0"/>
              </a:rPr>
              <a:t>Audience Persona Identification</a:t>
            </a:r>
          </a:p>
          <a:p>
            <a:pPr>
              <a:lnSpc>
                <a:spcPct val="150000"/>
              </a:lnSpc>
              <a:defRPr/>
            </a:pPr>
            <a:r>
              <a:rPr lang="en-US" sz="2800" spc="300" dirty="0">
                <a:solidFill>
                  <a:prstClr val="black"/>
                </a:solidFill>
                <a:latin typeface="GT America Regular" pitchFamily="50" charset="0"/>
                <a:ea typeface="GT America Regular" pitchFamily="50" charset="0"/>
                <a:cs typeface="GT America Regular" pitchFamily="50" charset="0"/>
                <a:sym typeface="Gill Sans" pitchFamily="6" charset="0"/>
              </a:rPr>
              <a:t>Visitor Activity Analysis &amp; Segmentation</a:t>
            </a:r>
          </a:p>
          <a:p>
            <a:pPr>
              <a:lnSpc>
                <a:spcPct val="150000"/>
              </a:lnSpc>
              <a:defRPr/>
            </a:pPr>
            <a:r>
              <a:rPr lang="en-US" sz="2800" spc="300" dirty="0">
                <a:solidFill>
                  <a:prstClr val="black"/>
                </a:solidFill>
                <a:latin typeface="GT America Regular" pitchFamily="50" charset="0"/>
                <a:ea typeface="GT America Regular" pitchFamily="50" charset="0"/>
                <a:cs typeface="GT America Regular" pitchFamily="50" charset="0"/>
                <a:sym typeface="Gill Sans" pitchFamily="6" charset="0"/>
              </a:rPr>
              <a:t>Brand Performance</a:t>
            </a:r>
          </a:p>
          <a:p>
            <a:pPr>
              <a:lnSpc>
                <a:spcPct val="150000"/>
              </a:lnSpc>
              <a:defRPr/>
            </a:pPr>
            <a:r>
              <a:rPr lang="en-US" sz="2800" spc="300" dirty="0">
                <a:solidFill>
                  <a:prstClr val="black"/>
                </a:solidFill>
                <a:latin typeface="GT America Regular" pitchFamily="50" charset="0"/>
                <a:ea typeface="GT America Regular" pitchFamily="50" charset="0"/>
                <a:cs typeface="GT America Regular" pitchFamily="50" charset="0"/>
                <a:sym typeface="Gill Sans" pitchFamily="6" charset="0"/>
              </a:rPr>
              <a:t>Resident + Stakeholder Research </a:t>
            </a:r>
          </a:p>
          <a:p>
            <a:pPr>
              <a:lnSpc>
                <a:spcPct val="150000"/>
              </a:lnSpc>
              <a:defRPr/>
            </a:pPr>
            <a:r>
              <a:rPr lang="en-US" sz="2800" spc="300" dirty="0">
                <a:solidFill>
                  <a:prstClr val="black"/>
                </a:solidFill>
                <a:latin typeface="GT America Regular" pitchFamily="50" charset="0"/>
                <a:ea typeface="GT America Regular" pitchFamily="50" charset="0"/>
                <a:cs typeface="GT America Regular" pitchFamily="50" charset="0"/>
                <a:sym typeface="Gill Sans" pitchFamily="6" charset="0"/>
              </a:rPr>
              <a:t>Advertising Testing &amp; ROI</a:t>
            </a:r>
          </a:p>
          <a:p>
            <a:pPr>
              <a:lnSpc>
                <a:spcPct val="150000"/>
              </a:lnSpc>
              <a:defRPr/>
            </a:pPr>
            <a:r>
              <a:rPr lang="en-US" sz="2800" spc="300" dirty="0">
                <a:solidFill>
                  <a:prstClr val="black"/>
                </a:solidFill>
                <a:latin typeface="GT America Regular" pitchFamily="50" charset="0"/>
                <a:ea typeface="GT America Regular" pitchFamily="50" charset="0"/>
                <a:cs typeface="GT America Regular" pitchFamily="50" charset="0"/>
                <a:sym typeface="Gill Sans" pitchFamily="6" charset="0"/>
              </a:rPr>
              <a:t>Hotel &amp; Attractions Research</a:t>
            </a:r>
          </a:p>
        </p:txBody>
      </p:sp>
      <p:sp>
        <p:nvSpPr>
          <p:cNvPr id="4" name="TextBox 3">
            <a:extLst>
              <a:ext uri="{FF2B5EF4-FFF2-40B4-BE49-F238E27FC236}">
                <a16:creationId xmlns:a16="http://schemas.microsoft.com/office/drawing/2014/main" id="{D20BA078-CE77-7207-C1E5-711F6F9B3EA1}"/>
              </a:ext>
            </a:extLst>
          </p:cNvPr>
          <p:cNvSpPr txBox="1"/>
          <p:nvPr/>
        </p:nvSpPr>
        <p:spPr>
          <a:xfrm>
            <a:off x="91456" y="0"/>
            <a:ext cx="11833416" cy="955262"/>
          </a:xfrm>
          <a:prstGeom prst="rect">
            <a:avLst/>
          </a:prstGeom>
          <a:noFill/>
        </p:spPr>
        <p:txBody>
          <a:bodyPr wrap="square" rtlCol="0">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5400" b="1" i="0" u="none" strike="noStrike" kern="1200" cap="none" spc="-20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rPr>
              <a:t>Our Research Services</a:t>
            </a:r>
          </a:p>
        </p:txBody>
      </p:sp>
      <p:pic>
        <p:nvPicPr>
          <p:cNvPr id="5" name="Picture 4">
            <a:extLst>
              <a:ext uri="{FF2B5EF4-FFF2-40B4-BE49-F238E27FC236}">
                <a16:creationId xmlns:a16="http://schemas.microsoft.com/office/drawing/2014/main" id="{D42945BB-B9FC-2D60-38A9-43A56DA404D0}"/>
              </a:ext>
            </a:extLst>
          </p:cNvPr>
          <p:cNvPicPr>
            <a:picLocks noChangeAspect="1"/>
          </p:cNvPicPr>
          <p:nvPr/>
        </p:nvPicPr>
        <p:blipFill>
          <a:blip r:embed="rId3"/>
          <a:stretch>
            <a:fillRect/>
          </a:stretch>
        </p:blipFill>
        <p:spPr>
          <a:xfrm>
            <a:off x="228600" y="6513703"/>
            <a:ext cx="1173259" cy="118872"/>
          </a:xfrm>
          <a:prstGeom prst="rect">
            <a:avLst/>
          </a:prstGeom>
        </p:spPr>
      </p:pic>
      <p:pic>
        <p:nvPicPr>
          <p:cNvPr id="6" name="Picture 5" descr="A qr code on a white background&#10;&#10;Description automatically generated">
            <a:extLst>
              <a:ext uri="{FF2B5EF4-FFF2-40B4-BE49-F238E27FC236}">
                <a16:creationId xmlns:a16="http://schemas.microsoft.com/office/drawing/2014/main" id="{99136938-0436-122D-8040-67113544B70F}"/>
              </a:ext>
            </a:extLst>
          </p:cNvPr>
          <p:cNvPicPr>
            <a:picLocks noChangeAspect="1"/>
          </p:cNvPicPr>
          <p:nvPr/>
        </p:nvPicPr>
        <p:blipFill>
          <a:blip r:embed="rId4"/>
          <a:stretch>
            <a:fillRect/>
          </a:stretch>
        </p:blipFill>
        <p:spPr>
          <a:xfrm>
            <a:off x="11212286" y="5936913"/>
            <a:ext cx="786493" cy="786493"/>
          </a:xfrm>
          <a:prstGeom prst="rect">
            <a:avLst/>
          </a:prstGeom>
        </p:spPr>
      </p:pic>
      <p:sp>
        <p:nvSpPr>
          <p:cNvPr id="7" name="TextBox 6">
            <a:extLst>
              <a:ext uri="{FF2B5EF4-FFF2-40B4-BE49-F238E27FC236}">
                <a16:creationId xmlns:a16="http://schemas.microsoft.com/office/drawing/2014/main" id="{396C513A-C1AD-C426-2859-F66F9A8621CB}"/>
              </a:ext>
            </a:extLst>
          </p:cNvPr>
          <p:cNvSpPr txBox="1"/>
          <p:nvPr/>
        </p:nvSpPr>
        <p:spPr>
          <a:xfrm>
            <a:off x="9196991" y="6037771"/>
            <a:ext cx="2015295" cy="584775"/>
          </a:xfrm>
          <a:prstGeom prst="rect">
            <a:avLst/>
          </a:prstGeom>
          <a:noFill/>
        </p:spPr>
        <p:txBody>
          <a:bodyPr wrap="none" rtlCol="0">
            <a:spAutoFit/>
          </a:bodyPr>
          <a:lstStyle/>
          <a:p>
            <a:pPr algn="ctr"/>
            <a:r>
              <a:rPr lang="en-US" sz="1600" dirty="0">
                <a:latin typeface="GT America Regular" pitchFamily="50" charset="0"/>
                <a:ea typeface="GT America Regular" pitchFamily="50" charset="0"/>
                <a:cs typeface="GT America Regular" pitchFamily="50" charset="0"/>
              </a:rPr>
              <a:t>January Livestream </a:t>
            </a:r>
          </a:p>
          <a:p>
            <a:pPr algn="ctr"/>
            <a:r>
              <a:rPr lang="en-US" sz="1600" dirty="0">
                <a:latin typeface="GT America Regular" pitchFamily="50" charset="0"/>
                <a:ea typeface="GT America Regular" pitchFamily="50" charset="0"/>
                <a:cs typeface="GT America Regular" pitchFamily="50" charset="0"/>
              </a:rPr>
              <a:t>Registration</a:t>
            </a:r>
          </a:p>
        </p:txBody>
      </p:sp>
    </p:spTree>
    <p:extLst>
      <p:ext uri="{BB962C8B-B14F-4D97-AF65-F5344CB8AC3E}">
        <p14:creationId xmlns:p14="http://schemas.microsoft.com/office/powerpoint/2010/main" val="299797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D74A01-21DD-1B8D-540F-FC50DE80848C}"/>
              </a:ext>
            </a:extLst>
          </p:cNvPr>
          <p:cNvSpPr txBox="1"/>
          <p:nvPr/>
        </p:nvSpPr>
        <p:spPr>
          <a:xfrm>
            <a:off x="6327454" y="1187125"/>
            <a:ext cx="4809330" cy="4832092"/>
          </a:xfrm>
          <a:prstGeom prst="rect">
            <a:avLst/>
          </a:prstGeom>
          <a:noFill/>
        </p:spPr>
        <p:txBody>
          <a:bodyPr wrap="none" rtlCol="0">
            <a:spAutoFit/>
          </a:bodyPr>
          <a:lstStyle/>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Attending professional sports </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Attending college sports</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Asian pop culture (Anime, Manga, K-Pop, etc.)</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Video games - Video gaming</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Golf</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Fishing (Freshwater)</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Fishing (Saltwater or deep sea)</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Enjoying theme or amusement parks</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Skiing or snowboarding</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Birdwatching - Birding</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Crafting, DIY or creative projects</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Fitness, health and wellness </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Vegan foods &amp; lifestyle</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Fashion</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International travel  (taking trips outside the USA)</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Marijuana or cannabis-related products</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Gaming or gambling</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Geocaching</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Shopping</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Visiting historical sites and attractions</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Voluntourism activities (Volunteering while traveling)</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Agri-tourism</a:t>
            </a:r>
          </a:p>
        </p:txBody>
      </p:sp>
      <p:sp>
        <p:nvSpPr>
          <p:cNvPr id="5" name="TextBox 4">
            <a:extLst>
              <a:ext uri="{FF2B5EF4-FFF2-40B4-BE49-F238E27FC236}">
                <a16:creationId xmlns:a16="http://schemas.microsoft.com/office/drawing/2014/main" id="{163C7E12-D24B-D945-567C-709E9731F485}"/>
              </a:ext>
            </a:extLst>
          </p:cNvPr>
          <p:cNvSpPr txBox="1"/>
          <p:nvPr/>
        </p:nvSpPr>
        <p:spPr>
          <a:xfrm>
            <a:off x="192800" y="1187125"/>
            <a:ext cx="5596404" cy="4401205"/>
          </a:xfrm>
          <a:prstGeom prst="rect">
            <a:avLst/>
          </a:prstGeom>
          <a:noFill/>
        </p:spPr>
        <p:txBody>
          <a:bodyPr wrap="none" rtlCol="0">
            <a:spAutoFit/>
          </a:bodyPr>
          <a:lstStyle/>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Music festivals (multi-day events)</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Musical concerts (pop, rock, hip hop, alternative, modern, etc.)</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Musical concerts (classical, symphonies, etc.)</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Mountain biking (off road or gravel)</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Motorcycle touring</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Hunting (Big game)</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Hunting (Birds, small game)</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Hiking (day hikes)</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Hiking (over-night on trail, longer haul)</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Camping</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Recreational vehicle travel</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Food and cuisine</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Wine</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Craft beers</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Sailing or boating</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Canoeing, kayaking or rafting</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Photography</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Bars, nightclubs</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Theater or plays, (on or off Broadway productions)</a:t>
            </a:r>
          </a:p>
          <a:p>
            <a:pPr marL="225425" marR="0" lvl="0" indent="-225425" algn="l" defTabSz="457200" rtl="0" eaLnBrk="1" fontAlgn="base" latinLnBrk="0" hangingPunct="1">
              <a:lnSpc>
                <a:spcPct val="100000"/>
              </a:lnSpc>
              <a:spcBef>
                <a:spcPct val="0"/>
              </a:spcBef>
              <a:spcAft>
                <a:spcPct val="0"/>
              </a:spcAft>
              <a:buClrTx/>
              <a:buSzPct val="75000"/>
              <a:buFont typeface="GT America Regular" pitchFamily="50" charset="0"/>
              <a:buChar char="●"/>
              <a:tabLst/>
              <a:defRPr/>
            </a:pPr>
            <a:r>
              <a:rPr kumimoji="0" lang="en-US" sz="1400" b="0" i="0" u="none" strike="noStrike" kern="1200" cap="none" spc="0" normalizeH="0" baseline="0" noProof="0" dirty="0">
                <a:ln>
                  <a:noFill/>
                </a:ln>
                <a:solidFill>
                  <a:srgbClr val="FCFFEE"/>
                </a:solidFill>
                <a:effectLst/>
                <a:uLnTx/>
                <a:uFillTx/>
                <a:latin typeface="GT America Regular" pitchFamily="50" charset="0"/>
                <a:ea typeface="GT America Regular" pitchFamily="50" charset="0"/>
                <a:cs typeface="GT America Regular" pitchFamily="50" charset="0"/>
                <a:sym typeface="Gill Sans" pitchFamily="6" charset="0"/>
              </a:rPr>
              <a:t>Art museums</a:t>
            </a:r>
          </a:p>
        </p:txBody>
      </p:sp>
      <p:sp>
        <p:nvSpPr>
          <p:cNvPr id="8" name="TextBox 7">
            <a:extLst>
              <a:ext uri="{FF2B5EF4-FFF2-40B4-BE49-F238E27FC236}">
                <a16:creationId xmlns:a16="http://schemas.microsoft.com/office/drawing/2014/main" id="{302E1290-23C0-5E06-72C8-CA25C74AAC27}"/>
              </a:ext>
            </a:extLst>
          </p:cNvPr>
          <p:cNvSpPr txBox="1"/>
          <p:nvPr/>
        </p:nvSpPr>
        <p:spPr>
          <a:xfrm>
            <a:off x="91456" y="0"/>
            <a:ext cx="11833416" cy="955262"/>
          </a:xfrm>
          <a:prstGeom prst="rect">
            <a:avLst/>
          </a:prstGeom>
          <a:noFill/>
        </p:spPr>
        <p:txBody>
          <a:bodyPr wrap="square" rtlCol="0">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5400" b="1" i="0" u="none" strike="noStrike" kern="1200" cap="none" spc="-200" normalizeH="0" baseline="0" noProof="0" dirty="0">
                <a:ln>
                  <a:noFill/>
                </a:ln>
                <a:solidFill>
                  <a:srgbClr val="FCFFEE"/>
                </a:solidFill>
                <a:effectLst/>
                <a:uLnTx/>
                <a:uFillTx/>
                <a:latin typeface="GT America Extended Regular" pitchFamily="50" charset="0"/>
                <a:ea typeface="GT America Extended Regular" pitchFamily="50" charset="0"/>
                <a:cs typeface="GT America Extended Regular" pitchFamily="50" charset="0"/>
              </a:rPr>
              <a:t>Passion Profiles</a:t>
            </a:r>
          </a:p>
        </p:txBody>
      </p:sp>
      <p:pic>
        <p:nvPicPr>
          <p:cNvPr id="3" name="Picture 2">
            <a:extLst>
              <a:ext uri="{FF2B5EF4-FFF2-40B4-BE49-F238E27FC236}">
                <a16:creationId xmlns:a16="http://schemas.microsoft.com/office/drawing/2014/main" id="{BBB2B5BF-FFC3-A264-7113-D39A91E6C84A}"/>
              </a:ext>
            </a:extLst>
          </p:cNvPr>
          <p:cNvPicPr>
            <a:picLocks noChangeAspect="1"/>
          </p:cNvPicPr>
          <p:nvPr/>
        </p:nvPicPr>
        <p:blipFill>
          <a:blip r:embed="rId3"/>
          <a:srcRect/>
          <a:stretch/>
        </p:blipFill>
        <p:spPr>
          <a:xfrm>
            <a:off x="228601" y="6513703"/>
            <a:ext cx="1173256" cy="118872"/>
          </a:xfrm>
          <a:prstGeom prst="rect">
            <a:avLst/>
          </a:prstGeom>
        </p:spPr>
      </p:pic>
    </p:spTree>
    <p:extLst>
      <p:ext uri="{BB962C8B-B14F-4D97-AF65-F5344CB8AC3E}">
        <p14:creationId xmlns:p14="http://schemas.microsoft.com/office/powerpoint/2010/main" val="104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4">
            <a:extLst>
              <a:ext uri="{FF2B5EF4-FFF2-40B4-BE49-F238E27FC236}">
                <a16:creationId xmlns:a16="http://schemas.microsoft.com/office/drawing/2014/main" id="{E8723254-3632-E134-D542-0CD00404A5B2}"/>
              </a:ext>
            </a:extLst>
          </p:cNvPr>
          <p:cNvSpPr/>
          <p:nvPr/>
        </p:nvSpPr>
        <p:spPr>
          <a:xfrm>
            <a:off x="-3520622" y="-869950"/>
            <a:ext cx="8597900" cy="8597900"/>
          </a:xfrm>
          <a:prstGeom prst="ellipse">
            <a:avLst/>
          </a:prstGeom>
          <a:noFill/>
          <a:ln w="12700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FE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99F97A7F-653A-58BF-CCA1-1434ED90F1D1}"/>
              </a:ext>
            </a:extLst>
          </p:cNvPr>
          <p:cNvSpPr txBox="1"/>
          <p:nvPr/>
        </p:nvSpPr>
        <p:spPr>
          <a:xfrm>
            <a:off x="5914571" y="2471128"/>
            <a:ext cx="6553200" cy="1878591"/>
          </a:xfrm>
          <a:prstGeom prst="rect">
            <a:avLst/>
          </a:prstGeom>
          <a:noFill/>
        </p:spPr>
        <p:txBody>
          <a:bodyPr wrap="square" rtlCol="0">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5400" b="1" i="0" u="none" strike="noStrike" kern="1200" cap="none" spc="-200" normalizeH="0" baseline="0" noProof="0" dirty="0">
                <a:ln>
                  <a:noFill/>
                </a:ln>
                <a:effectLst/>
                <a:uLnTx/>
                <a:uFillTx/>
                <a:latin typeface="GT America Extended Regular" pitchFamily="2" charset="77"/>
                <a:ea typeface="GT America Extended Regular" pitchFamily="2" charset="77"/>
                <a:cs typeface="GT America Extended Regular" pitchFamily="2" charset="77"/>
              </a:rPr>
              <a:t>Current Sentiment</a:t>
            </a:r>
          </a:p>
        </p:txBody>
      </p:sp>
      <p:sp>
        <p:nvSpPr>
          <p:cNvPr id="10" name="Oval 9">
            <a:extLst>
              <a:ext uri="{FF2B5EF4-FFF2-40B4-BE49-F238E27FC236}">
                <a16:creationId xmlns:a16="http://schemas.microsoft.com/office/drawing/2014/main" id="{60BF0506-1F8F-ADAE-A6BC-18846F64A157}"/>
              </a:ext>
            </a:extLst>
          </p:cNvPr>
          <p:cNvSpPr/>
          <p:nvPr/>
        </p:nvSpPr>
        <p:spPr>
          <a:xfrm>
            <a:off x="4581071" y="2914217"/>
            <a:ext cx="992414" cy="992414"/>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CFFEE"/>
              </a:solidFill>
              <a:effectLst/>
              <a:uLnTx/>
              <a:uFillTx/>
              <a:latin typeface="Arial" panose="020B0604020202020204"/>
              <a:ea typeface="+mn-ea"/>
              <a:cs typeface="+mn-cs"/>
            </a:endParaRPr>
          </a:p>
        </p:txBody>
      </p:sp>
      <p:pic>
        <p:nvPicPr>
          <p:cNvPr id="2" name="Picture 1" descr="A qr code on a white background&#10;&#10;Description automatically generated">
            <a:extLst>
              <a:ext uri="{FF2B5EF4-FFF2-40B4-BE49-F238E27FC236}">
                <a16:creationId xmlns:a16="http://schemas.microsoft.com/office/drawing/2014/main" id="{2393FA88-67AB-8967-0EB7-9F96DE98ED34}"/>
              </a:ext>
            </a:extLst>
          </p:cNvPr>
          <p:cNvPicPr>
            <a:picLocks noChangeAspect="1"/>
          </p:cNvPicPr>
          <p:nvPr/>
        </p:nvPicPr>
        <p:blipFill>
          <a:blip r:embed="rId3"/>
          <a:stretch>
            <a:fillRect/>
          </a:stretch>
        </p:blipFill>
        <p:spPr>
          <a:xfrm>
            <a:off x="11212286" y="5936913"/>
            <a:ext cx="786493" cy="786493"/>
          </a:xfrm>
          <a:prstGeom prst="rect">
            <a:avLst/>
          </a:prstGeom>
        </p:spPr>
      </p:pic>
      <p:sp>
        <p:nvSpPr>
          <p:cNvPr id="3" name="TextBox 2">
            <a:extLst>
              <a:ext uri="{FF2B5EF4-FFF2-40B4-BE49-F238E27FC236}">
                <a16:creationId xmlns:a16="http://schemas.microsoft.com/office/drawing/2014/main" id="{397A4D36-06F7-C814-6F22-4654C27E6FF9}"/>
              </a:ext>
            </a:extLst>
          </p:cNvPr>
          <p:cNvSpPr txBox="1"/>
          <p:nvPr/>
        </p:nvSpPr>
        <p:spPr>
          <a:xfrm>
            <a:off x="9196991" y="6037771"/>
            <a:ext cx="2015295" cy="584775"/>
          </a:xfrm>
          <a:prstGeom prst="rect">
            <a:avLst/>
          </a:prstGeom>
          <a:noFill/>
        </p:spPr>
        <p:txBody>
          <a:bodyPr wrap="none" rtlCol="0">
            <a:spAutoFit/>
          </a:bodyPr>
          <a:lstStyle/>
          <a:p>
            <a:pPr algn="ctr"/>
            <a:r>
              <a:rPr lang="en-US" sz="1600" dirty="0">
                <a:latin typeface="GT America Regular" pitchFamily="50" charset="0"/>
                <a:ea typeface="GT America Regular" pitchFamily="50" charset="0"/>
                <a:cs typeface="GT America Regular" pitchFamily="50" charset="0"/>
              </a:rPr>
              <a:t>January Livestream </a:t>
            </a:r>
          </a:p>
          <a:p>
            <a:pPr algn="ctr"/>
            <a:r>
              <a:rPr lang="en-US" sz="1600" dirty="0">
                <a:latin typeface="GT America Regular" pitchFamily="50" charset="0"/>
                <a:ea typeface="GT America Regular" pitchFamily="50" charset="0"/>
                <a:cs typeface="GT America Regular" pitchFamily="50" charset="0"/>
              </a:rPr>
              <a:t>Registration</a:t>
            </a:r>
          </a:p>
        </p:txBody>
      </p:sp>
    </p:spTree>
    <p:extLst>
      <p:ext uri="{BB962C8B-B14F-4D97-AF65-F5344CB8AC3E}">
        <p14:creationId xmlns:p14="http://schemas.microsoft.com/office/powerpoint/2010/main" val="2529847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5C6FC0-1F74-DB01-B970-35B5AA04A8F7}"/>
              </a:ext>
            </a:extLst>
          </p:cNvPr>
          <p:cNvSpPr txBox="1"/>
          <p:nvPr/>
        </p:nvSpPr>
        <p:spPr>
          <a:xfrm>
            <a:off x="179292" y="319531"/>
            <a:ext cx="11833416" cy="1037335"/>
          </a:xfrm>
          <a:prstGeom prst="rect">
            <a:avLst/>
          </a:prstGeom>
          <a:noFill/>
        </p:spPr>
        <p:txBody>
          <a:bodyPr wrap="square" rtlCol="0">
            <a:spAutoFit/>
          </a:bodyPr>
          <a:lstStyle/>
          <a:p>
            <a:pPr>
              <a:lnSpc>
                <a:spcPts val="7200"/>
              </a:lnSpc>
            </a:pPr>
            <a:r>
              <a:rPr lang="en-US" sz="8000" b="1" spc="-200" dirty="0">
                <a:latin typeface="GT America Extended Regular" pitchFamily="2" charset="77"/>
                <a:ea typeface="GT America Extended Regular" pitchFamily="2" charset="77"/>
                <a:cs typeface="GT America Extended Regular" pitchFamily="2" charset="77"/>
              </a:rPr>
              <a:t>Thank You! </a:t>
            </a:r>
          </a:p>
        </p:txBody>
      </p:sp>
      <p:pic>
        <p:nvPicPr>
          <p:cNvPr id="3" name="Picture 2" descr="A qr code on a white background&#10;&#10;Description automatically generated">
            <a:extLst>
              <a:ext uri="{FF2B5EF4-FFF2-40B4-BE49-F238E27FC236}">
                <a16:creationId xmlns:a16="http://schemas.microsoft.com/office/drawing/2014/main" id="{6782A77E-9A8D-F330-E9A8-B7892D8097E7}"/>
              </a:ext>
            </a:extLst>
          </p:cNvPr>
          <p:cNvPicPr>
            <a:picLocks noChangeAspect="1"/>
          </p:cNvPicPr>
          <p:nvPr/>
        </p:nvPicPr>
        <p:blipFill>
          <a:blip r:embed="rId3"/>
          <a:stretch>
            <a:fillRect/>
          </a:stretch>
        </p:blipFill>
        <p:spPr>
          <a:xfrm>
            <a:off x="11212286" y="5936913"/>
            <a:ext cx="786493" cy="786493"/>
          </a:xfrm>
          <a:prstGeom prst="rect">
            <a:avLst/>
          </a:prstGeom>
        </p:spPr>
      </p:pic>
    </p:spTree>
    <p:extLst>
      <p:ext uri="{BB962C8B-B14F-4D97-AF65-F5344CB8AC3E}">
        <p14:creationId xmlns:p14="http://schemas.microsoft.com/office/powerpoint/2010/main" val="66036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B3E2F15-43ED-E511-E7E6-0A597332BF20}"/>
              </a:ext>
            </a:extLst>
          </p:cNvPr>
          <p:cNvSpPr txBox="1"/>
          <p:nvPr/>
        </p:nvSpPr>
        <p:spPr>
          <a:xfrm>
            <a:off x="287755" y="288804"/>
            <a:ext cx="116702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rgbClr val="000000"/>
                </a:solidFill>
                <a:latin typeface="GT America Extended Regular" pitchFamily="2" charset="77"/>
                <a:ea typeface="GT America Extended Regular" pitchFamily="2" charset="77"/>
                <a:cs typeface="GT America Extended Regular" pitchFamily="2" charset="77"/>
              </a:rPr>
              <a:t>Inflation has weakened</a:t>
            </a:r>
            <a:endParaRPr kumimoji="0" lang="en-US" sz="44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endParaRPr>
          </a:p>
        </p:txBody>
      </p:sp>
      <p:pic>
        <p:nvPicPr>
          <p:cNvPr id="4" name="Picture 3" descr="A graph showing the price of the company&#10;&#10;Description automatically generated">
            <a:extLst>
              <a:ext uri="{FF2B5EF4-FFF2-40B4-BE49-F238E27FC236}">
                <a16:creationId xmlns:a16="http://schemas.microsoft.com/office/drawing/2014/main" id="{40F71BFA-FD82-5A34-8AE8-EA3B9F440FA3}"/>
              </a:ext>
            </a:extLst>
          </p:cNvPr>
          <p:cNvPicPr>
            <a:picLocks noChangeAspect="1"/>
          </p:cNvPicPr>
          <p:nvPr/>
        </p:nvPicPr>
        <p:blipFill>
          <a:blip r:embed="rId3"/>
          <a:stretch>
            <a:fillRect/>
          </a:stretch>
        </p:blipFill>
        <p:spPr>
          <a:xfrm>
            <a:off x="2497110" y="1482788"/>
            <a:ext cx="6614233" cy="4498103"/>
          </a:xfrm>
          <a:prstGeom prst="rect">
            <a:avLst/>
          </a:prstGeom>
        </p:spPr>
      </p:pic>
    </p:spTree>
    <p:extLst>
      <p:ext uri="{BB962C8B-B14F-4D97-AF65-F5344CB8AC3E}">
        <p14:creationId xmlns:p14="http://schemas.microsoft.com/office/powerpoint/2010/main" val="203520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B3E2F15-43ED-E511-E7E6-0A597332BF20}"/>
              </a:ext>
            </a:extLst>
          </p:cNvPr>
          <p:cNvSpPr txBox="1"/>
          <p:nvPr/>
        </p:nvSpPr>
        <p:spPr>
          <a:xfrm>
            <a:off x="287755" y="288804"/>
            <a:ext cx="116702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rgbClr val="000000"/>
                </a:solidFill>
                <a:latin typeface="GT America Extended Regular" pitchFamily="2" charset="77"/>
                <a:ea typeface="GT America Extended Regular" pitchFamily="2" charset="77"/>
                <a:cs typeface="GT America Extended Regular" pitchFamily="2" charset="77"/>
              </a:rPr>
              <a:t>GDP growth was strong in Q3</a:t>
            </a:r>
            <a:endParaRPr kumimoji="0" lang="en-US" sz="4400" b="1" i="0" u="none" strike="noStrike" kern="1200" cap="none" spc="0" normalizeH="0" baseline="0" noProof="0" dirty="0">
              <a:ln>
                <a:noFill/>
              </a:ln>
              <a:solidFill>
                <a:srgbClr val="000000"/>
              </a:solidFill>
              <a:effectLst/>
              <a:uLnTx/>
              <a:uFillTx/>
              <a:latin typeface="GT America Extended Regular" pitchFamily="2" charset="77"/>
              <a:ea typeface="GT America Extended Regular" pitchFamily="2" charset="77"/>
              <a:cs typeface="GT America Extended Regular" pitchFamily="2" charset="77"/>
            </a:endParaRPr>
          </a:p>
        </p:txBody>
      </p:sp>
      <p:graphicFrame>
        <p:nvGraphicFramePr>
          <p:cNvPr id="3" name="Chart 2">
            <a:extLst>
              <a:ext uri="{FF2B5EF4-FFF2-40B4-BE49-F238E27FC236}">
                <a16:creationId xmlns:a16="http://schemas.microsoft.com/office/drawing/2014/main" id="{3385BDC2-29C0-55B4-63E0-328F68C96743}"/>
              </a:ext>
            </a:extLst>
          </p:cNvPr>
          <p:cNvGraphicFramePr>
            <a:graphicFrameLocks/>
          </p:cNvGraphicFramePr>
          <p:nvPr>
            <p:extLst>
              <p:ext uri="{D42A27DB-BD31-4B8C-83A1-F6EECF244321}">
                <p14:modId xmlns:p14="http://schemas.microsoft.com/office/powerpoint/2010/main" val="4108011722"/>
              </p:ext>
            </p:extLst>
          </p:nvPr>
        </p:nvGraphicFramePr>
        <p:xfrm>
          <a:off x="1812471" y="1202871"/>
          <a:ext cx="8202386" cy="494755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7F00C4E-5A35-319A-394E-03E8181955B9}"/>
              </a:ext>
            </a:extLst>
          </p:cNvPr>
          <p:cNvSpPr txBox="1"/>
          <p:nvPr/>
        </p:nvSpPr>
        <p:spPr>
          <a:xfrm>
            <a:off x="5655128" y="1354106"/>
            <a:ext cx="3711272" cy="369332"/>
          </a:xfrm>
          <a:prstGeom prst="rect">
            <a:avLst/>
          </a:prstGeom>
          <a:noFill/>
        </p:spPr>
        <p:txBody>
          <a:bodyPr wrap="none" rtlCol="0">
            <a:spAutoFit/>
          </a:bodyPr>
          <a:lstStyle/>
          <a:p>
            <a:r>
              <a:rPr lang="en-US" b="1" dirty="0">
                <a:solidFill>
                  <a:srgbClr val="006AFF"/>
                </a:solidFill>
                <a:latin typeface="GT America Extended Regular" pitchFamily="50" charset="0"/>
                <a:ea typeface="GT America Extended Regular" pitchFamily="50" charset="0"/>
                <a:cs typeface="GT America Extended Regular" pitchFamily="50" charset="0"/>
              </a:rPr>
              <a:t>+199,000 jobs in November</a:t>
            </a:r>
          </a:p>
        </p:txBody>
      </p:sp>
      <p:sp>
        <p:nvSpPr>
          <p:cNvPr id="6" name="TextBox 5">
            <a:extLst>
              <a:ext uri="{FF2B5EF4-FFF2-40B4-BE49-F238E27FC236}">
                <a16:creationId xmlns:a16="http://schemas.microsoft.com/office/drawing/2014/main" id="{BD6CF094-9FF4-D499-06A6-A175183CF270}"/>
              </a:ext>
            </a:extLst>
          </p:cNvPr>
          <p:cNvSpPr txBox="1"/>
          <p:nvPr/>
        </p:nvSpPr>
        <p:spPr>
          <a:xfrm>
            <a:off x="5349797" y="1795751"/>
            <a:ext cx="4665060" cy="369332"/>
          </a:xfrm>
          <a:prstGeom prst="rect">
            <a:avLst/>
          </a:prstGeom>
          <a:noFill/>
        </p:spPr>
        <p:txBody>
          <a:bodyPr wrap="none" rtlCol="0">
            <a:spAutoFit/>
          </a:bodyPr>
          <a:lstStyle/>
          <a:p>
            <a:r>
              <a:rPr lang="en-US" b="1" dirty="0">
                <a:solidFill>
                  <a:srgbClr val="006AFF"/>
                </a:solidFill>
                <a:latin typeface="GT America Extended Regular" pitchFamily="50" charset="0"/>
                <a:ea typeface="GT America Extended Regular" pitchFamily="50" charset="0"/>
                <a:cs typeface="GT America Extended Regular" pitchFamily="50" charset="0"/>
              </a:rPr>
              <a:t>Unemployment rate drops to 3.7%</a:t>
            </a:r>
          </a:p>
        </p:txBody>
      </p:sp>
      <p:sp>
        <p:nvSpPr>
          <p:cNvPr id="7" name="TextBox 6">
            <a:extLst>
              <a:ext uri="{FF2B5EF4-FFF2-40B4-BE49-F238E27FC236}">
                <a16:creationId xmlns:a16="http://schemas.microsoft.com/office/drawing/2014/main" id="{1DF2F55B-080C-71C2-0BCD-CD0359C6DAD1}"/>
              </a:ext>
            </a:extLst>
          </p:cNvPr>
          <p:cNvSpPr txBox="1"/>
          <p:nvPr/>
        </p:nvSpPr>
        <p:spPr>
          <a:xfrm rot="16200000">
            <a:off x="12619" y="2934940"/>
            <a:ext cx="2281394" cy="338554"/>
          </a:xfrm>
          <a:prstGeom prst="rect">
            <a:avLst/>
          </a:prstGeom>
          <a:noFill/>
        </p:spPr>
        <p:txBody>
          <a:bodyPr wrap="none" rtlCol="0">
            <a:spAutoFit/>
          </a:bodyPr>
          <a:lstStyle/>
          <a:p>
            <a:r>
              <a:rPr lang="en-US" sz="1600" dirty="0">
                <a:solidFill>
                  <a:schemeClr val="tx1">
                    <a:lumMod val="50000"/>
                    <a:lumOff val="50000"/>
                  </a:schemeClr>
                </a:solidFill>
                <a:latin typeface="GT America Medium" pitchFamily="50" charset="0"/>
                <a:ea typeface="GT America Medium" pitchFamily="50" charset="0"/>
                <a:cs typeface="GT America Medium" pitchFamily="50" charset="0"/>
              </a:rPr>
              <a:t>Real GDP - % Change </a:t>
            </a:r>
          </a:p>
        </p:txBody>
      </p:sp>
      <p:sp>
        <p:nvSpPr>
          <p:cNvPr id="8" name="TextBox 7">
            <a:extLst>
              <a:ext uri="{FF2B5EF4-FFF2-40B4-BE49-F238E27FC236}">
                <a16:creationId xmlns:a16="http://schemas.microsoft.com/office/drawing/2014/main" id="{006B3E6D-1C3E-3666-C73C-C31FF088093F}"/>
              </a:ext>
            </a:extLst>
          </p:cNvPr>
          <p:cNvSpPr txBox="1"/>
          <p:nvPr/>
        </p:nvSpPr>
        <p:spPr>
          <a:xfrm>
            <a:off x="3619501" y="6304776"/>
            <a:ext cx="5808000" cy="307777"/>
          </a:xfrm>
          <a:prstGeom prst="rect">
            <a:avLst/>
          </a:prstGeom>
          <a:noFill/>
        </p:spPr>
        <p:txBody>
          <a:bodyPr wrap="none" rtlCol="0">
            <a:spAutoFit/>
          </a:bodyPr>
          <a:lstStyle/>
          <a:p>
            <a:r>
              <a:rPr lang="en-US" sz="1400" dirty="0">
                <a:solidFill>
                  <a:schemeClr val="tx1">
                    <a:lumMod val="50000"/>
                    <a:lumOff val="50000"/>
                  </a:schemeClr>
                </a:solidFill>
                <a:latin typeface="GT America Medium" pitchFamily="50" charset="0"/>
                <a:ea typeface="GT America Medium" pitchFamily="50" charset="0"/>
                <a:cs typeface="GT America Medium" pitchFamily="50" charset="0"/>
              </a:rPr>
              <a:t>Source: US Department of Commerce, Bureau of Economic Analysis</a:t>
            </a:r>
          </a:p>
        </p:txBody>
      </p:sp>
    </p:spTree>
    <p:extLst>
      <p:ext uri="{BB962C8B-B14F-4D97-AF65-F5344CB8AC3E}">
        <p14:creationId xmlns:p14="http://schemas.microsoft.com/office/powerpoint/2010/main" val="414019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Future Partners">
      <a:dk1>
        <a:srgbClr val="000000"/>
      </a:dk1>
      <a:lt1>
        <a:srgbClr val="FCFFEE"/>
      </a:lt1>
      <a:dk2>
        <a:srgbClr val="0069FF"/>
      </a:dk2>
      <a:lt2>
        <a:srgbClr val="F3FFAF"/>
      </a:lt2>
      <a:accent1>
        <a:srgbClr val="8893FF"/>
      </a:accent1>
      <a:accent2>
        <a:srgbClr val="D6DAFF"/>
      </a:accent2>
      <a:accent3>
        <a:srgbClr val="F2542A"/>
      </a:accent3>
      <a:accent4>
        <a:srgbClr val="FFDABF"/>
      </a:accent4>
      <a:accent5>
        <a:srgbClr val="E3D6BB"/>
      </a:accent5>
      <a:accent6>
        <a:srgbClr val="FFFFFF"/>
      </a:accent6>
      <a:hlink>
        <a:srgbClr val="0069FF"/>
      </a:hlink>
      <a:folHlink>
        <a:srgbClr val="0069F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ank">
  <a:themeElements>
    <a:clrScheme name="">
      <a:dk1>
        <a:srgbClr val="000000"/>
      </a:dk1>
      <a:lt1>
        <a:srgbClr val="FFFFFF"/>
      </a:lt1>
      <a:dk2>
        <a:srgbClr val="000000"/>
      </a:dk2>
      <a:lt2>
        <a:srgbClr val="000000"/>
      </a:lt2>
      <a:accent1>
        <a:srgbClr val="E32A06"/>
      </a:accent1>
      <a:accent2>
        <a:srgbClr val="333399"/>
      </a:accent2>
      <a:accent3>
        <a:srgbClr val="FFFFFF"/>
      </a:accent3>
      <a:accent4>
        <a:srgbClr val="000000"/>
      </a:accent4>
      <a:accent5>
        <a:srgbClr val="EFACAA"/>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Future Partners">
      <a:dk1>
        <a:srgbClr val="000000"/>
      </a:dk1>
      <a:lt1>
        <a:srgbClr val="FCFFEE"/>
      </a:lt1>
      <a:dk2>
        <a:srgbClr val="0069FF"/>
      </a:dk2>
      <a:lt2>
        <a:srgbClr val="F3FFAF"/>
      </a:lt2>
      <a:accent1>
        <a:srgbClr val="8893FF"/>
      </a:accent1>
      <a:accent2>
        <a:srgbClr val="D6DAFF"/>
      </a:accent2>
      <a:accent3>
        <a:srgbClr val="F2542A"/>
      </a:accent3>
      <a:accent4>
        <a:srgbClr val="FFDABF"/>
      </a:accent4>
      <a:accent5>
        <a:srgbClr val="E3D6BB"/>
      </a:accent5>
      <a:accent6>
        <a:srgbClr val="FFFFFF"/>
      </a:accent6>
      <a:hlink>
        <a:srgbClr val="0069FF"/>
      </a:hlink>
      <a:folHlink>
        <a:srgbClr val="0069F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a:themeElements>
    <a:clrScheme name="">
      <a:dk1>
        <a:srgbClr val="000000"/>
      </a:dk1>
      <a:lt1>
        <a:srgbClr val="FFFFFF"/>
      </a:lt1>
      <a:dk2>
        <a:srgbClr val="000000"/>
      </a:dk2>
      <a:lt2>
        <a:srgbClr val="000000"/>
      </a:lt2>
      <a:accent1>
        <a:srgbClr val="E32A06"/>
      </a:accent1>
      <a:accent2>
        <a:srgbClr val="333399"/>
      </a:accent2>
      <a:accent3>
        <a:srgbClr val="FFFFFF"/>
      </a:accent3>
      <a:accent4>
        <a:srgbClr val="000000"/>
      </a:accent4>
      <a:accent5>
        <a:srgbClr val="EFACAA"/>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Future Partners">
      <a:dk1>
        <a:srgbClr val="000000"/>
      </a:dk1>
      <a:lt1>
        <a:srgbClr val="FCFFEE"/>
      </a:lt1>
      <a:dk2>
        <a:srgbClr val="0069FF"/>
      </a:dk2>
      <a:lt2>
        <a:srgbClr val="F3FFAF"/>
      </a:lt2>
      <a:accent1>
        <a:srgbClr val="8893FF"/>
      </a:accent1>
      <a:accent2>
        <a:srgbClr val="D6DAFF"/>
      </a:accent2>
      <a:accent3>
        <a:srgbClr val="F2542A"/>
      </a:accent3>
      <a:accent4>
        <a:srgbClr val="FFDABF"/>
      </a:accent4>
      <a:accent5>
        <a:srgbClr val="E3D6BB"/>
      </a:accent5>
      <a:accent6>
        <a:srgbClr val="FFFFFF"/>
      </a:accent6>
      <a:hlink>
        <a:srgbClr val="0069FF"/>
      </a:hlink>
      <a:folHlink>
        <a:srgbClr val="0069F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Future Partners">
      <a:dk1>
        <a:srgbClr val="000000"/>
      </a:dk1>
      <a:lt1>
        <a:srgbClr val="FCFFEE"/>
      </a:lt1>
      <a:dk2>
        <a:srgbClr val="0069FF"/>
      </a:dk2>
      <a:lt2>
        <a:srgbClr val="F3FFAF"/>
      </a:lt2>
      <a:accent1>
        <a:srgbClr val="8893FF"/>
      </a:accent1>
      <a:accent2>
        <a:srgbClr val="D6DAFF"/>
      </a:accent2>
      <a:accent3>
        <a:srgbClr val="F2542A"/>
      </a:accent3>
      <a:accent4>
        <a:srgbClr val="FFDABF"/>
      </a:accent4>
      <a:accent5>
        <a:srgbClr val="E3D6BB"/>
      </a:accent5>
      <a:accent6>
        <a:srgbClr val="FFFFFF"/>
      </a:accent6>
      <a:hlink>
        <a:srgbClr val="0069FF"/>
      </a:hlink>
      <a:folHlink>
        <a:srgbClr val="0069F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Future Partners">
      <a:dk1>
        <a:srgbClr val="000000"/>
      </a:dk1>
      <a:lt1>
        <a:srgbClr val="FCFFEE"/>
      </a:lt1>
      <a:dk2>
        <a:srgbClr val="0069FF"/>
      </a:dk2>
      <a:lt2>
        <a:srgbClr val="F3FFAF"/>
      </a:lt2>
      <a:accent1>
        <a:srgbClr val="8893FF"/>
      </a:accent1>
      <a:accent2>
        <a:srgbClr val="D6DAFF"/>
      </a:accent2>
      <a:accent3>
        <a:srgbClr val="F2542A"/>
      </a:accent3>
      <a:accent4>
        <a:srgbClr val="FFDABF"/>
      </a:accent4>
      <a:accent5>
        <a:srgbClr val="E3D6BB"/>
      </a:accent5>
      <a:accent6>
        <a:srgbClr val="FFFFFF"/>
      </a:accent6>
      <a:hlink>
        <a:srgbClr val="0069FF"/>
      </a:hlink>
      <a:folHlink>
        <a:srgbClr val="0069F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Future Partners">
      <a:dk1>
        <a:srgbClr val="000000"/>
      </a:dk1>
      <a:lt1>
        <a:srgbClr val="FCFFEE"/>
      </a:lt1>
      <a:dk2>
        <a:srgbClr val="0069FF"/>
      </a:dk2>
      <a:lt2>
        <a:srgbClr val="F3FFAF"/>
      </a:lt2>
      <a:accent1>
        <a:srgbClr val="8893FF"/>
      </a:accent1>
      <a:accent2>
        <a:srgbClr val="D6DAFF"/>
      </a:accent2>
      <a:accent3>
        <a:srgbClr val="F2542A"/>
      </a:accent3>
      <a:accent4>
        <a:srgbClr val="FFDABF"/>
      </a:accent4>
      <a:accent5>
        <a:srgbClr val="E3D6BB"/>
      </a:accent5>
      <a:accent6>
        <a:srgbClr val="FFFFFF"/>
      </a:accent6>
      <a:hlink>
        <a:srgbClr val="0069FF"/>
      </a:hlink>
      <a:folHlink>
        <a:srgbClr val="0069FF"/>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Custom 4">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Custom 4">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Future Partners">
    <a:dk1>
      <a:srgbClr val="000000"/>
    </a:dk1>
    <a:lt1>
      <a:srgbClr val="FCFFEE"/>
    </a:lt1>
    <a:dk2>
      <a:srgbClr val="0069FF"/>
    </a:dk2>
    <a:lt2>
      <a:srgbClr val="F3FFAF"/>
    </a:lt2>
    <a:accent1>
      <a:srgbClr val="8893FF"/>
    </a:accent1>
    <a:accent2>
      <a:srgbClr val="D6DAFF"/>
    </a:accent2>
    <a:accent3>
      <a:srgbClr val="F2542A"/>
    </a:accent3>
    <a:accent4>
      <a:srgbClr val="FFDABF"/>
    </a:accent4>
    <a:accent5>
      <a:srgbClr val="E3D6BB"/>
    </a:accent5>
    <a:accent6>
      <a:srgbClr val="FFFFFF"/>
    </a:accent6>
    <a:hlink>
      <a:srgbClr val="0069FF"/>
    </a:hlink>
    <a:folHlink>
      <a:srgbClr val="0069FF"/>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000000"/>
    </a:lt2>
    <a:accent1>
      <a:srgbClr val="E32A06"/>
    </a:accent1>
    <a:accent2>
      <a:srgbClr val="333399"/>
    </a:accent2>
    <a:accent3>
      <a:srgbClr val="FFFFFF"/>
    </a:accent3>
    <a:accent4>
      <a:srgbClr val="000000"/>
    </a:accent4>
    <a:accent5>
      <a:srgbClr val="EFACAA"/>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
    <a:dk1>
      <a:srgbClr val="000000"/>
    </a:dk1>
    <a:lt1>
      <a:srgbClr val="FFFFFF"/>
    </a:lt1>
    <a:dk2>
      <a:srgbClr val="000000"/>
    </a:dk2>
    <a:lt2>
      <a:srgbClr val="000000"/>
    </a:lt2>
    <a:accent1>
      <a:srgbClr val="E32A06"/>
    </a:accent1>
    <a:accent2>
      <a:srgbClr val="333399"/>
    </a:accent2>
    <a:accent3>
      <a:srgbClr val="FFFFFF"/>
    </a:accent3>
    <a:accent4>
      <a:srgbClr val="000000"/>
    </a:accent4>
    <a:accent5>
      <a:srgbClr val="EFACAA"/>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7B889C1B092D40B6E627EACF1AC43B" ma:contentTypeVersion="4" ma:contentTypeDescription="Create a new document." ma:contentTypeScope="" ma:versionID="e41e378e16fabef9907bb5b1338fca41">
  <xsd:schema xmlns:xsd="http://www.w3.org/2001/XMLSchema" xmlns:xs="http://www.w3.org/2001/XMLSchema" xmlns:p="http://schemas.microsoft.com/office/2006/metadata/properties" xmlns:ns3="35ce933b-00b7-4f37-bd6e-7aa44790ec9e" targetNamespace="http://schemas.microsoft.com/office/2006/metadata/properties" ma:root="true" ma:fieldsID="409af1a34b6fe0a305867c9c8d8512b5" ns3:_="">
    <xsd:import namespace="35ce933b-00b7-4f37-bd6e-7aa44790ec9e"/>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ce933b-00b7-4f37-bd6e-7aa44790ec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5ce933b-00b7-4f37-bd6e-7aa44790ec9e" xsi:nil="true"/>
  </documentManagement>
</p:properties>
</file>

<file path=customXml/itemProps1.xml><?xml version="1.0" encoding="utf-8"?>
<ds:datastoreItem xmlns:ds="http://schemas.openxmlformats.org/officeDocument/2006/customXml" ds:itemID="{1A1CF9CD-B82C-43FA-918F-4EA4487FE0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ce933b-00b7-4f37-bd6e-7aa44790e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79F851-ED60-41F6-AD57-091105156D89}">
  <ds:schemaRefs>
    <ds:schemaRef ds:uri="http://schemas.microsoft.com/sharepoint/v3/contenttype/forms"/>
  </ds:schemaRefs>
</ds:datastoreItem>
</file>

<file path=customXml/itemProps3.xml><?xml version="1.0" encoding="utf-8"?>
<ds:datastoreItem xmlns:ds="http://schemas.openxmlformats.org/officeDocument/2006/customXml" ds:itemID="{A3FD174B-9443-4F3B-9075-3B55CE665BDD}">
  <ds:schemaRefs>
    <ds:schemaRef ds:uri="http://purl.org/dc/terms/"/>
    <ds:schemaRef ds:uri="http://purl.org/dc/elements/1.1/"/>
    <ds:schemaRef ds:uri="http://schemas.microsoft.com/office/2006/documentManagement/types"/>
    <ds:schemaRef ds:uri="http://purl.org/dc/dcmitype/"/>
    <ds:schemaRef ds:uri="35ce933b-00b7-4f37-bd6e-7aa44790ec9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22626</TotalTime>
  <Words>5632</Words>
  <Application>Microsoft Office PowerPoint</Application>
  <PresentationFormat>Widescreen</PresentationFormat>
  <Paragraphs>520</Paragraphs>
  <Slides>70</Slides>
  <Notes>68</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70</vt:i4>
      </vt:variant>
    </vt:vector>
  </HeadingPairs>
  <TitlesOfParts>
    <vt:vector size="89" baseType="lpstr">
      <vt:lpstr>Calibri Light</vt:lpstr>
      <vt:lpstr>Avenir Next LT Pro</vt:lpstr>
      <vt:lpstr>GT America Extended Regular</vt:lpstr>
      <vt:lpstr>Arial Black</vt:lpstr>
      <vt:lpstr>Arial</vt:lpstr>
      <vt:lpstr>Gill Sans</vt:lpstr>
      <vt:lpstr>Calibri</vt:lpstr>
      <vt:lpstr>GT America Medium</vt:lpstr>
      <vt:lpstr>GT America Regular</vt:lpstr>
      <vt:lpstr>Tw Cen MT</vt:lpstr>
      <vt:lpstr>Office Theme</vt:lpstr>
      <vt:lpstr>2_Blank</vt:lpstr>
      <vt:lpstr>1_Office Theme</vt:lpstr>
      <vt:lpstr>2_Office Theme</vt:lpstr>
      <vt:lpstr>Blank</vt:lpstr>
      <vt:lpstr>4_Office Theme</vt:lpstr>
      <vt:lpstr>5_Office Theme</vt:lpstr>
      <vt:lpstr>6_Office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Beth Vande Griend</dc:creator>
  <cp:keywords/>
  <dc:description/>
  <cp:lastModifiedBy>Queeny Nalyanya</cp:lastModifiedBy>
  <cp:revision>385</cp:revision>
  <dcterms:created xsi:type="dcterms:W3CDTF">2023-05-02T04:59:56Z</dcterms:created>
  <dcterms:modified xsi:type="dcterms:W3CDTF">2023-12-13T17:15:36Z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0x0101007A7B889C1B092D40B6E627EACF1AC43B</vt:lpwstr>
  </property>
</Properties>
</file>