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26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9" r:id="rId1"/>
    <p:sldMasterId id="2147483661" r:id="rId2"/>
    <p:sldMasterId id="2147483717" r:id="rId3"/>
  </p:sldMasterIdLst>
  <p:notesMasterIdLst>
    <p:notesMasterId r:id="rId15"/>
  </p:notesMasterIdLst>
  <p:handoutMasterIdLst>
    <p:handoutMasterId r:id="rId16"/>
  </p:handoutMasterIdLst>
  <p:sldIdLst>
    <p:sldId id="312" r:id="rId4"/>
    <p:sldId id="382" r:id="rId5"/>
    <p:sldId id="315" r:id="rId6"/>
    <p:sldId id="372" r:id="rId7"/>
    <p:sldId id="365" r:id="rId8"/>
    <p:sldId id="377" r:id="rId9"/>
    <p:sldId id="366" r:id="rId10"/>
    <p:sldId id="381" r:id="rId11"/>
    <p:sldId id="375" r:id="rId12"/>
    <p:sldId id="379" r:id="rId13"/>
    <p:sldId id="3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2">
          <p15:clr>
            <a:srgbClr val="A4A3A4"/>
          </p15:clr>
        </p15:guide>
        <p15:guide id="2" pos="3841">
          <p15:clr>
            <a:srgbClr val="A4A3A4"/>
          </p15:clr>
        </p15:guide>
        <p15:guide id="3" pos="40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0"/>
    <a:srgbClr val="B8B8B8"/>
    <a:srgbClr val="196FBF"/>
    <a:srgbClr val="797979"/>
    <a:srgbClr val="191919"/>
    <a:srgbClr val="231F20"/>
    <a:srgbClr val="48484A"/>
    <a:srgbClr val="FF6E00"/>
    <a:srgbClr val="FF7600"/>
    <a:srgbClr val="0022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09" autoAdjust="0"/>
    <p:restoredTop sz="81478" autoAdjust="0"/>
  </p:normalViewPr>
  <p:slideViewPr>
    <p:cSldViewPr snapToGrid="0" snapToObjects="1">
      <p:cViewPr varScale="1">
        <p:scale>
          <a:sx n="54" d="100"/>
          <a:sy n="54" d="100"/>
        </p:scale>
        <p:origin x="1452" y="48"/>
      </p:cViewPr>
      <p:guideLst>
        <p:guide orient="horz" pos="4062"/>
        <p:guide pos="3841"/>
        <p:guide pos="40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B36F7-D17C-644E-99F3-E9F9407FAAC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21B0C-6F5D-6349-896D-6527CFEE4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113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672FD-B8DE-094E-B5CE-9C71B2EC8F4E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BCC9E-1A19-B343-A8F6-30079677C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020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BCC9E-1A19-B343-A8F6-30079677C4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31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BCC9E-1A19-B343-A8F6-30079677C4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00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FBCC9E-1A19-B343-A8F6-30079677C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459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BCC9E-1A19-B343-A8F6-30079677C4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61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BCC9E-1A19-B343-A8F6-30079677C4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2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BCC9E-1A19-B343-A8F6-30079677C4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21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BCC9E-1A19-B343-A8F6-30079677C4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08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BCC9E-1A19-B343-A8F6-30079677C4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48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BCC9E-1A19-B343-A8F6-30079677C4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57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1158" y="1600201"/>
            <a:ext cx="11091242" cy="4403436"/>
          </a:xfrm>
          <a:prstGeom prst="rect">
            <a:avLst/>
          </a:prstGeom>
        </p:spPr>
        <p:txBody>
          <a:bodyPr/>
          <a:lstStyle>
            <a:lvl1pPr marL="352425" indent="-352425">
              <a:spcBef>
                <a:spcPts val="1000"/>
              </a:spcBef>
              <a:buClr>
                <a:schemeClr val="accent1"/>
              </a:buClr>
              <a:buFontTx/>
              <a:buBlip>
                <a:blip r:embed="rId2"/>
              </a:buBlip>
              <a:defRPr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7713" indent="-301625">
              <a:spcBef>
                <a:spcPts val="1000"/>
              </a:spcBef>
              <a:buClr>
                <a:schemeClr val="accent1"/>
              </a:buClr>
              <a:buFontTx/>
              <a:buBlip>
                <a:blip r:embed="rId2"/>
              </a:buBlip>
              <a:defRPr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5863" indent="-271463">
              <a:spcBef>
                <a:spcPts val="1000"/>
              </a:spcBef>
              <a:buClr>
                <a:schemeClr val="accent1"/>
              </a:buClr>
              <a:buFontTx/>
              <a:buBlip>
                <a:blip r:embed="rId2"/>
              </a:buBlip>
              <a:defRPr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2425" indent="-250825">
              <a:spcBef>
                <a:spcPts val="1000"/>
              </a:spcBef>
              <a:buClr>
                <a:schemeClr val="accent1"/>
              </a:buClr>
              <a:buFontTx/>
              <a:buBlip>
                <a:blip r:embed="rId2"/>
              </a:buBlip>
              <a:defRPr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150" indent="-260350">
              <a:spcBef>
                <a:spcPts val="1000"/>
              </a:spcBef>
              <a:buClr>
                <a:schemeClr val="accent1"/>
              </a:buClr>
              <a:buFontTx/>
              <a:buBlip>
                <a:blip r:embed="rId2"/>
              </a:buBlip>
              <a:defRPr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C116DF16-D211-D447-977E-4D6491348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752" y="380838"/>
            <a:ext cx="11124647" cy="505691"/>
          </a:xfrm>
          <a:prstGeom prst="rect">
            <a:avLst/>
          </a:prstGeom>
        </p:spPr>
        <p:txBody>
          <a:bodyPr/>
          <a:lstStyle>
            <a:lvl1pPr marL="0" indent="0" hangingPunct="1">
              <a:spcBef>
                <a:spcPts val="0"/>
              </a:spcBef>
              <a:buNone/>
              <a:defRPr sz="4000" b="1" i="0" spc="20" baseline="0">
                <a:solidFill>
                  <a:srgbClr val="196FB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heading text goes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2CD80F-9A67-9C41-A95B-B788F4312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58" y="6263653"/>
            <a:ext cx="1608090" cy="43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79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_Image Slide with Blk-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C68FDAC4-D482-0A48-A8F1-5EBD648BAC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49838" y="0"/>
            <a:ext cx="7142162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33B207-58DE-2B4F-AC01-CB3908C52E04}"/>
              </a:ext>
            </a:extLst>
          </p:cNvPr>
          <p:cNvSpPr/>
          <p:nvPr userDrawn="1"/>
        </p:nvSpPr>
        <p:spPr>
          <a:xfrm flipH="1">
            <a:off x="0" y="0"/>
            <a:ext cx="5050564" cy="6858000"/>
          </a:xfrm>
          <a:prstGeom prst="rect">
            <a:avLst/>
          </a:prstGeom>
          <a:solidFill>
            <a:srgbClr val="B8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954F8A5-629A-F846-BE81-4B9B964D32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3027" y="412776"/>
            <a:ext cx="3499118" cy="429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heading text goes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2CD80F-9A67-9C41-A95B-B788F43122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58" y="6074513"/>
            <a:ext cx="1608090" cy="43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_Image Slide_Full Scree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68FDAC4-D482-0A48-A8F1-5EBD648BAC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8B8B8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12198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8B8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6041956" y="761842"/>
            <a:ext cx="5334317" cy="5334317"/>
          </a:xfrm>
          <a:prstGeom prst="rect">
            <a:avLst/>
          </a:prstGeom>
          <a:noFill/>
          <a:ln w="177800" cmpd="sng">
            <a:solidFill>
              <a:schemeClr val="bg1">
                <a:alpha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C116DF16-D211-D447-977E-4D6491348A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928" y="3589987"/>
            <a:ext cx="9062952" cy="505691"/>
          </a:xfrm>
          <a:prstGeom prst="rect">
            <a:avLst/>
          </a:prstGeom>
        </p:spPr>
        <p:txBody>
          <a:bodyPr/>
          <a:lstStyle>
            <a:lvl1pPr marL="0" indent="0" hangingPunct="1">
              <a:spcBef>
                <a:spcPts val="0"/>
              </a:spcBef>
              <a:buNone/>
              <a:defRPr sz="4200" b="1" i="0" spc="2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 here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F9E72AE2-1BB3-E047-BC54-31E957AF99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4879" y="4391246"/>
            <a:ext cx="9066781" cy="169214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800" b="0" i="0" spc="2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Other placeholder text here.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2CD80F-9A67-9C41-A95B-B788F43122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85" y="461568"/>
            <a:ext cx="3112692" cy="84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11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12191999" cy="1748117"/>
          </a:xfrm>
          <a:prstGeom prst="rect">
            <a:avLst/>
          </a:prstGeom>
          <a:solidFill>
            <a:srgbClr val="B8B8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041956" y="761842"/>
            <a:ext cx="5334317" cy="5334317"/>
          </a:xfrm>
          <a:prstGeom prst="rect">
            <a:avLst/>
          </a:prstGeom>
          <a:noFill/>
          <a:ln w="177800" cmpd="sng">
            <a:solidFill>
              <a:schemeClr val="bg1">
                <a:alpha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116DF16-D211-D447-977E-4D6491348A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928" y="3589987"/>
            <a:ext cx="9062952" cy="505691"/>
          </a:xfrm>
          <a:prstGeom prst="rect">
            <a:avLst/>
          </a:prstGeom>
        </p:spPr>
        <p:txBody>
          <a:bodyPr/>
          <a:lstStyle>
            <a:lvl1pPr marL="0" indent="0" hangingPunct="1">
              <a:spcBef>
                <a:spcPts val="0"/>
              </a:spcBef>
              <a:buNone/>
              <a:defRPr sz="4200" b="1" i="0" spc="2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 here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9E72AE2-1BB3-E047-BC54-31E957AF99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4879" y="4391246"/>
            <a:ext cx="9066781" cy="169214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800" b="0" i="0" spc="2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Other placeholder text here.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2CD80F-9A67-9C41-A95B-B788F43122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85" y="461568"/>
            <a:ext cx="3112692" cy="84365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376273" y="6448425"/>
            <a:ext cx="531845" cy="2452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891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588" y="0"/>
            <a:ext cx="12192000" cy="6858000"/>
          </a:xfrm>
          <a:prstGeom prst="rect">
            <a:avLst/>
          </a:prstGeom>
          <a:gradFill flip="none" rotWithShape="1">
            <a:gsLst>
              <a:gs pos="22000">
                <a:schemeClr val="tx2">
                  <a:alpha val="92000"/>
                </a:schemeClr>
              </a:gs>
              <a:gs pos="68000">
                <a:schemeClr val="tx2">
                  <a:alpha val="0"/>
                </a:schemeClr>
              </a:gs>
            </a:gsLst>
            <a:lin ang="1728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041956" y="761842"/>
            <a:ext cx="5334317" cy="5334317"/>
          </a:xfrm>
          <a:prstGeom prst="rect">
            <a:avLst/>
          </a:prstGeom>
          <a:noFill/>
          <a:ln w="177800" cmpd="sng">
            <a:solidFill>
              <a:schemeClr val="bg1">
                <a:alpha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116DF16-D211-D447-977E-4D6491348A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928" y="3589987"/>
            <a:ext cx="9062952" cy="505691"/>
          </a:xfrm>
          <a:prstGeom prst="rect">
            <a:avLst/>
          </a:prstGeom>
        </p:spPr>
        <p:txBody>
          <a:bodyPr/>
          <a:lstStyle>
            <a:lvl1pPr marL="0" indent="0" hangingPunct="1">
              <a:spcBef>
                <a:spcPts val="0"/>
              </a:spcBef>
              <a:buNone/>
              <a:defRPr sz="4200" b="1" i="0" spc="2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 here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F9E72AE2-1BB3-E047-BC54-31E957AF99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4879" y="4391246"/>
            <a:ext cx="9066781" cy="169214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0" i="0" spc="2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Other placeholder text here.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2CD80F-9A67-9C41-A95B-B788F4312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85" y="461568"/>
            <a:ext cx="3112692" cy="84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44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Atmosphere-slide1_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54044" y="15740"/>
            <a:ext cx="12192000" cy="6858000"/>
          </a:xfrm>
          <a:prstGeom prst="rect">
            <a:avLst/>
          </a:prstGeom>
          <a:gradFill flip="none" rotWithShape="1">
            <a:gsLst>
              <a:gs pos="22000">
                <a:schemeClr val="tx2">
                  <a:alpha val="50000"/>
                </a:schemeClr>
              </a:gs>
              <a:gs pos="68000">
                <a:schemeClr val="tx2">
                  <a:alpha val="0"/>
                </a:schemeClr>
              </a:gs>
            </a:gsLst>
            <a:lin ang="1728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588" y="0"/>
            <a:ext cx="12192000" cy="6858000"/>
          </a:xfrm>
          <a:prstGeom prst="rect">
            <a:avLst/>
          </a:prstGeom>
          <a:gradFill flip="none" rotWithShape="1">
            <a:gsLst>
              <a:gs pos="22000">
                <a:schemeClr val="tx2">
                  <a:alpha val="55000"/>
                </a:schemeClr>
              </a:gs>
              <a:gs pos="68000">
                <a:schemeClr val="tx2">
                  <a:alpha val="0"/>
                </a:schemeClr>
              </a:gs>
            </a:gsLst>
            <a:lin ang="1728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588" y="15740"/>
            <a:ext cx="12192000" cy="6858000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041956" y="761842"/>
            <a:ext cx="5334317" cy="5334317"/>
          </a:xfrm>
          <a:prstGeom prst="rect">
            <a:avLst/>
          </a:prstGeom>
          <a:noFill/>
          <a:ln w="177800" cmpd="sng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116DF16-D211-D447-977E-4D6491348A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928" y="3589987"/>
            <a:ext cx="9062952" cy="505691"/>
          </a:xfrm>
          <a:prstGeom prst="rect">
            <a:avLst/>
          </a:prstGeom>
        </p:spPr>
        <p:txBody>
          <a:bodyPr/>
          <a:lstStyle>
            <a:lvl1pPr marL="0" indent="0" hangingPunct="1">
              <a:spcBef>
                <a:spcPts val="0"/>
              </a:spcBef>
              <a:buNone/>
              <a:defRPr sz="4200" b="1" i="0" spc="2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 here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F9E72AE2-1BB3-E047-BC54-31E957AF99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4879" y="4391246"/>
            <a:ext cx="9066781" cy="169214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0" i="0" spc="2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Other placeholder text here.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2CD80F-9A67-9C41-A95B-B788F4312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85" y="461568"/>
            <a:ext cx="3112692" cy="84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5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6000">
                <a:schemeClr val="tx2">
                  <a:alpha val="65000"/>
                </a:schemeClr>
              </a:gs>
              <a:gs pos="68000">
                <a:schemeClr val="tx2">
                  <a:alpha val="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041956" y="761842"/>
            <a:ext cx="5334317" cy="5334317"/>
          </a:xfrm>
          <a:prstGeom prst="rect">
            <a:avLst/>
          </a:prstGeom>
          <a:noFill/>
          <a:ln w="177800" cmpd="sng">
            <a:solidFill>
              <a:schemeClr val="bg1">
                <a:alpha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116DF16-D211-D447-977E-4D6491348A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928" y="3589987"/>
            <a:ext cx="9062952" cy="505691"/>
          </a:xfrm>
          <a:prstGeom prst="rect">
            <a:avLst/>
          </a:prstGeom>
        </p:spPr>
        <p:txBody>
          <a:bodyPr/>
          <a:lstStyle>
            <a:lvl1pPr marL="0" indent="0" hangingPunct="1">
              <a:spcBef>
                <a:spcPts val="0"/>
              </a:spcBef>
              <a:buNone/>
              <a:defRPr sz="4200" b="1" i="0" spc="2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 here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E72AE2-1BB3-E047-BC54-31E957AF99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4879" y="4391246"/>
            <a:ext cx="9066781" cy="169214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0" i="0" spc="2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Other placeholder text here.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2CD80F-9A67-9C41-A95B-B788F4312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85" y="461568"/>
            <a:ext cx="3112692" cy="84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Atmosphere-slide2_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2000">
                <a:schemeClr val="tx2">
                  <a:alpha val="50000"/>
                </a:schemeClr>
              </a:gs>
              <a:gs pos="68000">
                <a:schemeClr val="tx2">
                  <a:alpha val="0"/>
                </a:schemeClr>
              </a:gs>
            </a:gsLst>
            <a:lin ang="1728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588" y="7938"/>
            <a:ext cx="12192000" cy="6858000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041956" y="761842"/>
            <a:ext cx="5334317" cy="5334317"/>
          </a:xfrm>
          <a:prstGeom prst="rect">
            <a:avLst/>
          </a:prstGeom>
          <a:noFill/>
          <a:ln w="177800" cmpd="sng">
            <a:solidFill>
              <a:schemeClr val="bg1">
                <a:alpha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C116DF16-D211-D447-977E-4D6491348A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928" y="3589987"/>
            <a:ext cx="9062952" cy="505691"/>
          </a:xfrm>
          <a:prstGeom prst="rect">
            <a:avLst/>
          </a:prstGeom>
        </p:spPr>
        <p:txBody>
          <a:bodyPr/>
          <a:lstStyle>
            <a:lvl1pPr marL="0" indent="0" hangingPunct="1">
              <a:spcBef>
                <a:spcPts val="0"/>
              </a:spcBef>
              <a:buNone/>
              <a:defRPr sz="4200" b="1" i="0" spc="2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 here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F9E72AE2-1BB3-E047-BC54-31E957AF99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4879" y="4391246"/>
            <a:ext cx="9066781" cy="169214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0" i="0" spc="2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Other placeholder text here.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2CD80F-9A67-9C41-A95B-B788F4312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85" y="461568"/>
            <a:ext cx="3112692" cy="84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37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Atmosphere-slide6_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053EAE-B3F2-D04A-8AA7-DE66705E9E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094A783-24B8-AE4A-8CF5-6122A0592B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041956" y="761842"/>
            <a:ext cx="5334317" cy="5334317"/>
          </a:xfrm>
          <a:prstGeom prst="rect">
            <a:avLst/>
          </a:prstGeom>
          <a:noFill/>
          <a:ln w="177800" cmpd="sng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C6E027-414C-8948-ADF9-2EA584D2FE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973" y="461569"/>
            <a:ext cx="3111104" cy="843220"/>
          </a:xfrm>
          <a:prstGeom prst="rect">
            <a:avLst/>
          </a:prstGeom>
        </p:spPr>
      </p:pic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C116DF16-D211-D447-977E-4D6491348A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928" y="3589987"/>
            <a:ext cx="9062952" cy="505691"/>
          </a:xfrm>
          <a:prstGeom prst="rect">
            <a:avLst/>
          </a:prstGeom>
        </p:spPr>
        <p:txBody>
          <a:bodyPr/>
          <a:lstStyle>
            <a:lvl1pPr marL="0" indent="0" hangingPunct="1">
              <a:spcBef>
                <a:spcPts val="0"/>
              </a:spcBef>
              <a:buNone/>
              <a:defRPr sz="4200" b="1" i="0" spc="2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 here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F9E72AE2-1BB3-E047-BC54-31E957AF99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4879" y="4391246"/>
            <a:ext cx="9066781" cy="169214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0" i="0" spc="2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Other placeholder text here.</a:t>
            </a:r>
          </a:p>
        </p:txBody>
      </p:sp>
    </p:spTree>
    <p:extLst>
      <p:ext uri="{BB962C8B-B14F-4D97-AF65-F5344CB8AC3E}">
        <p14:creationId xmlns:p14="http://schemas.microsoft.com/office/powerpoint/2010/main" val="4271160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Atmosphere-slide7_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268BE1-2507-294B-9C1A-4C98CDD647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094A783-24B8-AE4A-8CF5-6122A0592B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041956" y="761842"/>
            <a:ext cx="5334317" cy="5334317"/>
          </a:xfrm>
          <a:prstGeom prst="rect">
            <a:avLst/>
          </a:prstGeom>
          <a:noFill/>
          <a:ln w="177800" cmpd="sng">
            <a:solidFill>
              <a:schemeClr val="bg1">
                <a:alpha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C116DF16-D211-D447-977E-4D6491348A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928" y="3589987"/>
            <a:ext cx="9062952" cy="505691"/>
          </a:xfrm>
          <a:prstGeom prst="rect">
            <a:avLst/>
          </a:prstGeom>
        </p:spPr>
        <p:txBody>
          <a:bodyPr/>
          <a:lstStyle>
            <a:lvl1pPr marL="0" indent="0" hangingPunct="1">
              <a:spcBef>
                <a:spcPts val="0"/>
              </a:spcBef>
              <a:buNone/>
              <a:defRPr sz="4200" b="1" i="0" spc="2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 here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9E72AE2-1BB3-E047-BC54-31E957AF99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4879" y="4391246"/>
            <a:ext cx="9066781" cy="169214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0" i="0" spc="2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Other placeholder text here.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2CD80F-9A67-9C41-A95B-B788F4312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85" y="461568"/>
            <a:ext cx="3112692" cy="84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7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116DF16-D211-D447-977E-4D6491348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752" y="380838"/>
            <a:ext cx="11124647" cy="505691"/>
          </a:xfrm>
          <a:prstGeom prst="rect">
            <a:avLst/>
          </a:prstGeom>
        </p:spPr>
        <p:txBody>
          <a:bodyPr/>
          <a:lstStyle>
            <a:lvl1pPr marL="0" indent="0" hangingPunct="1">
              <a:spcBef>
                <a:spcPts val="0"/>
              </a:spcBef>
              <a:buNone/>
              <a:defRPr sz="4000" b="1" i="0" spc="20" baseline="0">
                <a:solidFill>
                  <a:srgbClr val="196FB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heading text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2CD80F-9A67-9C41-A95B-B788F43122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58" y="6263653"/>
            <a:ext cx="1608090" cy="435850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A6E5563-50F9-D24D-9D7B-1468364AB4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1600201"/>
            <a:ext cx="5199620" cy="44034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lang="en-US" sz="1500" b="0" i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pharetra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mi </a:t>
            </a:r>
            <a:r>
              <a:rPr lang="en-US" dirty="0" err="1"/>
              <a:t>libero</a:t>
            </a:r>
            <a:r>
              <a:rPr lang="en-US" dirty="0"/>
              <a:t>, </a:t>
            </a:r>
            <a:r>
              <a:rPr lang="en-US" dirty="0" err="1"/>
              <a:t>maximus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vitae,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a dolor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maximus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mi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 </a:t>
            </a:r>
            <a:r>
              <a:rPr lang="en-US" dirty="0" err="1"/>
              <a:t>arcu</a:t>
            </a:r>
            <a:r>
              <a:rPr lang="en-US" dirty="0"/>
              <a:t>, et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id </a:t>
            </a:r>
            <a:r>
              <a:rPr lang="en-US" dirty="0" err="1"/>
              <a:t>purus</a:t>
            </a:r>
            <a:r>
              <a:rPr lang="en-US" dirty="0"/>
              <a:t> dictum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in ligula.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1158" y="1600201"/>
            <a:ext cx="5364953" cy="4403436"/>
          </a:xfrm>
          <a:prstGeom prst="rect">
            <a:avLst/>
          </a:prstGeom>
        </p:spPr>
        <p:txBody>
          <a:bodyPr/>
          <a:lstStyle>
            <a:lvl1pPr marL="352425" indent="-352425"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7713" indent="-301625"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5863" indent="-271463"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2425" indent="-250825"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150" indent="-260350"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37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Atmosphere-slide8_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5453F2-AC7F-6848-B313-B12414DC14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588" y="8587"/>
            <a:ext cx="12192000" cy="6858000"/>
          </a:xfrm>
          <a:prstGeom prst="rect">
            <a:avLst/>
          </a:prstGeom>
          <a:gradFill flip="none" rotWithShape="1">
            <a:gsLst>
              <a:gs pos="14000">
                <a:schemeClr val="tx2">
                  <a:alpha val="65000"/>
                </a:schemeClr>
              </a:gs>
              <a:gs pos="68000">
                <a:schemeClr val="tx2">
                  <a:alpha val="0"/>
                </a:schemeClr>
              </a:gs>
            </a:gsLst>
            <a:lin ang="1728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041956" y="761842"/>
            <a:ext cx="5334317" cy="5334317"/>
          </a:xfrm>
          <a:prstGeom prst="rect">
            <a:avLst/>
          </a:prstGeom>
          <a:noFill/>
          <a:ln w="177800" cmpd="sng">
            <a:solidFill>
              <a:schemeClr val="bg1">
                <a:alpha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C6E027-414C-8948-ADF9-2EA584D2FE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973" y="461569"/>
            <a:ext cx="3111104" cy="843220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C116DF16-D211-D447-977E-4D6491348A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928" y="3589987"/>
            <a:ext cx="9062952" cy="505691"/>
          </a:xfrm>
          <a:prstGeom prst="rect">
            <a:avLst/>
          </a:prstGeom>
        </p:spPr>
        <p:txBody>
          <a:bodyPr/>
          <a:lstStyle>
            <a:lvl1pPr marL="0" indent="0" hangingPunct="1">
              <a:spcBef>
                <a:spcPts val="0"/>
              </a:spcBef>
              <a:buNone/>
              <a:defRPr sz="4200" b="1" i="0" spc="2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 here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F9E72AE2-1BB3-E047-BC54-31E957AF99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4879" y="4391246"/>
            <a:ext cx="9066781" cy="169214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0" i="0" spc="2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Other placeholder text here.</a:t>
            </a:r>
          </a:p>
        </p:txBody>
      </p:sp>
    </p:spTree>
    <p:extLst>
      <p:ext uri="{BB962C8B-B14F-4D97-AF65-F5344CB8AC3E}">
        <p14:creationId xmlns:p14="http://schemas.microsoft.com/office/powerpoint/2010/main" val="2851155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Specialty Slide_Red">
    <p:bg>
      <p:bgPr>
        <a:solidFill>
          <a:srgbClr val="B8B8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E5303B2-38CB-314F-84CC-DED669CA4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5528" y="1225760"/>
            <a:ext cx="7212902" cy="1529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heading text goes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9AD9F2-E861-9E4F-8C44-FDFD2A7D7D15}"/>
              </a:ext>
            </a:extLst>
          </p:cNvPr>
          <p:cNvCxnSpPr/>
          <p:nvPr userDrawn="1"/>
        </p:nvCxnSpPr>
        <p:spPr>
          <a:xfrm>
            <a:off x="914400" y="2938621"/>
            <a:ext cx="1375873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C22EE26-359D-A64B-8733-DD279458FA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338" y="3221952"/>
            <a:ext cx="7311270" cy="26209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lang="en-US" sz="14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pharetra </a:t>
            </a:r>
            <a:r>
              <a:rPr lang="en-US" dirty="0" err="1"/>
              <a:t>orci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mi libero, maximus </a:t>
            </a:r>
            <a:r>
              <a:rPr lang="en-US" dirty="0" err="1"/>
              <a:t>nec</a:t>
            </a:r>
            <a:r>
              <a:rPr lang="en-US" dirty="0"/>
              <a:t> porta vitae,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a dolor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maximus.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mi </a:t>
            </a:r>
            <a:r>
              <a:rPr lang="en-US" dirty="0" err="1"/>
              <a:t>nisl</a:t>
            </a:r>
            <a:r>
              <a:rPr lang="en-US" dirty="0"/>
              <a:t>. Cras </a:t>
            </a:r>
            <a:r>
              <a:rPr lang="en-US" dirty="0" err="1"/>
              <a:t>laoreet</a:t>
            </a:r>
            <a:r>
              <a:rPr lang="en-US" dirty="0"/>
              <a:t> dolor </a:t>
            </a:r>
            <a:r>
              <a:rPr lang="en-US" dirty="0" err="1"/>
              <a:t>arcu</a:t>
            </a:r>
            <a:r>
              <a:rPr lang="en-US" dirty="0"/>
              <a:t>, et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convallis.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id </a:t>
            </a:r>
            <a:r>
              <a:rPr lang="en-US" dirty="0" err="1"/>
              <a:t>purus</a:t>
            </a:r>
            <a:r>
              <a:rPr lang="en-US" dirty="0"/>
              <a:t> dictum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in ligula.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C6E027-414C-8948-ADF9-2EA584D2F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72" y="6111824"/>
            <a:ext cx="1756136" cy="47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15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E5303B2-38CB-314F-84CC-DED669CA4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5528" y="1225760"/>
            <a:ext cx="7212902" cy="1529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heading text goes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9AD9F2-E861-9E4F-8C44-FDFD2A7D7D15}"/>
              </a:ext>
            </a:extLst>
          </p:cNvPr>
          <p:cNvCxnSpPr/>
          <p:nvPr userDrawn="1"/>
        </p:nvCxnSpPr>
        <p:spPr>
          <a:xfrm>
            <a:off x="914400" y="2938621"/>
            <a:ext cx="1375873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2C22EE26-359D-A64B-8733-DD279458FA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338" y="3221952"/>
            <a:ext cx="7311270" cy="26209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lang="en-US" sz="14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pharetra </a:t>
            </a:r>
            <a:r>
              <a:rPr lang="en-US" dirty="0" err="1"/>
              <a:t>orci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mi libero, maximus </a:t>
            </a:r>
            <a:r>
              <a:rPr lang="en-US" dirty="0" err="1"/>
              <a:t>nec</a:t>
            </a:r>
            <a:r>
              <a:rPr lang="en-US" dirty="0"/>
              <a:t> porta vitae,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a dolor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maximus.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mi </a:t>
            </a:r>
            <a:r>
              <a:rPr lang="en-US" dirty="0" err="1"/>
              <a:t>nisl</a:t>
            </a:r>
            <a:r>
              <a:rPr lang="en-US" dirty="0"/>
              <a:t>. Cras </a:t>
            </a:r>
            <a:r>
              <a:rPr lang="en-US" dirty="0" err="1"/>
              <a:t>laoreet</a:t>
            </a:r>
            <a:r>
              <a:rPr lang="en-US" dirty="0"/>
              <a:t> dolor </a:t>
            </a:r>
            <a:r>
              <a:rPr lang="en-US" dirty="0" err="1"/>
              <a:t>arcu</a:t>
            </a:r>
            <a:r>
              <a:rPr lang="en-US" dirty="0"/>
              <a:t>, et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convallis.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id </a:t>
            </a:r>
            <a:r>
              <a:rPr lang="en-US" dirty="0" err="1"/>
              <a:t>purus</a:t>
            </a:r>
            <a:r>
              <a:rPr lang="en-US" dirty="0"/>
              <a:t> dictum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in ligula.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C6E027-414C-8948-ADF9-2EA584D2F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72" y="6111824"/>
            <a:ext cx="1756136" cy="47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61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Specialty Slide_Blk">
    <p:bg>
      <p:bgPr>
        <a:solidFill>
          <a:srgbClr val="196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E5303B2-38CB-314F-84CC-DED669CA4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5528" y="1225760"/>
            <a:ext cx="7212902" cy="1529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heading text goes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9AD9F2-E861-9E4F-8C44-FDFD2A7D7D15}"/>
              </a:ext>
            </a:extLst>
          </p:cNvPr>
          <p:cNvCxnSpPr/>
          <p:nvPr userDrawn="1"/>
        </p:nvCxnSpPr>
        <p:spPr>
          <a:xfrm>
            <a:off x="914400" y="2938621"/>
            <a:ext cx="1375873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C22EE26-359D-A64B-8733-DD279458FA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338" y="3221952"/>
            <a:ext cx="7311270" cy="26209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lang="en-US" sz="14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pharetra </a:t>
            </a:r>
            <a:r>
              <a:rPr lang="en-US" dirty="0" err="1"/>
              <a:t>orci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mi libero, maximus </a:t>
            </a:r>
            <a:r>
              <a:rPr lang="en-US" dirty="0" err="1"/>
              <a:t>nec</a:t>
            </a:r>
            <a:r>
              <a:rPr lang="en-US" dirty="0"/>
              <a:t> porta vitae,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a dolor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maximus.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mi </a:t>
            </a:r>
            <a:r>
              <a:rPr lang="en-US" dirty="0" err="1"/>
              <a:t>nisl</a:t>
            </a:r>
            <a:r>
              <a:rPr lang="en-US" dirty="0"/>
              <a:t>. Cras </a:t>
            </a:r>
            <a:r>
              <a:rPr lang="en-US" dirty="0" err="1"/>
              <a:t>laoreet</a:t>
            </a:r>
            <a:r>
              <a:rPr lang="en-US" dirty="0"/>
              <a:t> dolor </a:t>
            </a:r>
            <a:r>
              <a:rPr lang="en-US" dirty="0" err="1"/>
              <a:t>arcu</a:t>
            </a:r>
            <a:r>
              <a:rPr lang="en-US" dirty="0"/>
              <a:t>, et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convallis.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id </a:t>
            </a:r>
            <a:r>
              <a:rPr lang="en-US" dirty="0" err="1"/>
              <a:t>purus</a:t>
            </a:r>
            <a:r>
              <a:rPr lang="en-US" dirty="0"/>
              <a:t> dictum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in ligula.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C6E027-414C-8948-ADF9-2EA584D2F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72" y="6111824"/>
            <a:ext cx="1756136" cy="47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87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B8B8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3D1C2-E26C-B445-9540-A29CED812D9A}"/>
              </a:ext>
            </a:extLst>
          </p:cNvPr>
          <p:cNvSpPr txBox="1"/>
          <p:nvPr userDrawn="1"/>
        </p:nvSpPr>
        <p:spPr>
          <a:xfrm>
            <a:off x="563585" y="112254"/>
            <a:ext cx="77766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i="0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F2F90B-5D08-D54C-A7F9-3D0FBFDCCD50}"/>
              </a:ext>
            </a:extLst>
          </p:cNvPr>
          <p:cNvSpPr txBox="1"/>
          <p:nvPr userDrawn="1"/>
        </p:nvSpPr>
        <p:spPr>
          <a:xfrm rot="10800000">
            <a:off x="10909328" y="4023783"/>
            <a:ext cx="77766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i="0" dirty="0">
                <a:solidFill>
                  <a:srgbClr val="FFFFFF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13BAC252-8102-C84C-B9CC-1A90FFEDA3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5413" y="1510572"/>
            <a:ext cx="3503007" cy="2674388"/>
          </a:xfrm>
          <a:prstGeom prst="rect">
            <a:avLst/>
          </a:prstGeom>
        </p:spPr>
        <p:txBody>
          <a:bodyPr/>
          <a:lstStyle>
            <a:lvl1pPr marL="0" indent="0" fontAlgn="auto">
              <a:lnSpc>
                <a:spcPct val="150000"/>
              </a:lnSpc>
              <a:buNone/>
              <a:defRPr lang="en-US" sz="18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pharetra </a:t>
            </a:r>
            <a:r>
              <a:rPr lang="en-US" dirty="0" err="1"/>
              <a:t>orci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.”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8C80D9A-C811-804F-8647-2A3140BA0B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5413" y="4246921"/>
            <a:ext cx="3503007" cy="44224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lang="en-US" sz="1400" b="1" i="0" spc="20" baseline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CREDIT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A600F93-1A01-D243-B8BA-62D6725C4F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5413" y="4571658"/>
            <a:ext cx="3503007" cy="44224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lang="en-US" sz="1200" b="0" i="0" spc="2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Quote source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C6E027-414C-8948-ADF9-2EA584D2F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61" y="6111824"/>
            <a:ext cx="1756136" cy="47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5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_Quote Full Screen_Red"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FD3D1C2-E26C-B445-9540-A29CED812D9A}"/>
              </a:ext>
            </a:extLst>
          </p:cNvPr>
          <p:cNvSpPr txBox="1"/>
          <p:nvPr userDrawn="1"/>
        </p:nvSpPr>
        <p:spPr>
          <a:xfrm>
            <a:off x="563585" y="112254"/>
            <a:ext cx="77766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i="0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F2F90B-5D08-D54C-A7F9-3D0FBFDCCD50}"/>
              </a:ext>
            </a:extLst>
          </p:cNvPr>
          <p:cNvSpPr txBox="1"/>
          <p:nvPr userDrawn="1"/>
        </p:nvSpPr>
        <p:spPr>
          <a:xfrm rot="10800000">
            <a:off x="10909328" y="4023783"/>
            <a:ext cx="77766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i="0" dirty="0">
                <a:solidFill>
                  <a:srgbClr val="FFFFFF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3BAC252-8102-C84C-B9CC-1A90FFEDA3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5413" y="1510572"/>
            <a:ext cx="3503007" cy="2674388"/>
          </a:xfrm>
          <a:prstGeom prst="rect">
            <a:avLst/>
          </a:prstGeom>
        </p:spPr>
        <p:txBody>
          <a:bodyPr/>
          <a:lstStyle>
            <a:lvl1pPr marL="0" indent="0" fontAlgn="auto">
              <a:lnSpc>
                <a:spcPct val="150000"/>
              </a:lnSpc>
              <a:buNone/>
              <a:defRPr lang="en-US" sz="18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pharetra </a:t>
            </a:r>
            <a:r>
              <a:rPr lang="en-US" dirty="0" err="1"/>
              <a:t>orci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.”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C80D9A-C811-804F-8647-2A3140BA0B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5413" y="4246921"/>
            <a:ext cx="3503007" cy="44224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lang="en-US" sz="1400" b="1" i="0" spc="20" baseline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CREDIT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A600F93-1A01-D243-B8BA-62D6725C4F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5413" y="4571658"/>
            <a:ext cx="3503007" cy="44224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lang="en-US" sz="1200" b="0" i="0" spc="2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Quote source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BC6E027-414C-8948-ADF9-2EA584D2F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61" y="6111824"/>
            <a:ext cx="1756136" cy="47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02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2CD80F-9A67-9C41-A95B-B788F43122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184" y="2839340"/>
            <a:ext cx="4372808" cy="118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47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B8B8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2CD80F-9A67-9C41-A95B-B788F43122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184" y="2839340"/>
            <a:ext cx="4372808" cy="118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06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_End Slide_Red">
    <p:bg>
      <p:bgPr>
        <a:solidFill>
          <a:srgbClr val="79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C6E027-414C-8948-ADF9-2EA584D2F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3617" y="2806195"/>
            <a:ext cx="4539700" cy="123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111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96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C6E027-414C-8948-ADF9-2EA584D2F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3617" y="2806195"/>
            <a:ext cx="4539700" cy="123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8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2CD80F-9A67-9C41-A95B-B788F43122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2597" y="443035"/>
            <a:ext cx="1608092" cy="435850"/>
          </a:xfrm>
          <a:prstGeom prst="rect">
            <a:avLst/>
          </a:prstGeom>
        </p:spPr>
      </p:pic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116DF16-D211-D447-977E-4D6491348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753" y="380838"/>
            <a:ext cx="8972934" cy="505691"/>
          </a:xfrm>
          <a:prstGeom prst="rect">
            <a:avLst/>
          </a:prstGeom>
        </p:spPr>
        <p:txBody>
          <a:bodyPr/>
          <a:lstStyle>
            <a:lvl1pPr marL="0" indent="0" hangingPunct="1">
              <a:spcBef>
                <a:spcPts val="0"/>
              </a:spcBef>
              <a:buNone/>
              <a:defRPr sz="4000" b="1" i="0" spc="20" baseline="0">
                <a:solidFill>
                  <a:srgbClr val="196FB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heading text goes here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1158" y="1600201"/>
            <a:ext cx="11091242" cy="4403436"/>
          </a:xfrm>
          <a:prstGeom prst="rect">
            <a:avLst/>
          </a:prstGeom>
        </p:spPr>
        <p:txBody>
          <a:bodyPr/>
          <a:lstStyle>
            <a:lvl1pPr marL="352425" indent="-352425"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7713" indent="-301625"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5863" indent="-271463"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2425" indent="-250825"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150" indent="-260350"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722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C6E027-414C-8948-ADF9-2EA584D2F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3617" y="2806195"/>
            <a:ext cx="4539700" cy="123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425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_End Slide_Bl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C6E027-414C-8948-ADF9-2EA584D2F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3617" y="2806195"/>
            <a:ext cx="4539700" cy="123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7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2CD80F-9A67-9C41-A95B-B788F43122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2597" y="443035"/>
            <a:ext cx="1608092" cy="435850"/>
          </a:xfrm>
          <a:prstGeom prst="rect">
            <a:avLst/>
          </a:prstGeom>
        </p:spPr>
      </p:pic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116DF16-D211-D447-977E-4D6491348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753" y="380838"/>
            <a:ext cx="8972934" cy="505691"/>
          </a:xfrm>
          <a:prstGeom prst="rect">
            <a:avLst/>
          </a:prstGeom>
        </p:spPr>
        <p:txBody>
          <a:bodyPr/>
          <a:lstStyle>
            <a:lvl1pPr marL="0" indent="0" hangingPunct="1">
              <a:spcBef>
                <a:spcPts val="0"/>
              </a:spcBef>
              <a:buNone/>
              <a:defRPr sz="4000" b="1" i="0" spc="20" baseline="0">
                <a:solidFill>
                  <a:srgbClr val="196FB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heading text goes here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A6E5563-50F9-D24D-9D7B-1468364AB4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1600201"/>
            <a:ext cx="5199620" cy="44034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lang="en-US" sz="1500" b="0" i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pharetra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mi </a:t>
            </a:r>
            <a:r>
              <a:rPr lang="en-US" dirty="0" err="1"/>
              <a:t>libero</a:t>
            </a:r>
            <a:r>
              <a:rPr lang="en-US" dirty="0"/>
              <a:t>, </a:t>
            </a:r>
            <a:r>
              <a:rPr lang="en-US" dirty="0" err="1"/>
              <a:t>maximus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vitae,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a dolor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maximus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mi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 </a:t>
            </a:r>
            <a:r>
              <a:rPr lang="en-US" dirty="0" err="1"/>
              <a:t>arcu</a:t>
            </a:r>
            <a:r>
              <a:rPr lang="en-US" dirty="0"/>
              <a:t>, et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id </a:t>
            </a:r>
            <a:r>
              <a:rPr lang="en-US" dirty="0" err="1"/>
              <a:t>purus</a:t>
            </a:r>
            <a:r>
              <a:rPr lang="en-US" dirty="0"/>
              <a:t> dictum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in ligula.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1158" y="1600201"/>
            <a:ext cx="5364953" cy="4403436"/>
          </a:xfrm>
          <a:prstGeom prst="rect">
            <a:avLst/>
          </a:prstGeom>
        </p:spPr>
        <p:txBody>
          <a:bodyPr/>
          <a:lstStyle>
            <a:lvl1pPr marL="352425" indent="-352425"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7713" indent="-301625"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5863" indent="-271463"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2425" indent="-250825"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150" indent="-260350"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28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Content Slide-Red-Header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633B207-58DE-2B4F-AC01-CB3908C52E04}"/>
              </a:ext>
            </a:extLst>
          </p:cNvPr>
          <p:cNvSpPr/>
          <p:nvPr userDrawn="1"/>
        </p:nvSpPr>
        <p:spPr>
          <a:xfrm flipH="1">
            <a:off x="0" y="0"/>
            <a:ext cx="12192000" cy="1256427"/>
          </a:xfrm>
          <a:prstGeom prst="rect">
            <a:avLst/>
          </a:prstGeom>
          <a:solidFill>
            <a:srgbClr val="B8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4954F8A5-629A-F846-BE81-4B9B964D32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559" y="407858"/>
            <a:ext cx="10644440" cy="699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heading text goes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D3177C3-C133-2745-851C-0648A965A8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8070" y="1556556"/>
            <a:ext cx="11094330" cy="640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heading goes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2CD80F-9A67-9C41-A95B-B788F43122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58" y="6263653"/>
            <a:ext cx="1608090" cy="43585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91158" y="2497665"/>
            <a:ext cx="11091242" cy="3562415"/>
          </a:xfrm>
          <a:prstGeom prst="rect">
            <a:avLst/>
          </a:prstGeom>
        </p:spPr>
        <p:txBody>
          <a:bodyPr/>
          <a:lstStyle>
            <a:lvl1pPr marL="352425" indent="-352425"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7713" indent="-301625"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5863" indent="-271463"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2425" indent="-250825"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150" indent="-260350"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89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Content Slide-Blk-Header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33B207-58DE-2B4F-AC01-CB3908C52E04}"/>
              </a:ext>
            </a:extLst>
          </p:cNvPr>
          <p:cNvSpPr/>
          <p:nvPr userDrawn="1"/>
        </p:nvSpPr>
        <p:spPr>
          <a:xfrm flipH="1">
            <a:off x="0" y="0"/>
            <a:ext cx="12192000" cy="12564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954F8A5-629A-F846-BE81-4B9B964D32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559" y="407858"/>
            <a:ext cx="10644440" cy="699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heading text goes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2CD80F-9A67-9C41-A95B-B788F43122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58" y="6263653"/>
            <a:ext cx="1608090" cy="43585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3177C3-C133-2745-851C-0648A965A8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8070" y="1556556"/>
            <a:ext cx="11094330" cy="640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heading goes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1158" y="2497665"/>
            <a:ext cx="11091242" cy="3562415"/>
          </a:xfrm>
          <a:prstGeom prst="rect">
            <a:avLst/>
          </a:prstGeom>
        </p:spPr>
        <p:txBody>
          <a:bodyPr/>
          <a:lstStyle>
            <a:lvl1pPr marL="352425" indent="-352425"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7713" indent="-301625"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5863" indent="-271463"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2425" indent="-250825"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150" indent="-260350"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1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Section Slide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E5303B2-38CB-314F-84CC-DED669CA4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3083" y="1212250"/>
            <a:ext cx="7212902" cy="1529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1" i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heading text goes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9AD9F2-E861-9E4F-8C44-FDFD2A7D7D15}"/>
              </a:ext>
            </a:extLst>
          </p:cNvPr>
          <p:cNvCxnSpPr/>
          <p:nvPr userDrawn="1"/>
        </p:nvCxnSpPr>
        <p:spPr>
          <a:xfrm>
            <a:off x="981955" y="2938621"/>
            <a:ext cx="1375873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32CD80F-9A67-9C41-A95B-B788F43122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58" y="6263653"/>
            <a:ext cx="1608090" cy="43585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63083" y="3124201"/>
            <a:ext cx="7212902" cy="2929466"/>
          </a:xfrm>
          <a:prstGeom prst="rect">
            <a:avLst/>
          </a:prstGeom>
        </p:spPr>
        <p:txBody>
          <a:bodyPr/>
          <a:lstStyle>
            <a:lvl1pPr marL="352425" indent="-352425"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7713" indent="-301625"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5863" indent="-271463"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2425" indent="-250825"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150" indent="-260350"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944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33B207-58DE-2B4F-AC01-CB3908C52E04}"/>
              </a:ext>
            </a:extLst>
          </p:cNvPr>
          <p:cNvSpPr/>
          <p:nvPr userDrawn="1"/>
        </p:nvSpPr>
        <p:spPr>
          <a:xfrm flipH="1">
            <a:off x="0" y="0"/>
            <a:ext cx="5050564" cy="6858000"/>
          </a:xfrm>
          <a:prstGeom prst="rect">
            <a:avLst/>
          </a:prstGeom>
          <a:solidFill>
            <a:srgbClr val="B8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D3177C3-C133-2745-851C-0648A965A8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6038" y="412776"/>
            <a:ext cx="5826362" cy="5734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heading goes here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9BDFF7-928A-FA48-BE4B-DE53C4327C2F}"/>
              </a:ext>
            </a:extLst>
          </p:cNvPr>
          <p:cNvCxnSpPr/>
          <p:nvPr userDrawn="1"/>
        </p:nvCxnSpPr>
        <p:spPr>
          <a:xfrm>
            <a:off x="5874910" y="1247269"/>
            <a:ext cx="1375873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954F8A5-629A-F846-BE81-4B9B964D32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3027" y="412776"/>
            <a:ext cx="3499118" cy="4298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heading text goes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2CD80F-9A67-9C41-A95B-B788F43122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58" y="6074513"/>
            <a:ext cx="1608090" cy="43585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756038" y="1721557"/>
            <a:ext cx="5826362" cy="4487332"/>
          </a:xfrm>
          <a:prstGeom prst="rect">
            <a:avLst/>
          </a:prstGeom>
        </p:spPr>
        <p:txBody>
          <a:bodyPr/>
          <a:lstStyle>
            <a:lvl1pPr marL="352425" indent="-352425"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7713" indent="-301625"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5863" indent="-271463"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2425" indent="-250825"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150" indent="-260350"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72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_Quote Slide with Blk-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A6D1B1E-72C2-114F-AFDD-E78C05342FCC}"/>
              </a:ext>
            </a:extLst>
          </p:cNvPr>
          <p:cNvSpPr/>
          <p:nvPr userDrawn="1"/>
        </p:nvSpPr>
        <p:spPr>
          <a:xfrm flipH="1">
            <a:off x="0" y="0"/>
            <a:ext cx="5050564" cy="6858000"/>
          </a:xfrm>
          <a:prstGeom prst="rect">
            <a:avLst/>
          </a:prstGeom>
          <a:solidFill>
            <a:srgbClr val="B8B8B8"/>
          </a:solidFill>
          <a:ln>
            <a:solidFill>
              <a:srgbClr val="E37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3BAC252-8102-C84C-B9CC-1A90FFEDA3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528" y="1719706"/>
            <a:ext cx="3503007" cy="2674388"/>
          </a:xfrm>
          <a:prstGeom prst="rect">
            <a:avLst/>
          </a:prstGeom>
        </p:spPr>
        <p:txBody>
          <a:bodyPr/>
          <a:lstStyle>
            <a:lvl1pPr marL="0" indent="0" fontAlgn="auto">
              <a:lnSpc>
                <a:spcPct val="150000"/>
              </a:lnSpc>
              <a:buNone/>
              <a:defRPr lang="en-US" sz="18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pharetra </a:t>
            </a:r>
            <a:r>
              <a:rPr lang="en-US" dirty="0" err="1"/>
              <a:t>orci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.”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B8C80D9A-C811-804F-8647-2A3140BA0B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5528" y="4456055"/>
            <a:ext cx="3503007" cy="44224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lang="en-US" sz="1300" b="1" i="0" spc="2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CREDIT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3A600F93-1A01-D243-B8BA-62D6725C4F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5528" y="4780792"/>
            <a:ext cx="3503007" cy="44224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lang="en-US" sz="1200" b="0" i="0" spc="2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Quote source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D16961-3DB0-1644-B7BB-53C77F42B717}"/>
              </a:ext>
            </a:extLst>
          </p:cNvPr>
          <p:cNvSpPr txBox="1"/>
          <p:nvPr userDrawn="1"/>
        </p:nvSpPr>
        <p:spPr>
          <a:xfrm rot="10800000">
            <a:off x="3864586" y="4023783"/>
            <a:ext cx="77766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i="0" dirty="0">
                <a:solidFill>
                  <a:srgbClr val="FFFFFF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7EA58C-2BCE-8B48-9621-60402A780566}"/>
              </a:ext>
            </a:extLst>
          </p:cNvPr>
          <p:cNvSpPr txBox="1"/>
          <p:nvPr userDrawn="1"/>
        </p:nvSpPr>
        <p:spPr>
          <a:xfrm>
            <a:off x="320386" y="112254"/>
            <a:ext cx="101720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i="0" dirty="0">
                <a:solidFill>
                  <a:srgbClr val="FFFFFF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1B07E89E-DBFC-4E41-A145-EAD0822248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46093" y="628223"/>
            <a:ext cx="5826362" cy="101927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 baseline="0">
                <a:solidFill>
                  <a:srgbClr val="196FB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heading text goes here goes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2CD80F-9A67-9C41-A95B-B788F43122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58" y="6074513"/>
            <a:ext cx="1608090" cy="43585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846093" y="1862316"/>
            <a:ext cx="5826362" cy="4487332"/>
          </a:xfrm>
          <a:prstGeom prst="rect">
            <a:avLst/>
          </a:prstGeom>
        </p:spPr>
        <p:txBody>
          <a:bodyPr/>
          <a:lstStyle>
            <a:lvl1pPr marL="352425" indent="-352425"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7713" indent="-301625"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5863" indent="-271463"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2425" indent="-250825"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150" indent="-260350"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35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 txBox="1">
            <a:spLocks/>
          </p:cNvSpPr>
          <p:nvPr userDrawn="1"/>
        </p:nvSpPr>
        <p:spPr>
          <a:xfrm>
            <a:off x="11255101" y="6383370"/>
            <a:ext cx="720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04C7F2-D0EB-6345-BAE5-F73202A2BC03}" type="slidenum">
              <a:rPr lang="en-US" smtClean="0">
                <a:latin typeface="Helvetica Neue"/>
                <a:cs typeface="Helvetica Neue"/>
              </a:rPr>
              <a:pPr/>
              <a:t>‹#›</a:t>
            </a:fld>
            <a:endParaRPr lang="en-US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2424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1" r:id="rId2"/>
    <p:sldLayoutId id="2147483727" r:id="rId3"/>
    <p:sldLayoutId id="2147483732" r:id="rId4"/>
    <p:sldLayoutId id="2147483676" r:id="rId5"/>
    <p:sldLayoutId id="2147483687" r:id="rId6"/>
    <p:sldLayoutId id="2147483662" r:id="rId7"/>
    <p:sldLayoutId id="2147483719" r:id="rId8"/>
    <p:sldLayoutId id="2147483659" r:id="rId9"/>
    <p:sldLayoutId id="2147483686" r:id="rId10"/>
    <p:sldLayoutId id="2147483675" r:id="rId11"/>
    <p:sldLayoutId id="2147483720" r:id="rId12"/>
    <p:sldLayoutId id="2147483721" r:id="rId13"/>
    <p:sldLayoutId id="2147483713" r:id="rId14"/>
    <p:sldLayoutId id="2147483700" r:id="rId15"/>
    <p:sldLayoutId id="2147483714" r:id="rId16"/>
    <p:sldLayoutId id="2147483698" r:id="rId17"/>
    <p:sldLayoutId id="2147483651" r:id="rId18"/>
    <p:sldLayoutId id="2147483653" r:id="rId19"/>
    <p:sldLayoutId id="2147483654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 txBox="1">
            <a:spLocks/>
          </p:cNvSpPr>
          <p:nvPr userDrawn="1"/>
        </p:nvSpPr>
        <p:spPr>
          <a:xfrm>
            <a:off x="11255101" y="6383370"/>
            <a:ext cx="720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04C7F2-D0EB-6345-BAE5-F73202A2BC0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29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28" r:id="rId2"/>
    <p:sldLayoutId id="2147483664" r:id="rId3"/>
    <p:sldLayoutId id="2147483729" r:id="rId4"/>
    <p:sldLayoutId id="2147483660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86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30" r:id="rId2"/>
    <p:sldLayoutId id="2147483706" r:id="rId3"/>
    <p:sldLayoutId id="2147483716" r:id="rId4"/>
    <p:sldLayoutId id="2147483715" r:id="rId5"/>
    <p:sldLayoutId id="2147483707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0F4ACC-B66F-46A6-A922-DA1C5556A5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7927" y="3589987"/>
            <a:ext cx="11037243" cy="505691"/>
          </a:xfrm>
        </p:spPr>
        <p:txBody>
          <a:bodyPr/>
          <a:lstStyle/>
          <a:p>
            <a:r>
              <a:rPr lang="en-GB" dirty="0"/>
              <a:t>A Business Case for Long Duration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42D09-AF16-4FE0-8975-E57549947E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4879" y="4391246"/>
            <a:ext cx="10220868" cy="1692143"/>
          </a:xfrm>
        </p:spPr>
        <p:txBody>
          <a:bodyPr/>
          <a:lstStyle/>
          <a:p>
            <a:r>
              <a:rPr lang="en-GB" dirty="0"/>
              <a:t>Energy Storage News Digital Series: 11 – 15 May 2020</a:t>
            </a:r>
          </a:p>
          <a:p>
            <a:endParaRPr lang="en-GB" dirty="0"/>
          </a:p>
          <a:p>
            <a:r>
              <a:rPr lang="en-GB" i="1" dirty="0"/>
              <a:t>Matt Harper, Invinity Energy Systems</a:t>
            </a:r>
          </a:p>
        </p:txBody>
      </p:sp>
    </p:spTree>
    <p:extLst>
      <p:ext uri="{BB962C8B-B14F-4D97-AF65-F5344CB8AC3E}">
        <p14:creationId xmlns:p14="http://schemas.microsoft.com/office/powerpoint/2010/main" val="27305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798817-A59C-427D-9121-D6AD2D2DB8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Summary &amp; Key Takeaways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9877E-5725-47E6-9690-3A0A6F321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158" y="1600201"/>
            <a:ext cx="11124647" cy="4403436"/>
          </a:xfrm>
        </p:spPr>
        <p:txBody>
          <a:bodyPr/>
          <a:lstStyle/>
          <a:p>
            <a:r>
              <a:rPr lang="en-GB" dirty="0"/>
              <a:t>Long duration is an application, not a technology</a:t>
            </a:r>
          </a:p>
          <a:p>
            <a:pPr lvl="1"/>
            <a:r>
              <a:rPr lang="en-GB" dirty="0"/>
              <a:t>Will be defined by markets and economics</a:t>
            </a:r>
          </a:p>
          <a:p>
            <a:r>
              <a:rPr lang="en-GB" dirty="0"/>
              <a:t>Great businesses exist in long duration storage today</a:t>
            </a:r>
          </a:p>
          <a:p>
            <a:pPr lvl="1"/>
            <a:r>
              <a:rPr lang="en-GB" dirty="0"/>
              <a:t>Invinity’s focus: C&amp;I self-generation, grid services, EV charging, microgrids</a:t>
            </a:r>
          </a:p>
          <a:p>
            <a:r>
              <a:rPr lang="en-GB" dirty="0"/>
              <a:t>Long duration will accelerate a high-solar future</a:t>
            </a:r>
          </a:p>
          <a:p>
            <a:pPr lvl="1"/>
            <a:r>
              <a:rPr lang="en-GB" dirty="0"/>
              <a:t>Dispatchability and stability must still be maintained; PV will be constrained until solar-generated energy can meet these two criteria</a:t>
            </a:r>
          </a:p>
          <a:p>
            <a:r>
              <a:rPr lang="en-GB" dirty="0"/>
              <a:t>Current high-PV use cases can guide our work</a:t>
            </a:r>
          </a:p>
          <a:p>
            <a:pPr lvl="1"/>
            <a:r>
              <a:rPr lang="en-GB" dirty="0"/>
              <a:t>Focus on battery throughput, useful life and environmental impact</a:t>
            </a:r>
          </a:p>
        </p:txBody>
      </p:sp>
    </p:spTree>
    <p:extLst>
      <p:ext uri="{BB962C8B-B14F-4D97-AF65-F5344CB8AC3E}">
        <p14:creationId xmlns:p14="http://schemas.microsoft.com/office/powerpoint/2010/main" val="210370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489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95783" y="965593"/>
            <a:ext cx="9062952" cy="505691"/>
          </a:xfrm>
        </p:spPr>
        <p:txBody>
          <a:bodyPr/>
          <a:lstStyle/>
          <a:p>
            <a:r>
              <a:rPr lang="en-GB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Agenda: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4"/>
          </p:nvPr>
        </p:nvSpPr>
        <p:spPr>
          <a:xfrm>
            <a:off x="6292735" y="1966191"/>
            <a:ext cx="4883266" cy="4125555"/>
          </a:xfrm>
        </p:spPr>
        <p:txBody>
          <a:bodyPr/>
          <a:lstStyle/>
          <a:p>
            <a:pPr marL="352425" indent="-352425">
              <a:spcBef>
                <a:spcPts val="1800"/>
              </a:spcBef>
              <a:buClr>
                <a:schemeClr val="accent1"/>
              </a:buClr>
              <a:buBlip>
                <a:blip r:embed="rId3"/>
              </a:buBlip>
            </a:pPr>
            <a:r>
              <a:rPr lang="en-US" sz="2400" dirty="0">
                <a:solidFill>
                  <a:srgbClr val="191919"/>
                </a:solidFill>
                <a:ea typeface="+mn-ea"/>
              </a:rPr>
              <a:t>Invinity and our Vanadium Flow Battery</a:t>
            </a:r>
          </a:p>
          <a:p>
            <a:pPr marL="352425" indent="-352425">
              <a:spcBef>
                <a:spcPts val="1800"/>
              </a:spcBef>
              <a:buClr>
                <a:schemeClr val="accent1"/>
              </a:buClr>
              <a:buBlip>
                <a:blip r:embed="rId3"/>
              </a:buBlip>
            </a:pPr>
            <a:r>
              <a:rPr lang="en-US" sz="2400" dirty="0">
                <a:solidFill>
                  <a:srgbClr val="191919"/>
                </a:solidFill>
                <a:ea typeface="+mn-ea"/>
              </a:rPr>
              <a:t>Our view on “Long Duration”</a:t>
            </a:r>
          </a:p>
          <a:p>
            <a:pPr marL="352425" indent="-352425">
              <a:spcBef>
                <a:spcPts val="1800"/>
              </a:spcBef>
              <a:buClr>
                <a:schemeClr val="accent1"/>
              </a:buClr>
              <a:buBlip>
                <a:blip r:embed="rId3"/>
              </a:buBlip>
            </a:pPr>
            <a:r>
              <a:rPr lang="en-US" sz="2400" dirty="0">
                <a:solidFill>
                  <a:srgbClr val="191919"/>
                </a:solidFill>
                <a:ea typeface="+mn-ea"/>
              </a:rPr>
              <a:t>Long duration storage in 2020</a:t>
            </a:r>
          </a:p>
          <a:p>
            <a:pPr marL="352425" indent="-352425">
              <a:spcBef>
                <a:spcPts val="1800"/>
              </a:spcBef>
              <a:buClr>
                <a:schemeClr val="accent1"/>
              </a:buClr>
              <a:buBlip>
                <a:blip r:embed="rId3"/>
              </a:buBlip>
            </a:pPr>
            <a:r>
              <a:rPr lang="en-US" sz="2400" dirty="0">
                <a:solidFill>
                  <a:srgbClr val="191919"/>
                </a:solidFill>
                <a:ea typeface="+mn-ea"/>
              </a:rPr>
              <a:t>Long duration storage in 2030</a:t>
            </a:r>
          </a:p>
          <a:p>
            <a:pPr marL="352425" indent="-352425">
              <a:spcBef>
                <a:spcPts val="1800"/>
              </a:spcBef>
              <a:buClr>
                <a:schemeClr val="accent1"/>
              </a:buClr>
              <a:buBlip>
                <a:blip r:embed="rId3"/>
              </a:buBlip>
            </a:pPr>
            <a:r>
              <a:rPr lang="en-US" sz="2400" dirty="0">
                <a:solidFill>
                  <a:srgbClr val="191919"/>
                </a:solidFill>
                <a:ea typeface="+mn-ea"/>
              </a:rPr>
              <a:t>How the future informs what we should do today.</a:t>
            </a:r>
            <a:endParaRPr lang="en-CA" sz="2400" dirty="0">
              <a:solidFill>
                <a:srgbClr val="191919"/>
              </a:solidFill>
              <a:ea typeface="+mn-ea"/>
            </a:endParaRPr>
          </a:p>
        </p:txBody>
      </p:sp>
      <p:pic>
        <p:nvPicPr>
          <p:cNvPr id="12" name="Picture 11" descr="A picture containing outdoor, grass, building, park&#10;&#10;Description automatically generated">
            <a:extLst>
              <a:ext uri="{FF2B5EF4-FFF2-40B4-BE49-F238E27FC236}">
                <a16:creationId xmlns:a16="http://schemas.microsoft.com/office/drawing/2014/main" id="{BDC2943A-6747-40C1-9E60-55ADF0064D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986" y="1471285"/>
            <a:ext cx="4171834" cy="21167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F58E35-FCAE-41A8-8DBD-BE1A8D287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986" y="3855892"/>
            <a:ext cx="4171835" cy="2302440"/>
          </a:xfrm>
          <a:prstGeom prst="rect">
            <a:avLst/>
          </a:prstGeom>
          <a:ln w="63500">
            <a:noFill/>
          </a:ln>
        </p:spPr>
      </p:pic>
    </p:spTree>
    <p:extLst>
      <p:ext uri="{BB962C8B-B14F-4D97-AF65-F5344CB8AC3E}">
        <p14:creationId xmlns:p14="http://schemas.microsoft.com/office/powerpoint/2010/main" val="320541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E6C55C0-1BCF-4E97-AB21-A9E0C319C392}"/>
              </a:ext>
            </a:extLst>
          </p:cNvPr>
          <p:cNvSpPr/>
          <p:nvPr/>
        </p:nvSpPr>
        <p:spPr>
          <a:xfrm>
            <a:off x="2076160" y="1158954"/>
            <a:ext cx="7740894" cy="493308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DF927-8353-4CE9-9B2D-4FA1DFF05B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752" y="453494"/>
            <a:ext cx="11124647" cy="505691"/>
          </a:xfrm>
        </p:spPr>
        <p:txBody>
          <a:bodyPr/>
          <a:lstStyle/>
          <a:p>
            <a:r>
              <a:rPr lang="en-GB" dirty="0"/>
              <a:t>Your Presenter</a:t>
            </a:r>
          </a:p>
        </p:txBody>
      </p:sp>
      <p:pic>
        <p:nvPicPr>
          <p:cNvPr id="10" name="Picture 9" descr="Matt Harper">
            <a:extLst>
              <a:ext uri="{FF2B5EF4-FFF2-40B4-BE49-F238E27FC236}">
                <a16:creationId xmlns:a16="http://schemas.microsoft.com/office/drawing/2014/main" id="{0662E164-D4ED-46E4-98F6-6348F5C3D4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047148" y="1515142"/>
            <a:ext cx="1596922" cy="11846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D16771D-17A5-4B89-BAA1-39E29BE5F9A0}"/>
              </a:ext>
            </a:extLst>
          </p:cNvPr>
          <p:cNvSpPr/>
          <p:nvPr/>
        </p:nvSpPr>
        <p:spPr>
          <a:xfrm>
            <a:off x="3958551" y="1951223"/>
            <a:ext cx="42724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Matt Harper </a:t>
            </a:r>
          </a:p>
          <a:p>
            <a:pPr marL="1587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Chief Commercial Officer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74266F-87D3-43AA-92A0-B286FDEEF36A}"/>
              </a:ext>
            </a:extLst>
          </p:cNvPr>
          <p:cNvSpPr txBox="1"/>
          <p:nvPr/>
        </p:nvSpPr>
        <p:spPr>
          <a:xfrm>
            <a:off x="2249958" y="3111810"/>
            <a:ext cx="7306736" cy="2482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191919">
                  <a:lumMod val="60000"/>
                  <a:lumOff val="40000"/>
                </a:srgbClr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Avalon Battery founder</a:t>
            </a:r>
          </a:p>
          <a:p>
            <a:pPr marL="180975" marR="0" lvl="0" indent="-1809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191919">
                  <a:lumMod val="60000"/>
                  <a:lumOff val="40000"/>
                </a:srgbClr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Responsible for Invinity’s sales, business development, marketing, and field engagement</a:t>
            </a:r>
          </a:p>
          <a:p>
            <a:pPr marL="180975" marR="0" lvl="0" indent="-1809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191919">
                  <a:lumMod val="60000"/>
                  <a:lumOff val="40000"/>
                </a:srgbClr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lang="en-US" sz="20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 and systems engineer with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 years in flow battery &amp; fuel cell industry</a:t>
            </a:r>
          </a:p>
          <a:p>
            <a:pPr marL="180975" marR="0" lvl="0" indent="-1809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191919">
                  <a:lumMod val="60000"/>
                  <a:lumOff val="40000"/>
                </a:srgbClr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Senior positions at VRB Power Systems and Prudent Energy</a:t>
            </a:r>
          </a:p>
        </p:txBody>
      </p:sp>
    </p:spTree>
    <p:extLst>
      <p:ext uri="{BB962C8B-B14F-4D97-AF65-F5344CB8AC3E}">
        <p14:creationId xmlns:p14="http://schemas.microsoft.com/office/powerpoint/2010/main" val="204998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756037" y="412776"/>
            <a:ext cx="6163819" cy="573451"/>
          </a:xfrm>
        </p:spPr>
        <p:txBody>
          <a:bodyPr/>
          <a:lstStyle/>
          <a:p>
            <a:r>
              <a:rPr lang="en-GB" sz="4000" dirty="0"/>
              <a:t>Invinity Energy Systems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76554" y="1424934"/>
            <a:ext cx="6066726" cy="4837652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E22726"/>
              </a:buClr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Vanadium Flow </a:t>
            </a:r>
            <a:r>
              <a:rPr lang="en-US" sz="2000" dirty="0"/>
              <a:t>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atteries (VFB) for businesses, industry, utilities and electricity networks. 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buClr>
                <a:srgbClr val="E22726"/>
              </a:buClr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Invinity’s VFB:</a:t>
            </a:r>
          </a:p>
          <a:p>
            <a:pPr marL="458788" lvl="1" indent="-227013">
              <a:lnSpc>
                <a:spcPct val="100000"/>
              </a:lnSpc>
              <a:spcBef>
                <a:spcPts val="2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Commercially proven</a:t>
            </a:r>
          </a:p>
          <a:p>
            <a:pPr marL="458788" lvl="1" indent="-227013">
              <a:lnSpc>
                <a:spcPct val="100000"/>
              </a:lnSpc>
              <a:spcBef>
                <a:spcPts val="2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800" dirty="0"/>
              <a:t>Cost competitive</a:t>
            </a:r>
          </a:p>
          <a:p>
            <a:pPr marL="458788" lvl="1" indent="-227013">
              <a:lnSpc>
                <a:spcPct val="100000"/>
              </a:lnSpc>
              <a:spcBef>
                <a:spcPts val="2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800" dirty="0"/>
              <a:t>Safe &amp; non-flammable</a:t>
            </a:r>
          </a:p>
          <a:p>
            <a:pPr marL="458788" lvl="1" indent="-227013">
              <a:lnSpc>
                <a:spcPct val="100000"/>
              </a:lnSpc>
              <a:spcBef>
                <a:spcPts val="2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800" dirty="0"/>
              <a:t>Fully recyclable</a:t>
            </a:r>
          </a:p>
          <a:p>
            <a:pPr marL="458788" lvl="1" indent="-227013">
              <a:lnSpc>
                <a:spcPct val="100000"/>
              </a:lnSpc>
              <a:spcBef>
                <a:spcPts val="2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800" dirty="0"/>
              <a:t>Extremely durable 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buClr>
                <a:srgbClr val="E22726"/>
              </a:buClr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Our VFBs make renewable energy reliable, delivering low-cost, low-carbon power on demand.</a:t>
            </a:r>
          </a:p>
          <a:p>
            <a:pPr marL="458788" lvl="1" indent="-227013">
              <a:lnSpc>
                <a:spcPct val="100000"/>
              </a:lnSpc>
              <a:spcBef>
                <a:spcPts val="2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800" dirty="0"/>
              <a:t>&gt;10MWh installed worldwide</a:t>
            </a:r>
          </a:p>
          <a:p>
            <a:pPr marL="458788" lvl="1" indent="-227013">
              <a:lnSpc>
                <a:spcPct val="100000"/>
              </a:lnSpc>
              <a:spcBef>
                <a:spcPts val="2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800" dirty="0"/>
              <a:t>Europe, Asia, North America, Australia and Africa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buClr>
                <a:srgbClr val="E22726"/>
              </a:buClr>
              <a:buNone/>
            </a:pPr>
            <a:r>
              <a:rPr lang="en-US" sz="2000" dirty="0"/>
              <a:t>Publicly traded, London Stock Exchange listed (AIM:IES)</a:t>
            </a:r>
            <a:endParaRPr lang="en-US" sz="1800" dirty="0"/>
          </a:p>
          <a:p>
            <a:pPr marL="0" indent="0">
              <a:lnSpc>
                <a:spcPct val="100000"/>
              </a:lnSpc>
              <a:buClr>
                <a:srgbClr val="E22726"/>
              </a:buClr>
              <a:buNone/>
            </a:pPr>
            <a:endParaRPr lang="en-CA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20" y="728240"/>
            <a:ext cx="4354458" cy="2403230"/>
          </a:xfrm>
          <a:prstGeom prst="rect">
            <a:avLst/>
          </a:prstGeom>
          <a:ln w="63500">
            <a:noFill/>
          </a:ln>
        </p:spPr>
      </p:pic>
      <p:pic>
        <p:nvPicPr>
          <p:cNvPr id="3" name="Picture 2" descr="A picture containing sitting, white, box, refrigerator&#10;&#10;Description automatically generated">
            <a:extLst>
              <a:ext uri="{FF2B5EF4-FFF2-40B4-BE49-F238E27FC236}">
                <a16:creationId xmlns:a16="http://schemas.microsoft.com/office/drawing/2014/main" id="{8B6B8BA6-36B1-EA44-9D2D-57182A8F3C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720" y="3429000"/>
            <a:ext cx="4354458" cy="240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60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9ADD6A-2901-4D26-8B89-842381DDF7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752" y="380838"/>
            <a:ext cx="11518225" cy="505691"/>
          </a:xfrm>
        </p:spPr>
        <p:txBody>
          <a:bodyPr/>
          <a:lstStyle/>
          <a:p>
            <a:r>
              <a:rPr lang="en-US" dirty="0"/>
              <a:t>Invinity’s Foundation: Proven Battery Module</a:t>
            </a:r>
            <a:endParaRPr lang="en-GB" sz="3600" dirty="0"/>
          </a:p>
        </p:txBody>
      </p:sp>
      <p:sp>
        <p:nvSpPr>
          <p:cNvPr id="5" name="Google Shape;103;p16">
            <a:extLst>
              <a:ext uri="{FF2B5EF4-FFF2-40B4-BE49-F238E27FC236}">
                <a16:creationId xmlns:a16="http://schemas.microsoft.com/office/drawing/2014/main" id="{CC1912C0-2EE2-4466-9ABF-6A5429340DB2}"/>
              </a:ext>
            </a:extLst>
          </p:cNvPr>
          <p:cNvSpPr/>
          <p:nvPr/>
        </p:nvSpPr>
        <p:spPr>
          <a:xfrm>
            <a:off x="4590697" y="1169549"/>
            <a:ext cx="4120197" cy="4744023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bg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05;p16">
            <a:extLst>
              <a:ext uri="{FF2B5EF4-FFF2-40B4-BE49-F238E27FC236}">
                <a16:creationId xmlns:a16="http://schemas.microsoft.com/office/drawing/2014/main" id="{6E35CE62-EAA4-43A5-9614-C4732F942123}"/>
              </a:ext>
            </a:extLst>
          </p:cNvPr>
          <p:cNvSpPr/>
          <p:nvPr/>
        </p:nvSpPr>
        <p:spPr>
          <a:xfrm>
            <a:off x="295733" y="1175786"/>
            <a:ext cx="4087394" cy="4744023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bg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106;p16" descr="A picture containing sitting, white goods&#10;&#10;Description automatically generated">
            <a:extLst>
              <a:ext uri="{FF2B5EF4-FFF2-40B4-BE49-F238E27FC236}">
                <a16:creationId xmlns:a16="http://schemas.microsoft.com/office/drawing/2014/main" id="{5611B655-9C57-4A92-82CD-6E8C194D92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048" y="1358254"/>
            <a:ext cx="1831271" cy="183127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7;p16">
            <a:extLst>
              <a:ext uri="{FF2B5EF4-FFF2-40B4-BE49-F238E27FC236}">
                <a16:creationId xmlns:a16="http://schemas.microsoft.com/office/drawing/2014/main" id="{B6C59573-7DA9-4C59-9D5A-99C49DDE077C}"/>
              </a:ext>
            </a:extLst>
          </p:cNvPr>
          <p:cNvSpPr/>
          <p:nvPr/>
        </p:nvSpPr>
        <p:spPr>
          <a:xfrm>
            <a:off x="2523424" y="2181906"/>
            <a:ext cx="1611721" cy="432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tx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40 kWh, 10 kW module</a:t>
            </a:r>
            <a:endParaRPr>
              <a:solidFill>
                <a:schemeClr val="tx2"/>
              </a:solidFill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tx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Includes BMS, cooling, enclosure.</a:t>
            </a:r>
            <a:endParaRPr sz="1100">
              <a:solidFill>
                <a:schemeClr val="tx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Google Shape;108;p16">
            <a:extLst>
              <a:ext uri="{FF2B5EF4-FFF2-40B4-BE49-F238E27FC236}">
                <a16:creationId xmlns:a16="http://schemas.microsoft.com/office/drawing/2014/main" id="{E133D535-DE54-4A72-AF1C-2B414DDF5A0D}"/>
              </a:ext>
            </a:extLst>
          </p:cNvPr>
          <p:cNvSpPr/>
          <p:nvPr/>
        </p:nvSpPr>
        <p:spPr>
          <a:xfrm>
            <a:off x="455993" y="3812759"/>
            <a:ext cx="3825206" cy="204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marR="0" lvl="1" indent="-180975" algn="l" rtl="0"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1540"/>
              <a:buFont typeface="Noto Sans Symbols"/>
              <a:buChar char="▪"/>
            </a:pPr>
            <a:r>
              <a:rPr lang="en-US" sz="1400" b="0" i="0" u="none" strike="noStrike" cap="none" dirty="0">
                <a:solidFill>
                  <a:schemeClr val="tx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400" b="0" i="0" u="none" strike="noStrike" cap="none" baseline="30000" dirty="0">
                <a:solidFill>
                  <a:schemeClr val="tx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rd</a:t>
            </a:r>
            <a:r>
              <a:rPr lang="en-US" sz="1400" b="0" i="0" u="none" strike="noStrike" cap="none" dirty="0">
                <a:solidFill>
                  <a:schemeClr val="tx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generation, self-contained vanadium flow battery</a:t>
            </a:r>
            <a:endParaRPr dirty="0">
              <a:solidFill>
                <a:schemeClr val="tx2"/>
              </a:solidFill>
            </a:endParaRPr>
          </a:p>
          <a:p>
            <a:pPr marL="180975" marR="0" lvl="1" indent="-180975" algn="l" rtl="0">
              <a:spcBef>
                <a:spcPts val="600"/>
              </a:spcBef>
              <a:spcAft>
                <a:spcPts val="0"/>
              </a:spcAft>
              <a:buClr>
                <a:srgbClr val="8296B0"/>
              </a:buClr>
              <a:buSzPts val="1540"/>
              <a:buFont typeface="Noto Sans Symbols"/>
              <a:buChar char="▪"/>
            </a:pPr>
            <a:r>
              <a:rPr lang="en-US" sz="1400" b="0" i="0" u="none" strike="noStrike" cap="none" dirty="0">
                <a:solidFill>
                  <a:schemeClr val="tx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Shipped fully functional from factory</a:t>
            </a:r>
            <a:endParaRPr dirty="0">
              <a:solidFill>
                <a:schemeClr val="tx2"/>
              </a:solidFill>
            </a:endParaRPr>
          </a:p>
          <a:p>
            <a:pPr marL="180975" marR="0" lvl="1" indent="-180975" algn="l" rtl="0">
              <a:spcBef>
                <a:spcPts val="600"/>
              </a:spcBef>
              <a:spcAft>
                <a:spcPts val="0"/>
              </a:spcAft>
              <a:buClr>
                <a:srgbClr val="8296B0"/>
              </a:buClr>
              <a:buSzPts val="1540"/>
              <a:buFont typeface="Noto Sans Symbols"/>
              <a:buChar char="▪"/>
            </a:pPr>
            <a:r>
              <a:rPr lang="en-US" sz="1400" b="0" i="0" u="none" strike="noStrike" cap="none" dirty="0">
                <a:solidFill>
                  <a:schemeClr val="tx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of the largest fleets of identical flow batteries – over 160 operating in the field</a:t>
            </a:r>
            <a:endParaRPr dirty="0">
              <a:solidFill>
                <a:schemeClr val="tx2"/>
              </a:solidFill>
            </a:endParaRPr>
          </a:p>
          <a:p>
            <a:pPr marL="180975" marR="0" lvl="1" indent="-180975" algn="l" rtl="0">
              <a:spcBef>
                <a:spcPts val="600"/>
              </a:spcBef>
              <a:spcAft>
                <a:spcPts val="0"/>
              </a:spcAft>
              <a:buClr>
                <a:srgbClr val="8296B0"/>
              </a:buClr>
              <a:buSzPts val="1540"/>
              <a:buFont typeface="Noto Sans Symbols"/>
              <a:buChar char="▪"/>
            </a:pPr>
            <a:r>
              <a:rPr lang="en-US" sz="1400" dirty="0">
                <a:solidFill>
                  <a:schemeClr val="tx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Standardized </a:t>
            </a:r>
            <a:r>
              <a:rPr lang="en-US" sz="1400" b="0" i="0" u="none" strike="noStrike" cap="none" dirty="0">
                <a:solidFill>
                  <a:schemeClr val="tx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“building block” for all future projects.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10" name="Google Shape;109;p16">
            <a:extLst>
              <a:ext uri="{FF2B5EF4-FFF2-40B4-BE49-F238E27FC236}">
                <a16:creationId xmlns:a16="http://schemas.microsoft.com/office/drawing/2014/main" id="{58A75E0E-4836-49D3-BA10-224E0C2B1542}"/>
              </a:ext>
            </a:extLst>
          </p:cNvPr>
          <p:cNvSpPr/>
          <p:nvPr/>
        </p:nvSpPr>
        <p:spPr>
          <a:xfrm>
            <a:off x="2465583" y="1797006"/>
            <a:ext cx="17274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Invinity VS</a:t>
            </a:r>
            <a:r>
              <a:rPr lang="en-US" sz="1800" b="1" i="0" u="none" strike="noStrike" cap="none" dirty="0">
                <a:solidFill>
                  <a:schemeClr val="tx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11" name="Google Shape;110;p16">
            <a:extLst>
              <a:ext uri="{FF2B5EF4-FFF2-40B4-BE49-F238E27FC236}">
                <a16:creationId xmlns:a16="http://schemas.microsoft.com/office/drawing/2014/main" id="{DDF8BE3A-5337-43C9-A3C6-D519176206F2}"/>
              </a:ext>
            </a:extLst>
          </p:cNvPr>
          <p:cNvSpPr/>
          <p:nvPr/>
        </p:nvSpPr>
        <p:spPr>
          <a:xfrm>
            <a:off x="2144507" y="3232704"/>
            <a:ext cx="19906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tx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Building block for projects from 250 kWh to 12 MWh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12" name="Google Shape;111;p16">
            <a:extLst>
              <a:ext uri="{FF2B5EF4-FFF2-40B4-BE49-F238E27FC236}">
                <a16:creationId xmlns:a16="http://schemas.microsoft.com/office/drawing/2014/main" id="{FA0A7B04-BC56-46AB-BFB7-B2AA427F8A2F}"/>
              </a:ext>
            </a:extLst>
          </p:cNvPr>
          <p:cNvSpPr/>
          <p:nvPr/>
        </p:nvSpPr>
        <p:spPr>
          <a:xfrm>
            <a:off x="2094856" y="3161804"/>
            <a:ext cx="1990638" cy="562615"/>
          </a:xfrm>
          <a:prstGeom prst="rect">
            <a:avLst/>
          </a:prstGeom>
          <a:noFill/>
          <a:ln w="9525" cap="flat" cmpd="sng">
            <a:solidFill>
              <a:srgbClr val="E2241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12;p16" descr="A picture containing box, sitting, table, refrigerator&#10;&#10;Description automatically generated">
            <a:extLst>
              <a:ext uri="{FF2B5EF4-FFF2-40B4-BE49-F238E27FC236}">
                <a16:creationId xmlns:a16="http://schemas.microsoft.com/office/drawing/2014/main" id="{A58DDBE1-02BF-41C0-9A4A-FA9AC38A9790}"/>
              </a:ext>
            </a:extLst>
          </p:cNvPr>
          <p:cNvPicPr preferRelativeResize="0"/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930"/>
          <a:stretch/>
        </p:blipFill>
        <p:spPr>
          <a:xfrm>
            <a:off x="4699608" y="2039851"/>
            <a:ext cx="3818994" cy="38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13;p16">
            <a:extLst>
              <a:ext uri="{FF2B5EF4-FFF2-40B4-BE49-F238E27FC236}">
                <a16:creationId xmlns:a16="http://schemas.microsoft.com/office/drawing/2014/main" id="{227D303D-5CCD-43AB-85A0-C539687ADC50}"/>
              </a:ext>
            </a:extLst>
          </p:cNvPr>
          <p:cNvSpPr/>
          <p:nvPr/>
        </p:nvSpPr>
        <p:spPr>
          <a:xfrm>
            <a:off x="5928790" y="4473111"/>
            <a:ext cx="1885652" cy="316826"/>
          </a:xfrm>
          <a:prstGeom prst="rect">
            <a:avLst/>
          </a:prstGeom>
          <a:solidFill>
            <a:srgbClr val="FFFFFF">
              <a:alpha val="7568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tx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Tank Set (Energy)</a:t>
            </a:r>
            <a:endParaRPr sz="900">
              <a:solidFill>
                <a:schemeClr val="tx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5" name="Google Shape;114;p16">
            <a:extLst>
              <a:ext uri="{FF2B5EF4-FFF2-40B4-BE49-F238E27FC236}">
                <a16:creationId xmlns:a16="http://schemas.microsoft.com/office/drawing/2014/main" id="{E9E489D3-E299-47C1-A4BD-B05BA2F51194}"/>
              </a:ext>
            </a:extLst>
          </p:cNvPr>
          <p:cNvCxnSpPr>
            <a:stCxn id="23" idx="1"/>
          </p:cNvCxnSpPr>
          <p:nvPr/>
        </p:nvCxnSpPr>
        <p:spPr>
          <a:xfrm flipH="1">
            <a:off x="7057710" y="3617025"/>
            <a:ext cx="342600" cy="154800"/>
          </a:xfrm>
          <a:prstGeom prst="straightConnector1">
            <a:avLst/>
          </a:prstGeom>
          <a:noFill/>
          <a:ln w="9525" cap="flat" cmpd="sng">
            <a:solidFill>
              <a:schemeClr val="tx1">
                <a:lumMod val="75000"/>
              </a:schemeClr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" name="Google Shape;116;p16">
            <a:extLst>
              <a:ext uri="{FF2B5EF4-FFF2-40B4-BE49-F238E27FC236}">
                <a16:creationId xmlns:a16="http://schemas.microsoft.com/office/drawing/2014/main" id="{4766243C-E7D8-440F-A7AC-6E04CA2B5DE7}"/>
              </a:ext>
            </a:extLst>
          </p:cNvPr>
          <p:cNvSpPr/>
          <p:nvPr/>
        </p:nvSpPr>
        <p:spPr>
          <a:xfrm>
            <a:off x="8918464" y="1169549"/>
            <a:ext cx="2977803" cy="475026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bg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17;p16">
            <a:extLst>
              <a:ext uri="{FF2B5EF4-FFF2-40B4-BE49-F238E27FC236}">
                <a16:creationId xmlns:a16="http://schemas.microsoft.com/office/drawing/2014/main" id="{CAACBE66-E040-4EEF-B086-8DA29958A955}"/>
              </a:ext>
            </a:extLst>
          </p:cNvPr>
          <p:cNvSpPr/>
          <p:nvPr/>
        </p:nvSpPr>
        <p:spPr>
          <a:xfrm>
            <a:off x="9021883" y="1973552"/>
            <a:ext cx="8296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tx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Battery Module</a:t>
            </a:r>
            <a:endParaRPr>
              <a:solidFill>
                <a:schemeClr val="tx2"/>
              </a:solidFill>
            </a:endParaRPr>
          </a:p>
        </p:txBody>
      </p:sp>
      <p:sp>
        <p:nvSpPr>
          <p:cNvPr id="18" name="Google Shape;118;p16">
            <a:extLst>
              <a:ext uri="{FF2B5EF4-FFF2-40B4-BE49-F238E27FC236}">
                <a16:creationId xmlns:a16="http://schemas.microsoft.com/office/drawing/2014/main" id="{6071D65F-255F-4EA2-9C75-B7B14A0D1583}"/>
              </a:ext>
            </a:extLst>
          </p:cNvPr>
          <p:cNvSpPr/>
          <p:nvPr/>
        </p:nvSpPr>
        <p:spPr>
          <a:xfrm>
            <a:off x="8928676" y="3275274"/>
            <a:ext cx="9228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tx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Battery Pack 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19" name="Google Shape;119;p16">
            <a:extLst>
              <a:ext uri="{FF2B5EF4-FFF2-40B4-BE49-F238E27FC236}">
                <a16:creationId xmlns:a16="http://schemas.microsoft.com/office/drawing/2014/main" id="{0ACC4B05-0E72-4404-8BE6-9341C05C9B83}"/>
              </a:ext>
            </a:extLst>
          </p:cNvPr>
          <p:cNvSpPr/>
          <p:nvPr/>
        </p:nvSpPr>
        <p:spPr>
          <a:xfrm>
            <a:off x="8710894" y="4635398"/>
            <a:ext cx="13791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tx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Battery </a:t>
            </a:r>
          </a:p>
          <a:p>
            <a:pPr marL="15875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tx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Cluster 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20" name="Google Shape;120;p16">
            <a:extLst>
              <a:ext uri="{FF2B5EF4-FFF2-40B4-BE49-F238E27FC236}">
                <a16:creationId xmlns:a16="http://schemas.microsoft.com/office/drawing/2014/main" id="{36453865-1137-4DD7-A58B-EA371CF4F00C}"/>
              </a:ext>
            </a:extLst>
          </p:cNvPr>
          <p:cNvSpPr/>
          <p:nvPr/>
        </p:nvSpPr>
        <p:spPr>
          <a:xfrm>
            <a:off x="4832169" y="1706502"/>
            <a:ext cx="1942465" cy="307777"/>
          </a:xfrm>
          <a:prstGeom prst="rect">
            <a:avLst/>
          </a:prstGeom>
          <a:solidFill>
            <a:srgbClr val="FFFFFF">
              <a:alpha val="7568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tx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Stacks (Power)</a:t>
            </a:r>
            <a:endParaRPr sz="900">
              <a:solidFill>
                <a:schemeClr val="tx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1" name="Google Shape;121;p16">
            <a:extLst>
              <a:ext uri="{FF2B5EF4-FFF2-40B4-BE49-F238E27FC236}">
                <a16:creationId xmlns:a16="http://schemas.microsoft.com/office/drawing/2014/main" id="{FE43634D-2362-4744-9FC9-66B5D85DAECD}"/>
              </a:ext>
            </a:extLst>
          </p:cNvPr>
          <p:cNvCxnSpPr>
            <a:cxnSpLocks/>
          </p:cNvCxnSpPr>
          <p:nvPr/>
        </p:nvCxnSpPr>
        <p:spPr>
          <a:xfrm>
            <a:off x="5803401" y="2021601"/>
            <a:ext cx="142832" cy="413616"/>
          </a:xfrm>
          <a:prstGeom prst="straightConnector1">
            <a:avLst/>
          </a:prstGeom>
          <a:noFill/>
          <a:ln w="9525" cap="flat" cmpd="sng">
            <a:solidFill>
              <a:schemeClr val="tx1">
                <a:lumMod val="75000"/>
              </a:schemeClr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" name="Google Shape;122;p16">
            <a:extLst>
              <a:ext uri="{FF2B5EF4-FFF2-40B4-BE49-F238E27FC236}">
                <a16:creationId xmlns:a16="http://schemas.microsoft.com/office/drawing/2014/main" id="{0E81657A-4465-4798-BEB0-C00D64F7FFC6}"/>
              </a:ext>
            </a:extLst>
          </p:cNvPr>
          <p:cNvCxnSpPr>
            <a:cxnSpLocks/>
          </p:cNvCxnSpPr>
          <p:nvPr/>
        </p:nvCxnSpPr>
        <p:spPr>
          <a:xfrm>
            <a:off x="5946233" y="2009055"/>
            <a:ext cx="1266968" cy="458850"/>
          </a:xfrm>
          <a:prstGeom prst="straightConnector1">
            <a:avLst/>
          </a:prstGeom>
          <a:noFill/>
          <a:ln w="9525" cap="flat" cmpd="sng">
            <a:solidFill>
              <a:schemeClr val="tx1">
                <a:lumMod val="75000"/>
              </a:schemeClr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" name="Google Shape;115;p16">
            <a:extLst>
              <a:ext uri="{FF2B5EF4-FFF2-40B4-BE49-F238E27FC236}">
                <a16:creationId xmlns:a16="http://schemas.microsoft.com/office/drawing/2014/main" id="{FDFE9920-5997-4C96-BDF9-FA7351F4EC4A}"/>
              </a:ext>
            </a:extLst>
          </p:cNvPr>
          <p:cNvSpPr/>
          <p:nvPr/>
        </p:nvSpPr>
        <p:spPr>
          <a:xfrm>
            <a:off x="7400310" y="3355415"/>
            <a:ext cx="1137344" cy="523220"/>
          </a:xfrm>
          <a:prstGeom prst="rect">
            <a:avLst/>
          </a:prstGeom>
          <a:solidFill>
            <a:srgbClr val="FFFFFF">
              <a:alpha val="7568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tx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Electrolyte Pumps</a:t>
            </a:r>
            <a:endParaRPr sz="900">
              <a:solidFill>
                <a:schemeClr val="tx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123;p16">
            <a:extLst>
              <a:ext uri="{FF2B5EF4-FFF2-40B4-BE49-F238E27FC236}">
                <a16:creationId xmlns:a16="http://schemas.microsoft.com/office/drawing/2014/main" id="{5961767D-AC58-4E8F-A5AF-03D036F9FDB7}"/>
              </a:ext>
            </a:extLst>
          </p:cNvPr>
          <p:cNvSpPr/>
          <p:nvPr/>
        </p:nvSpPr>
        <p:spPr>
          <a:xfrm>
            <a:off x="6493975" y="1713824"/>
            <a:ext cx="1942465" cy="307777"/>
          </a:xfrm>
          <a:prstGeom prst="rect">
            <a:avLst/>
          </a:prstGeom>
          <a:solidFill>
            <a:srgbClr val="FFFFFF">
              <a:alpha val="7568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tx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Power Electronics</a:t>
            </a:r>
            <a:endParaRPr sz="900" dirty="0">
              <a:solidFill>
                <a:schemeClr val="tx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5" name="Google Shape;124;p16">
            <a:extLst>
              <a:ext uri="{FF2B5EF4-FFF2-40B4-BE49-F238E27FC236}">
                <a16:creationId xmlns:a16="http://schemas.microsoft.com/office/drawing/2014/main" id="{3D604A29-B306-42BC-BE46-3A4401B7DFB9}"/>
              </a:ext>
            </a:extLst>
          </p:cNvPr>
          <p:cNvCxnSpPr>
            <a:cxnSpLocks/>
          </p:cNvCxnSpPr>
          <p:nvPr/>
        </p:nvCxnSpPr>
        <p:spPr>
          <a:xfrm flipH="1">
            <a:off x="6449388" y="1971272"/>
            <a:ext cx="867232" cy="488639"/>
          </a:xfrm>
          <a:prstGeom prst="straightConnector1">
            <a:avLst/>
          </a:prstGeom>
          <a:noFill/>
          <a:ln w="9525" cap="flat" cmpd="sng">
            <a:solidFill>
              <a:schemeClr val="tx1">
                <a:lumMod val="75000"/>
              </a:schemeClr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6" name="Google Shape;125;p16">
            <a:extLst>
              <a:ext uri="{FF2B5EF4-FFF2-40B4-BE49-F238E27FC236}">
                <a16:creationId xmlns:a16="http://schemas.microsoft.com/office/drawing/2014/main" id="{62EEDDDC-C18D-499B-914A-254FB3AC904A}"/>
              </a:ext>
            </a:extLst>
          </p:cNvPr>
          <p:cNvSpPr/>
          <p:nvPr/>
        </p:nvSpPr>
        <p:spPr>
          <a:xfrm>
            <a:off x="4590697" y="1318920"/>
            <a:ext cx="41201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VS</a:t>
            </a:r>
            <a:r>
              <a:rPr lang="en-US" sz="1800" b="1" i="0" u="none" strike="noStrike" cap="none" dirty="0">
                <a:solidFill>
                  <a:schemeClr val="tx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 Internals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27" name="Google Shape;126;p16">
            <a:extLst>
              <a:ext uri="{FF2B5EF4-FFF2-40B4-BE49-F238E27FC236}">
                <a16:creationId xmlns:a16="http://schemas.microsoft.com/office/drawing/2014/main" id="{D18A5793-C0D6-49E8-A04F-50F53E1C9D47}"/>
              </a:ext>
            </a:extLst>
          </p:cNvPr>
          <p:cNvSpPr/>
          <p:nvPr/>
        </p:nvSpPr>
        <p:spPr>
          <a:xfrm>
            <a:off x="8918464" y="1328331"/>
            <a:ext cx="29778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tx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Scalable Architecture</a:t>
            </a:r>
            <a:endParaRPr>
              <a:solidFill>
                <a:schemeClr val="tx2"/>
              </a:solidFill>
            </a:endParaRPr>
          </a:p>
        </p:txBody>
      </p:sp>
      <p:pic>
        <p:nvPicPr>
          <p:cNvPr id="30" name="Picture 29" descr="A screen shot of a computer&#10;&#10;Description automatically generated">
            <a:extLst>
              <a:ext uri="{FF2B5EF4-FFF2-40B4-BE49-F238E27FC236}">
                <a16:creationId xmlns:a16="http://schemas.microsoft.com/office/drawing/2014/main" id="{744E53BF-DC79-451B-A983-EA4BEFE6984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4086" y="1650902"/>
            <a:ext cx="2055863" cy="1156423"/>
          </a:xfrm>
          <a:prstGeom prst="rect">
            <a:avLst/>
          </a:prstGeom>
        </p:spPr>
      </p:pic>
      <p:pic>
        <p:nvPicPr>
          <p:cNvPr id="31" name="Picture 30" descr="A close up of a computer&#10;&#10;Description automatically generated">
            <a:extLst>
              <a:ext uri="{FF2B5EF4-FFF2-40B4-BE49-F238E27FC236}">
                <a16:creationId xmlns:a16="http://schemas.microsoft.com/office/drawing/2014/main" id="{325EA0E1-DEDF-4F8B-87AD-7E38828311A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0625" y="2770948"/>
            <a:ext cx="2691375" cy="1513898"/>
          </a:xfrm>
          <a:prstGeom prst="rect">
            <a:avLst/>
          </a:prstGeom>
        </p:spPr>
      </p:pic>
      <p:pic>
        <p:nvPicPr>
          <p:cNvPr id="33" name="Picture 32" descr="A close up of a device&#10;&#10;Description automatically generated">
            <a:extLst>
              <a:ext uri="{FF2B5EF4-FFF2-40B4-BE49-F238E27FC236}">
                <a16:creationId xmlns:a16="http://schemas.microsoft.com/office/drawing/2014/main" id="{436ACD1A-5723-4EF4-A9F0-769D96DD1C2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3253" y="3672205"/>
            <a:ext cx="4229888" cy="237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2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69FA3A-DD00-46E4-BB47-DFB4208B49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Defining ‘Long Duration’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CEE6D6A-8DA6-4E03-8366-87E84A31F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751" y="1229377"/>
            <a:ext cx="6764648" cy="3837123"/>
          </a:xfrm>
        </p:spPr>
        <p:txBody>
          <a:bodyPr/>
          <a:lstStyle/>
          <a:p>
            <a:r>
              <a:rPr lang="en-GB" sz="2400" dirty="0"/>
              <a:t>Common definition?</a:t>
            </a:r>
          </a:p>
          <a:p>
            <a:pPr lvl="1"/>
            <a:r>
              <a:rPr lang="en-GB" sz="2000" dirty="0"/>
              <a:t>Duration, product or application?</a:t>
            </a:r>
          </a:p>
          <a:p>
            <a:r>
              <a:rPr lang="en-GB" sz="2400" dirty="0"/>
              <a:t>Our view: ‘Long Duration Storage’ is:</a:t>
            </a:r>
          </a:p>
          <a:p>
            <a:pPr lvl="1"/>
            <a:r>
              <a:rPr lang="en-GB" sz="2000" dirty="0"/>
              <a:t>A market-driven </a:t>
            </a:r>
            <a:r>
              <a:rPr lang="en-GB" sz="2000" u="sng" dirty="0"/>
              <a:t>application</a:t>
            </a:r>
            <a:r>
              <a:rPr lang="en-GB" sz="2000" dirty="0"/>
              <a:t>, where</a:t>
            </a:r>
          </a:p>
          <a:p>
            <a:pPr lvl="1"/>
            <a:r>
              <a:rPr lang="en-GB" sz="2000" dirty="0"/>
              <a:t>Hours of discharge force a divergence away from conventional project </a:t>
            </a:r>
            <a:r>
              <a:rPr lang="en-GB" sz="2000" u="sng" dirty="0"/>
              <a:t>economics</a:t>
            </a:r>
          </a:p>
          <a:p>
            <a:r>
              <a:rPr lang="en-GB" sz="2400" dirty="0"/>
              <a:t>What factors define these boundaries?</a:t>
            </a:r>
          </a:p>
          <a:p>
            <a:pPr lvl="1"/>
            <a:r>
              <a:rPr lang="en-GB" sz="2000" dirty="0"/>
              <a:t>On markets: regulation</a:t>
            </a:r>
          </a:p>
          <a:p>
            <a:pPr lvl="1"/>
            <a:r>
              <a:rPr lang="en-GB" sz="2000" dirty="0"/>
              <a:t>On economics: The effective cost of useful energy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9F3DD9C-1D80-47F2-8485-AAA4E078240A}"/>
              </a:ext>
            </a:extLst>
          </p:cNvPr>
          <p:cNvSpPr txBox="1">
            <a:spLocks/>
          </p:cNvSpPr>
          <p:nvPr/>
        </p:nvSpPr>
        <p:spPr>
          <a:xfrm>
            <a:off x="457752" y="5319187"/>
            <a:ext cx="11512273" cy="582496"/>
          </a:xfrm>
          <a:prstGeom prst="rect">
            <a:avLst/>
          </a:prstGeom>
        </p:spPr>
        <p:txBody>
          <a:bodyPr/>
          <a:lstStyle>
            <a:lvl1pPr marL="352425" indent="-3524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2800" kern="1200">
                <a:solidFill>
                  <a:srgbClr val="1919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7713" indent="-3016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2400" kern="1200">
                <a:solidFill>
                  <a:srgbClr val="1919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858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2000" kern="1200">
                <a:solidFill>
                  <a:srgbClr val="1919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22425" indent="-2508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rgbClr val="1919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8915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rgbClr val="1919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/>
              <a:t>What long duration opportunities currently exist?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07B2013-3699-4902-879B-BA6939EF611B}"/>
              </a:ext>
            </a:extLst>
          </p:cNvPr>
          <p:cNvGrpSpPr/>
          <p:nvPr/>
        </p:nvGrpSpPr>
        <p:grpSpPr>
          <a:xfrm>
            <a:off x="8062321" y="1229377"/>
            <a:ext cx="3896541" cy="2336783"/>
            <a:chOff x="5780314" y="1084814"/>
            <a:chExt cx="5949950" cy="3528238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9A00FF5-CCA3-45DE-9DCF-53A9145ACA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0314" y="1876202"/>
              <a:ext cx="5949950" cy="2736850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08B5667-0F37-4190-9F4F-4FD59F348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80314" y="1084814"/>
              <a:ext cx="5949950" cy="844509"/>
            </a:xfrm>
            <a:prstGeom prst="rect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</p:pic>
      </p:grp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0DB1FCF-230C-425E-B3B4-05E32CC6B3B8}"/>
              </a:ext>
            </a:extLst>
          </p:cNvPr>
          <p:cNvSpPr txBox="1">
            <a:spLocks/>
          </p:cNvSpPr>
          <p:nvPr/>
        </p:nvSpPr>
        <p:spPr>
          <a:xfrm>
            <a:off x="8487685" y="5540431"/>
            <a:ext cx="3548191" cy="309444"/>
          </a:xfrm>
          <a:prstGeom prst="rect">
            <a:avLst/>
          </a:prstGeom>
        </p:spPr>
        <p:txBody>
          <a:bodyPr/>
          <a:lstStyle>
            <a:lvl1pPr marL="352425" indent="-3524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2800" kern="1200">
                <a:solidFill>
                  <a:srgbClr val="1919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7713" indent="-3016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2400" kern="1200">
                <a:solidFill>
                  <a:srgbClr val="1919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858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2000" kern="1200">
                <a:solidFill>
                  <a:srgbClr val="1919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22425" indent="-2508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rgbClr val="1919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8915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rgbClr val="1919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Capacity market derating factors, February 2020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24DEDA-103D-4C5A-8D2A-7B39117A885B}"/>
              </a:ext>
            </a:extLst>
          </p:cNvPr>
          <p:cNvGrpSpPr/>
          <p:nvPr/>
        </p:nvGrpSpPr>
        <p:grpSpPr>
          <a:xfrm>
            <a:off x="8238941" y="4079598"/>
            <a:ext cx="3543300" cy="1387096"/>
            <a:chOff x="7764265" y="1291314"/>
            <a:chExt cx="2257270" cy="873751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27CE0DC5-90D3-4DEE-9290-371E3F4460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764265" y="1904404"/>
              <a:ext cx="2257270" cy="260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29C6C93-741C-4BDB-8CB2-75C91806B5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61345" y="1291314"/>
              <a:ext cx="660190" cy="638009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243D9C15-20C4-422B-82F3-0B0898CDDED1}"/>
              </a:ext>
            </a:extLst>
          </p:cNvPr>
          <p:cNvSpPr/>
          <p:nvPr/>
        </p:nvSpPr>
        <p:spPr>
          <a:xfrm>
            <a:off x="9250128" y="3328811"/>
            <a:ext cx="1692192" cy="31579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5DC1CA5E-4907-4F3D-A339-D8BF1273B024}"/>
              </a:ext>
            </a:extLst>
          </p:cNvPr>
          <p:cNvSpPr/>
          <p:nvPr/>
        </p:nvSpPr>
        <p:spPr>
          <a:xfrm rot="11294335">
            <a:off x="9996550" y="2440125"/>
            <a:ext cx="2191453" cy="2884434"/>
          </a:xfrm>
          <a:prstGeom prst="arc">
            <a:avLst/>
          </a:prstGeom>
          <a:ln w="1905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56F408-5B69-4B08-A446-507488BF36CB}"/>
              </a:ext>
            </a:extLst>
          </p:cNvPr>
          <p:cNvSpPr/>
          <p:nvPr/>
        </p:nvSpPr>
        <p:spPr>
          <a:xfrm>
            <a:off x="8360140" y="4079598"/>
            <a:ext cx="3675736" cy="1896383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3997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69FA3A-DD00-46E4-BB47-DFB4208B49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Long Duration 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3EC085-D8E4-40BE-8927-4EF907455B4A}"/>
              </a:ext>
            </a:extLst>
          </p:cNvPr>
          <p:cNvSpPr/>
          <p:nvPr/>
        </p:nvSpPr>
        <p:spPr>
          <a:xfrm>
            <a:off x="597055" y="1552029"/>
            <a:ext cx="4274720" cy="3760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03622D-0914-42FB-8768-225DB693C692}"/>
              </a:ext>
            </a:extLst>
          </p:cNvPr>
          <p:cNvSpPr txBox="1"/>
          <p:nvPr/>
        </p:nvSpPr>
        <p:spPr>
          <a:xfrm>
            <a:off x="533675" y="1019224"/>
            <a:ext cx="1097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to a renewable, distributed energy system creating opportunities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8BAA229-75B4-4D8B-9D80-A3F40641CA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20470"/>
              </p:ext>
            </p:extLst>
          </p:nvPr>
        </p:nvGraphicFramePr>
        <p:xfrm>
          <a:off x="5201783" y="2025337"/>
          <a:ext cx="6405705" cy="2916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068">
                  <a:extLst>
                    <a:ext uri="{9D8B030D-6E8A-4147-A177-3AD203B41FA5}">
                      <a16:colId xmlns:a16="http://schemas.microsoft.com/office/drawing/2014/main" val="4108017544"/>
                    </a:ext>
                  </a:extLst>
                </a:gridCol>
                <a:gridCol w="1059304">
                  <a:extLst>
                    <a:ext uri="{9D8B030D-6E8A-4147-A177-3AD203B41FA5}">
                      <a16:colId xmlns:a16="http://schemas.microsoft.com/office/drawing/2014/main" val="1360019536"/>
                    </a:ext>
                  </a:extLst>
                </a:gridCol>
                <a:gridCol w="1421393">
                  <a:extLst>
                    <a:ext uri="{9D8B030D-6E8A-4147-A177-3AD203B41FA5}">
                      <a16:colId xmlns:a16="http://schemas.microsoft.com/office/drawing/2014/main" val="4233563832"/>
                    </a:ext>
                  </a:extLst>
                </a:gridCol>
                <a:gridCol w="2117940">
                  <a:extLst>
                    <a:ext uri="{9D8B030D-6E8A-4147-A177-3AD203B41FA5}">
                      <a16:colId xmlns:a16="http://schemas.microsoft.com/office/drawing/2014/main" val="817947552"/>
                    </a:ext>
                  </a:extLst>
                </a:gridCol>
              </a:tblGrid>
              <a:tr h="4392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</a:t>
                      </a:r>
                    </a:p>
                  </a:txBody>
                  <a:tcPr marL="71807" marR="71807" marT="35904" marB="3590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</a:txBody>
                  <a:tcPr marL="71807" marR="71807" marT="35904" marB="3590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Cycle Count</a:t>
                      </a:r>
                    </a:p>
                  </a:txBody>
                  <a:tcPr marL="71807" marR="71807" marT="35904" marB="3590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Driving Opportunity</a:t>
                      </a:r>
                    </a:p>
                  </a:txBody>
                  <a:tcPr marL="71807" marR="71807" marT="35904" marB="35904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424516"/>
                  </a:ext>
                </a:extLst>
              </a:tr>
              <a:tr h="4635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C&amp;I solar + storage</a:t>
                      </a:r>
                    </a:p>
                  </a:txBody>
                  <a:tcPr marL="71807" marR="71807" marT="35904" marB="35904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– 6 hours</a:t>
                      </a:r>
                    </a:p>
                  </a:txBody>
                  <a:tcPr marL="71807" marR="71807" marT="35904" marB="35904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(daily+)</a:t>
                      </a:r>
                    </a:p>
                  </a:txBody>
                  <a:tcPr marL="71807" marR="71807" marT="35904" marB="35904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Low-cost dispatchable solar</a:t>
                      </a:r>
                    </a:p>
                  </a:txBody>
                  <a:tcPr marL="71807" marR="71807" marT="35904" marB="35904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409021"/>
                  </a:ext>
                </a:extLst>
              </a:tr>
              <a:tr h="4635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Grid Services Providers (“GSP”)</a:t>
                      </a:r>
                    </a:p>
                  </a:txBody>
                  <a:tcPr marL="71807" marR="71807" marT="35904" marB="35904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 – 5 hours</a:t>
                      </a:r>
                    </a:p>
                  </a:txBody>
                  <a:tcPr marL="71807" marR="71807" marT="35904" marB="35904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(daily+)</a:t>
                      </a:r>
                    </a:p>
                  </a:txBody>
                  <a:tcPr marL="71807" marR="71807" marT="35904" marB="35904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Ancillary services &amp; Wholesale trading</a:t>
                      </a:r>
                    </a:p>
                  </a:txBody>
                  <a:tcPr marL="71807" marR="71807" marT="35904" marB="35904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7121"/>
                  </a:ext>
                </a:extLst>
              </a:tr>
              <a:tr h="4635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 car charging + PV</a:t>
                      </a:r>
                    </a:p>
                  </a:txBody>
                  <a:tcPr marL="71807" marR="71807" marT="35904" marB="35904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 – 5 hours</a:t>
                      </a:r>
                    </a:p>
                  </a:txBody>
                  <a:tcPr marL="71807" marR="71807" marT="35904" marB="35904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(daily+)</a:t>
                      </a:r>
                    </a:p>
                  </a:txBody>
                  <a:tcPr marL="71807" marR="71807" marT="35904" marB="35904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Grid upgrades &amp; Low carbon charging</a:t>
                      </a:r>
                    </a:p>
                  </a:txBody>
                  <a:tcPr marL="71807" marR="71807" marT="35904" marB="35904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592913"/>
                  </a:ext>
                </a:extLst>
              </a:tr>
              <a:tr h="6225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Communications infrastructure</a:t>
                      </a:r>
                    </a:p>
                  </a:txBody>
                  <a:tcPr marL="71807" marR="71807" marT="35904" marB="35904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– 10 hours</a:t>
                      </a:r>
                      <a:endParaRPr lang="en-US" sz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07" marR="71807" marT="35904" marB="35904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(daily)</a:t>
                      </a:r>
                      <a:endParaRPr lang="en-US" sz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07" marR="71807" marT="35904" marB="35904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Resilience &amp; diesel displacement</a:t>
                      </a:r>
                    </a:p>
                  </a:txBody>
                  <a:tcPr marL="71807" marR="71807" marT="35904" marB="35904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780020"/>
                  </a:ext>
                </a:extLst>
              </a:tr>
              <a:tr h="4635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Microgrid</a:t>
                      </a:r>
                    </a:p>
                  </a:txBody>
                  <a:tcPr marL="71807" marR="71807" marT="35904" marB="35904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– 10 hours</a:t>
                      </a:r>
                    </a:p>
                  </a:txBody>
                  <a:tcPr marL="71807" marR="71807" marT="35904" marB="35904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(daily)</a:t>
                      </a:r>
                    </a:p>
                  </a:txBody>
                  <a:tcPr marL="71807" marR="71807" marT="35904" marB="35904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Low-cost dispatchable solar &amp; diesel displacement</a:t>
                      </a:r>
                    </a:p>
                  </a:txBody>
                  <a:tcPr marL="71807" marR="71807" marT="35904" marB="35904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050883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CCE0C223-DD15-4EA7-A594-16241782C04F}"/>
              </a:ext>
            </a:extLst>
          </p:cNvPr>
          <p:cNvGrpSpPr/>
          <p:nvPr/>
        </p:nvGrpSpPr>
        <p:grpSpPr>
          <a:xfrm>
            <a:off x="821341" y="1693164"/>
            <a:ext cx="3800949" cy="3471671"/>
            <a:chOff x="567315" y="1702725"/>
            <a:chExt cx="3800949" cy="347167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D824B5C-6AF2-46D4-8406-4EA93AF48C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29856" y="1702725"/>
              <a:ext cx="2738408" cy="2738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814250A-18F4-4DBE-BF84-0A66BEB53E3E}"/>
                </a:ext>
              </a:extLst>
            </p:cNvPr>
            <p:cNvCxnSpPr>
              <a:cxnSpLocks/>
              <a:stCxn id="10" idx="1"/>
              <a:endCxn id="10" idx="3"/>
            </p:cNvCxnSpPr>
            <p:nvPr/>
          </p:nvCxnSpPr>
          <p:spPr>
            <a:xfrm>
              <a:off x="1629856" y="3071929"/>
              <a:ext cx="2738408" cy="0"/>
            </a:xfrm>
            <a:prstGeom prst="line">
              <a:avLst/>
            </a:prstGeom>
            <a:ln w="317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15CCE93-52E7-449D-A882-876E2E258718}"/>
                </a:ext>
              </a:extLst>
            </p:cNvPr>
            <p:cNvCxnSpPr>
              <a:cxnSpLocks/>
              <a:stCxn id="10" idx="0"/>
              <a:endCxn id="10" idx="2"/>
            </p:cNvCxnSpPr>
            <p:nvPr/>
          </p:nvCxnSpPr>
          <p:spPr>
            <a:xfrm>
              <a:off x="2999060" y="1702725"/>
              <a:ext cx="0" cy="2738408"/>
            </a:xfrm>
            <a:prstGeom prst="line">
              <a:avLst/>
            </a:prstGeom>
            <a:ln w="317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48">
              <a:extLst>
                <a:ext uri="{FF2B5EF4-FFF2-40B4-BE49-F238E27FC236}">
                  <a16:creationId xmlns:a16="http://schemas.microsoft.com/office/drawing/2014/main" id="{93390AD2-72B3-4642-8284-9E3E32ADEC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8123" y="3262660"/>
              <a:ext cx="1005840" cy="1005840"/>
            </a:xfrm>
            <a:prstGeom prst="roundRect">
              <a:avLst>
                <a:gd name="adj" fmla="val 11539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Lithium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14" name="Up Arrow 53">
              <a:extLst>
                <a:ext uri="{FF2B5EF4-FFF2-40B4-BE49-F238E27FC236}">
                  <a16:creationId xmlns:a16="http://schemas.microsoft.com/office/drawing/2014/main" id="{10DED814-1A93-4F3F-A402-590215005E08}"/>
                </a:ext>
              </a:extLst>
            </p:cNvPr>
            <p:cNvSpPr/>
            <p:nvPr/>
          </p:nvSpPr>
          <p:spPr>
            <a:xfrm rot="10800000">
              <a:off x="3545418" y="2765966"/>
              <a:ext cx="304049" cy="657153"/>
            </a:xfrm>
            <a:prstGeom prst="upArrow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Up Arrow 54">
              <a:extLst>
                <a:ext uri="{FF2B5EF4-FFF2-40B4-BE49-F238E27FC236}">
                  <a16:creationId xmlns:a16="http://schemas.microsoft.com/office/drawing/2014/main" id="{FEABECE3-7C74-4B4A-92B0-F3557E932C5C}"/>
                </a:ext>
              </a:extLst>
            </p:cNvPr>
            <p:cNvSpPr/>
            <p:nvPr/>
          </p:nvSpPr>
          <p:spPr>
            <a:xfrm rot="16200000">
              <a:off x="2831077" y="2062888"/>
              <a:ext cx="304049" cy="657153"/>
            </a:xfrm>
            <a:prstGeom prst="upArrow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ounded Rectangle 55">
              <a:extLst>
                <a:ext uri="{FF2B5EF4-FFF2-40B4-BE49-F238E27FC236}">
                  <a16:creationId xmlns:a16="http://schemas.microsoft.com/office/drawing/2014/main" id="{7F343B60-131A-45C5-8C80-2E09355331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6663" y="1837178"/>
              <a:ext cx="1097280" cy="1097280"/>
            </a:xfrm>
            <a:prstGeom prst="roundRect">
              <a:avLst>
                <a:gd name="adj" fmla="val 11539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Flow Batteries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A6E0F65-6FA5-4AF5-BCDE-2E9A9BBDD7EB}"/>
                </a:ext>
              </a:extLst>
            </p:cNvPr>
            <p:cNvGrpSpPr/>
            <p:nvPr/>
          </p:nvGrpSpPr>
          <p:grpSpPr>
            <a:xfrm>
              <a:off x="3988034" y="3240470"/>
              <a:ext cx="125912" cy="138968"/>
              <a:chOff x="7974484" y="2660650"/>
              <a:chExt cx="156691" cy="172938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78565C0E-4EE1-4382-AEB6-B3A334B1B0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4484" y="2761234"/>
                <a:ext cx="50164" cy="64978"/>
              </a:xfrm>
              <a:prstGeom prst="line">
                <a:avLst/>
              </a:prstGeom>
              <a:ln w="50800" cap="rnd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30173EF-57C7-43A6-A1FB-5B5FA715FE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34173" y="2660650"/>
                <a:ext cx="97002" cy="172938"/>
              </a:xfrm>
              <a:prstGeom prst="line">
                <a:avLst/>
              </a:prstGeom>
              <a:ln w="50800" cap="rnd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D56A192-EB57-421D-8BA1-3183FCFCE034}"/>
                </a:ext>
              </a:extLst>
            </p:cNvPr>
            <p:cNvGrpSpPr/>
            <p:nvPr/>
          </p:nvGrpSpPr>
          <p:grpSpPr>
            <a:xfrm>
              <a:off x="2716061" y="1978586"/>
              <a:ext cx="125912" cy="138968"/>
              <a:chOff x="7974484" y="2660650"/>
              <a:chExt cx="156691" cy="172938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D0F8F88-3FAE-4AD5-B09E-DCA9E02640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4484" y="2761234"/>
                <a:ext cx="50164" cy="64978"/>
              </a:xfrm>
              <a:prstGeom prst="line">
                <a:avLst/>
              </a:prstGeom>
              <a:ln w="50800" cap="rnd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900BFAE1-2EA4-4853-8B85-1C5BFA1488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34173" y="2660650"/>
                <a:ext cx="97002" cy="172938"/>
              </a:xfrm>
              <a:prstGeom prst="line">
                <a:avLst/>
              </a:prstGeom>
              <a:ln w="50800" cap="rnd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2A7573A-D4D5-4877-AE4E-3A3835C1BB45}"/>
                </a:ext>
              </a:extLst>
            </p:cNvPr>
            <p:cNvSpPr txBox="1"/>
            <p:nvPr/>
          </p:nvSpPr>
          <p:spPr>
            <a:xfrm>
              <a:off x="965362" y="2185983"/>
              <a:ext cx="6399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Long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61D5F87-2558-4FD5-B80A-A8E437FCAD7E}"/>
                </a:ext>
              </a:extLst>
            </p:cNvPr>
            <p:cNvSpPr txBox="1"/>
            <p:nvPr/>
          </p:nvSpPr>
          <p:spPr>
            <a:xfrm>
              <a:off x="971260" y="3645715"/>
              <a:ext cx="6751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Short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F80573C-995B-4E48-AB3A-CE0B5FF003B1}"/>
                </a:ext>
              </a:extLst>
            </p:cNvPr>
            <p:cNvSpPr txBox="1"/>
            <p:nvPr/>
          </p:nvSpPr>
          <p:spPr>
            <a:xfrm>
              <a:off x="1363411" y="4515337"/>
              <a:ext cx="16522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&lt; 1.5/day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4DE009C-5FE0-4009-A03D-9C7B18D292ED}"/>
                </a:ext>
              </a:extLst>
            </p:cNvPr>
            <p:cNvSpPr txBox="1"/>
            <p:nvPr/>
          </p:nvSpPr>
          <p:spPr>
            <a:xfrm>
              <a:off x="2986466" y="4524924"/>
              <a:ext cx="13691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&gt; 1.5/day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7A640BF-B73D-40A7-91D3-6BDF7202AEF5}"/>
                </a:ext>
              </a:extLst>
            </p:cNvPr>
            <p:cNvCxnSpPr>
              <a:cxnSpLocks/>
            </p:cNvCxnSpPr>
            <p:nvPr/>
          </p:nvCxnSpPr>
          <p:spPr>
            <a:xfrm>
              <a:off x="1629856" y="4990016"/>
              <a:ext cx="273840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D14ECC-6273-4CEB-AC16-D52A3255F7DA}"/>
                </a:ext>
              </a:extLst>
            </p:cNvPr>
            <p:cNvSpPr txBox="1"/>
            <p:nvPr/>
          </p:nvSpPr>
          <p:spPr>
            <a:xfrm>
              <a:off x="2600156" y="4835842"/>
              <a:ext cx="876088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Cycles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EE59AA7-96BD-4F7B-B377-3146220891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5362" y="1760695"/>
              <a:ext cx="0" cy="2959549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BA371DF-CA00-45C9-BC68-A1337CB31A50}"/>
                </a:ext>
              </a:extLst>
            </p:cNvPr>
            <p:cNvSpPr txBox="1"/>
            <p:nvPr/>
          </p:nvSpPr>
          <p:spPr>
            <a:xfrm>
              <a:off x="567315" y="2919304"/>
              <a:ext cx="1032369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Helvetica" pitchFamily="2" charset="0"/>
                </a:rPr>
                <a:t>Duration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A174323-1CA7-4491-92ED-D17BFBE98811}"/>
              </a:ext>
            </a:extLst>
          </p:cNvPr>
          <p:cNvSpPr/>
          <p:nvPr/>
        </p:nvSpPr>
        <p:spPr>
          <a:xfrm>
            <a:off x="5201783" y="1680302"/>
            <a:ext cx="6380616" cy="33855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lvl="1" algn="ctr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10000"/>
            </a:pP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Applications in 2020</a:t>
            </a: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C3D6B0BE-5380-4FDF-AE1F-EFE23FF3BCEA}"/>
              </a:ext>
            </a:extLst>
          </p:cNvPr>
          <p:cNvSpPr txBox="1">
            <a:spLocks/>
          </p:cNvSpPr>
          <p:nvPr/>
        </p:nvSpPr>
        <p:spPr>
          <a:xfrm>
            <a:off x="634689" y="5588090"/>
            <a:ext cx="10972799" cy="449118"/>
          </a:xfrm>
          <a:prstGeom prst="rect">
            <a:avLst/>
          </a:prstGeom>
        </p:spPr>
        <p:txBody>
          <a:bodyPr/>
          <a:lstStyle>
            <a:lvl1pPr marL="352425" indent="-3524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2800" kern="1200">
                <a:solidFill>
                  <a:srgbClr val="1919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7713" indent="-3016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2400" kern="1200">
                <a:solidFill>
                  <a:srgbClr val="1919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858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2000" kern="1200">
                <a:solidFill>
                  <a:srgbClr val="1919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22425" indent="-2508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rgbClr val="1919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8915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rgbClr val="1919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/>
              <a:t>What will long duration look like in tomorrow’s market?</a:t>
            </a:r>
          </a:p>
        </p:txBody>
      </p:sp>
    </p:spTree>
    <p:extLst>
      <p:ext uri="{BB962C8B-B14F-4D97-AF65-F5344CB8AC3E}">
        <p14:creationId xmlns:p14="http://schemas.microsoft.com/office/powerpoint/2010/main" val="3717856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5FCED0-AE7F-40AE-A635-5D4120D1BE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Long Duration 2030: Dispatchable Solar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BA5F9-CAF9-4A30-97C4-8C9DFC083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157" y="1646659"/>
            <a:ext cx="6181786" cy="4390437"/>
          </a:xfrm>
        </p:spPr>
        <p:txBody>
          <a:bodyPr/>
          <a:lstStyle/>
          <a:p>
            <a:r>
              <a:rPr lang="en-GB" sz="2000" dirty="0"/>
              <a:t>Solar and Wind: cheapest electricity generation across more than two-thirds of the world. </a:t>
            </a:r>
          </a:p>
          <a:p>
            <a:r>
              <a:rPr lang="en-GB" sz="2000" dirty="0"/>
              <a:t>By 2030, solar energy will be cheaper than the marginal cost of operating conventional generation without subsidies or incentives.</a:t>
            </a:r>
          </a:p>
          <a:p>
            <a:r>
              <a:rPr lang="en-GB" sz="2000" dirty="0"/>
              <a:t>Our 2030 grid system will need to:</a:t>
            </a:r>
          </a:p>
          <a:p>
            <a:pPr lvl="1"/>
            <a:r>
              <a:rPr lang="en-GB" sz="2000" dirty="0"/>
              <a:t>Meet baseload demand with dispatchable renewables (solar and wind) </a:t>
            </a:r>
          </a:p>
          <a:p>
            <a:pPr lvl="1"/>
            <a:r>
              <a:rPr lang="en-GB" sz="2000" dirty="0"/>
              <a:t>Meet stability requirements with low carbon energy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5401AD3-2520-4472-B9CE-F207BF081F9D}"/>
              </a:ext>
            </a:extLst>
          </p:cNvPr>
          <p:cNvSpPr txBox="1">
            <a:spLocks/>
          </p:cNvSpPr>
          <p:nvPr/>
        </p:nvSpPr>
        <p:spPr>
          <a:xfrm>
            <a:off x="457752" y="5519186"/>
            <a:ext cx="11243091" cy="449118"/>
          </a:xfrm>
          <a:prstGeom prst="rect">
            <a:avLst/>
          </a:prstGeom>
        </p:spPr>
        <p:txBody>
          <a:bodyPr/>
          <a:lstStyle>
            <a:lvl1pPr marL="352425" indent="-3524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2800" kern="1200">
                <a:solidFill>
                  <a:srgbClr val="1919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7713" indent="-3016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2400" kern="1200">
                <a:solidFill>
                  <a:srgbClr val="1919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858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2000" kern="1200">
                <a:solidFill>
                  <a:srgbClr val="1919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22425" indent="-2508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rgbClr val="1919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8915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rgbClr val="1919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/>
              <a:t>How can we design storage today for this future case?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E633D5-C9F3-4C21-8547-9EE98D829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314" y="1583153"/>
            <a:ext cx="4659085" cy="35826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150AA3-84D0-45B4-AEF8-DCB47A8FE7B2}"/>
              </a:ext>
            </a:extLst>
          </p:cNvPr>
          <p:cNvSpPr txBox="1"/>
          <p:nvPr/>
        </p:nvSpPr>
        <p:spPr>
          <a:xfrm>
            <a:off x="533675" y="1019224"/>
            <a:ext cx="1097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in 2020 many opportunities will exist; dispatching solar 24/7 will be one of them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450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2847B6-2D7F-4E27-BCAD-F897FB0320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751" y="380838"/>
            <a:ext cx="11549191" cy="505691"/>
          </a:xfrm>
        </p:spPr>
        <p:txBody>
          <a:bodyPr/>
          <a:lstStyle/>
          <a:p>
            <a:r>
              <a:rPr lang="en-GB" dirty="0"/>
              <a:t>Hints at the Future: Dispatchable PV today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6F97892-8D30-40EB-9751-B8ABABF7D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1384" y="1306711"/>
            <a:ext cx="5394960" cy="3535641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Remote PV microgrids provide guidance on designing storage for a long-duration, high-renewables future.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2400" dirty="0"/>
              <a:t>Important drivers in our modelling:</a:t>
            </a:r>
          </a:p>
          <a:p>
            <a:r>
              <a:rPr lang="en-GB" sz="2400" dirty="0"/>
              <a:t>Duration: Charge &lt; discharge</a:t>
            </a:r>
          </a:p>
          <a:p>
            <a:r>
              <a:rPr lang="en-GB" sz="2400" dirty="0"/>
              <a:t>Storage energy ~3x PV power</a:t>
            </a:r>
          </a:p>
          <a:p>
            <a:r>
              <a:rPr lang="en-GB" sz="2400" dirty="0"/>
              <a:t>Optimization for battery throughput</a:t>
            </a:r>
          </a:p>
          <a:p>
            <a:r>
              <a:rPr lang="en-GB" sz="2400" dirty="0"/>
              <a:t>Low environmental impact of incremental storage duration</a:t>
            </a:r>
          </a:p>
          <a:p>
            <a:r>
              <a:rPr lang="en-GB" sz="2400" dirty="0"/>
              <a:t>PV life = Battery life (25+ years)</a:t>
            </a:r>
          </a:p>
          <a:p>
            <a:pPr lvl="1"/>
            <a:endParaRPr lang="en-GB" sz="2400" dirty="0"/>
          </a:p>
          <a:p>
            <a:pPr marL="0" indent="0">
              <a:buNone/>
            </a:pPr>
            <a:endParaRPr lang="en-GB" sz="2400" u="sng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C4EE038-6CB1-45A4-9117-C9A0A3012404}"/>
              </a:ext>
            </a:extLst>
          </p:cNvPr>
          <p:cNvSpPr txBox="1">
            <a:spLocks/>
          </p:cNvSpPr>
          <p:nvPr/>
        </p:nvSpPr>
        <p:spPr>
          <a:xfrm>
            <a:off x="393192" y="1600200"/>
            <a:ext cx="5394960" cy="3862117"/>
          </a:xfrm>
          <a:prstGeom prst="rect">
            <a:avLst/>
          </a:prstGeom>
        </p:spPr>
        <p:txBody>
          <a:bodyPr/>
          <a:lstStyle>
            <a:lvl1pPr marL="352425" indent="-3524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2800" kern="1200">
                <a:solidFill>
                  <a:srgbClr val="1919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7713" indent="-3016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2400" kern="1200">
                <a:solidFill>
                  <a:srgbClr val="1919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858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2000" kern="1200">
                <a:solidFill>
                  <a:srgbClr val="1919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22425" indent="-2508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rgbClr val="1919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8915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rgbClr val="1919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GB" sz="2400" dirty="0"/>
          </a:p>
          <a:p>
            <a:pPr marL="0" indent="0">
              <a:buFontTx/>
              <a:buNone/>
            </a:pPr>
            <a:endParaRPr lang="en-GB" sz="2400" u="sng" dirty="0"/>
          </a:p>
          <a:p>
            <a:endParaRPr lang="en-GB" sz="2400" dirty="0"/>
          </a:p>
        </p:txBody>
      </p:sp>
      <p:pic>
        <p:nvPicPr>
          <p:cNvPr id="4" name="Picture 3" descr="A picture containing outdoor, beach, sitting, bench&#10;&#10;Description automatically generated">
            <a:extLst>
              <a:ext uri="{FF2B5EF4-FFF2-40B4-BE49-F238E27FC236}">
                <a16:creationId xmlns:a16="http://schemas.microsoft.com/office/drawing/2014/main" id="{1BC78321-D5C5-481F-801D-D6C1D1CC97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752" y="1370916"/>
            <a:ext cx="5774372" cy="4328548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0E0D0C8-CA82-41B7-A8D3-08C130662FD1}"/>
              </a:ext>
            </a:extLst>
          </p:cNvPr>
          <p:cNvSpPr txBox="1">
            <a:spLocks/>
          </p:cNvSpPr>
          <p:nvPr/>
        </p:nvSpPr>
        <p:spPr>
          <a:xfrm>
            <a:off x="1769799" y="5971471"/>
            <a:ext cx="9463169" cy="505691"/>
          </a:xfrm>
          <a:prstGeom prst="rect">
            <a:avLst/>
          </a:prstGeom>
        </p:spPr>
        <p:txBody>
          <a:bodyPr/>
          <a:lstStyle>
            <a:lvl1pPr marL="352425" indent="-3524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2800" kern="1200">
                <a:solidFill>
                  <a:srgbClr val="1919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7713" indent="-3016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2400" kern="1200">
                <a:solidFill>
                  <a:srgbClr val="1919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858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2000" kern="1200">
                <a:solidFill>
                  <a:srgbClr val="1919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22425" indent="-2508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rgbClr val="1919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8915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rgbClr val="1919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/>
              <a:t>100% Dispatchable PV @ $0.13/kWh (LCOE)</a:t>
            </a:r>
          </a:p>
          <a:p>
            <a:pPr marL="0" indent="0">
              <a:buFontTx/>
              <a:buNone/>
            </a:pPr>
            <a:endParaRPr lang="en-GB" sz="2400" dirty="0"/>
          </a:p>
          <a:p>
            <a:pPr lvl="1"/>
            <a:endParaRPr lang="en-GB" dirty="0"/>
          </a:p>
          <a:p>
            <a:pPr marL="0" indent="0">
              <a:buFontTx/>
              <a:buNone/>
            </a:pPr>
            <a:endParaRPr lang="en-GB" sz="2400" u="sng" dirty="0"/>
          </a:p>
        </p:txBody>
      </p:sp>
    </p:spTree>
    <p:extLst>
      <p:ext uri="{BB962C8B-B14F-4D97-AF65-F5344CB8AC3E}">
        <p14:creationId xmlns:p14="http://schemas.microsoft.com/office/powerpoint/2010/main" val="1975819589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s">
  <a:themeElements>
    <a:clrScheme name="Invinity">
      <a:dk1>
        <a:srgbClr val="F5F5F5"/>
      </a:dk1>
      <a:lt1>
        <a:srgbClr val="FFFFFF"/>
      </a:lt1>
      <a:dk2>
        <a:srgbClr val="191919"/>
      </a:dk2>
      <a:lt2>
        <a:srgbClr val="797979"/>
      </a:lt2>
      <a:accent1>
        <a:srgbClr val="E32726"/>
      </a:accent1>
      <a:accent2>
        <a:srgbClr val="196FBF"/>
      </a:accent2>
      <a:accent3>
        <a:srgbClr val="F39A50"/>
      </a:accent3>
      <a:accent4>
        <a:srgbClr val="178888"/>
      </a:accent4>
      <a:accent5>
        <a:srgbClr val="005757"/>
      </a:accent5>
      <a:accent6>
        <a:srgbClr val="40C240"/>
      </a:accent6>
      <a:hlink>
        <a:srgbClr val="53ACAC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buClr>
            <a:schemeClr val="accent1"/>
          </a:buClr>
          <a:defRPr sz="1500" dirty="0" err="1" smtClean="0">
            <a:solidFill>
              <a:schemeClr val="tx2"/>
            </a:solidFill>
            <a:latin typeface="Helvetica Neue"/>
            <a:cs typeface="Helvetica Neue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nvinity_PPT-Template_20200417" id="{ED6371E7-B021-4187-BF9D-35997FA296DE}" vid="{872A9865-E44F-4DC2-9421-1A093420EF20}"/>
    </a:ext>
  </a:extLst>
</a:theme>
</file>

<file path=ppt/theme/theme2.xml><?xml version="1.0" encoding="utf-8"?>
<a:theme xmlns:a="http://schemas.openxmlformats.org/drawingml/2006/main" name="Basic Text Slide">
  <a:themeElements>
    <a:clrScheme name="Invinity 2">
      <a:dk1>
        <a:srgbClr val="F5F5F5"/>
      </a:dk1>
      <a:lt1>
        <a:srgbClr val="FFFFFF"/>
      </a:lt1>
      <a:dk2>
        <a:srgbClr val="191919"/>
      </a:dk2>
      <a:lt2>
        <a:srgbClr val="E32726"/>
      </a:lt2>
      <a:accent1>
        <a:srgbClr val="E37C26"/>
      </a:accent1>
      <a:accent2>
        <a:srgbClr val="48484A"/>
      </a:accent2>
      <a:accent3>
        <a:srgbClr val="F39A50"/>
      </a:accent3>
      <a:accent4>
        <a:srgbClr val="178888"/>
      </a:accent4>
      <a:accent5>
        <a:srgbClr val="005757"/>
      </a:accent5>
      <a:accent6>
        <a:srgbClr val="40C240"/>
      </a:accent6>
      <a:hlink>
        <a:srgbClr val="53ACAC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Invinity_PPT-Template_20200417" id="{ED6371E7-B021-4187-BF9D-35997FA296DE}" vid="{F4291201-8BA4-4EFC-B7D1-3E992F345CC8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vinity_PPT-Template_20200417" id="{ED6371E7-B021-4187-BF9D-35997FA296DE}" vid="{7428901C-5320-4A5C-8761-E3F5B33B521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0782E7F42F994C9FC4B408C13BD025" ma:contentTypeVersion="12" ma:contentTypeDescription="Create a new document." ma:contentTypeScope="" ma:versionID="c6ee733771c5d6f15629d5898d9f1577">
  <xsd:schema xmlns:xsd="http://www.w3.org/2001/XMLSchema" xmlns:xs="http://www.w3.org/2001/XMLSchema" xmlns:p="http://schemas.microsoft.com/office/2006/metadata/properties" xmlns:ns2="3f1fe756-3ec3-451b-9618-d42bc8077d22" xmlns:ns3="5155bd8e-cfdd-4d40-97e4-4a842fb084d9" targetNamespace="http://schemas.microsoft.com/office/2006/metadata/properties" ma:root="true" ma:fieldsID="f8b51275dd9e38719658c66843d99dc3" ns2:_="" ns3:_="">
    <xsd:import namespace="3f1fe756-3ec3-451b-9618-d42bc8077d22"/>
    <xsd:import namespace="5155bd8e-cfdd-4d40-97e4-4a842fb084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1fe756-3ec3-451b-9618-d42bc8077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5bd8e-cfdd-4d40-97e4-4a842fb084d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872C7B-F97A-402B-A6DA-015486DF0AAC}"/>
</file>

<file path=customXml/itemProps2.xml><?xml version="1.0" encoding="utf-8"?>
<ds:datastoreItem xmlns:ds="http://schemas.openxmlformats.org/officeDocument/2006/customXml" ds:itemID="{4D5F6F2A-AE08-452C-A005-5A2247A9D4D0}"/>
</file>

<file path=customXml/itemProps3.xml><?xml version="1.0" encoding="utf-8"?>
<ds:datastoreItem xmlns:ds="http://schemas.openxmlformats.org/officeDocument/2006/customXml" ds:itemID="{F46722A2-7225-4C04-9AFC-321D06269943}"/>
</file>

<file path=docProps/app.xml><?xml version="1.0" encoding="utf-8"?>
<Properties xmlns="http://schemas.openxmlformats.org/officeDocument/2006/extended-properties" xmlns:vt="http://schemas.openxmlformats.org/officeDocument/2006/docPropsVTypes">
  <Template>Invinity_PPT-Template_20200417 (2)</Template>
  <TotalTime>5257</TotalTime>
  <Words>740</Words>
  <Application>Microsoft Office PowerPoint</Application>
  <PresentationFormat>Widescreen</PresentationFormat>
  <Paragraphs>133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Helvetica</vt:lpstr>
      <vt:lpstr>Helvetica Neue</vt:lpstr>
      <vt:lpstr>Noto Sans Symbols</vt:lpstr>
      <vt:lpstr>Wingdings</vt:lpstr>
      <vt:lpstr>Content Slides</vt:lpstr>
      <vt:lpstr>Basic Text Slide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Worthington</dc:creator>
  <cp:lastModifiedBy>Matt Harper</cp:lastModifiedBy>
  <cp:revision>76</cp:revision>
  <dcterms:created xsi:type="dcterms:W3CDTF">2020-05-07T12:13:30Z</dcterms:created>
  <dcterms:modified xsi:type="dcterms:W3CDTF">2020-05-12T05:35:30Z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0x0101008D0782E7F42F994C9FC4B408C13BD025</vt:lpwstr>
  </property>
</Properties>
</file>