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5" r:id="rId2"/>
    <p:sldId id="286" r:id="rId3"/>
    <p:sldId id="287" r:id="rId4"/>
    <p:sldId id="288" r:id="rId5"/>
    <p:sldId id="289" r:id="rId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75A"/>
    <a:srgbClr val="5C5C5C"/>
    <a:srgbClr val="FF00CC"/>
    <a:srgbClr val="FFFFFF"/>
    <a:srgbClr val="C91B4D"/>
    <a:srgbClr val="3EB5D7"/>
    <a:srgbClr val="8A1369"/>
    <a:srgbClr val="CF156E"/>
    <a:srgbClr val="98117F"/>
    <a:srgbClr val="E4007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76" y="82"/>
      </p:cViewPr>
      <p:guideLst>
        <p:guide orient="horz" pos="4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7275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2544054673417577"/>
                </c:manualLayout>
              </c:layout>
              <c:tx>
                <c:rich>
                  <a:bodyPr/>
                  <a:lstStyle/>
                  <a:p>
                    <a:fld id="{D344C9E5-D9E6-4E73-B67A-123E61E00A88}" type="VALUE">
                      <a:rPr lang="en-US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15-4A01-9552-59FD6BCB13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1019822504596689E-17"/>
                  <c:y val="-0.38577207927014456"/>
                </c:manualLayout>
              </c:layout>
              <c:tx>
                <c:rich>
                  <a:bodyPr/>
                  <a:lstStyle/>
                  <a:p>
                    <a:fld id="{03FFB52E-058D-4906-9D1F-79888CEE7407}" type="VALUE">
                      <a:rPr lang="en-US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15-4A01-9552-59FD6BCB13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0203964500919338E-16"/>
                  <c:y val="-0.28101806626180509"/>
                </c:manualLayout>
              </c:layout>
              <c:tx>
                <c:rich>
                  <a:bodyPr/>
                  <a:lstStyle/>
                  <a:p>
                    <a:fld id="{06BB20F9-C5D7-4688-872C-B7A95C052C0F}" type="VALUE">
                      <a:rPr lang="en-US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15-4A01-9552-59FD6BCB139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0.225417406772908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C15-4A01-9552-59FD6BCB13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203964500919338E-16"/>
                  <c:y val="-0.14610387476021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C15-4A01-9552-59FD6BCB13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Millennials</c:v>
                </c:pt>
                <c:pt idx="1">
                  <c:v>Gen X</c:v>
                </c:pt>
                <c:pt idx="2">
                  <c:v>Baby Boomers</c:v>
                </c:pt>
                <c:pt idx="3">
                  <c:v>Hispanics</c:v>
                </c:pt>
                <c:pt idx="4">
                  <c:v>African Americans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0.93</c:v>
                </c:pt>
                <c:pt idx="1">
                  <c:v>0.95</c:v>
                </c:pt>
                <c:pt idx="2">
                  <c:v>0.92</c:v>
                </c:pt>
                <c:pt idx="3">
                  <c:v>0.91</c:v>
                </c:pt>
                <c:pt idx="4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15-4A01-9552-59FD6BCB139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97100992"/>
        <c:axId val="397099424"/>
      </c:barChart>
      <c:catAx>
        <c:axId val="3971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099424"/>
        <c:crosses val="autoZero"/>
        <c:auto val="1"/>
        <c:lblAlgn val="ctr"/>
        <c:lblOffset val="100"/>
        <c:noMultiLvlLbl val="0"/>
      </c:catAx>
      <c:valAx>
        <c:axId val="3970994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710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C5C5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7727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3D-4859-8D3D-047A8A0F06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Streaming</c:v>
                </c:pt>
                <c:pt idx="1">
                  <c:v>Radio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3D-4859-8D3D-047A8A0F0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92556688"/>
        <c:axId val="392551592"/>
      </c:barChart>
      <c:catAx>
        <c:axId val="39255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2551592"/>
        <c:crosses val="autoZero"/>
        <c:auto val="1"/>
        <c:lblAlgn val="ctr"/>
        <c:lblOffset val="100"/>
        <c:noMultiLvlLbl val="0"/>
      </c:catAx>
      <c:valAx>
        <c:axId val="3925515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255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C5C5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C5C5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28-42B4-9639-3D3BDF62AA3C}"/>
              </c:ext>
            </c:extLst>
          </c:dPt>
          <c:dPt>
            <c:idx val="5"/>
            <c:invertIfNegative val="0"/>
            <c:bubble3D val="0"/>
            <c:spPr>
              <a:solidFill>
                <a:srgbClr val="77275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28-42B4-9639-3D3BDF62AA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Magazines</c:v>
                </c:pt>
                <c:pt idx="1">
                  <c:v>Direct Mail***</c:v>
                </c:pt>
                <c:pt idx="2">
                  <c:v>Mobile Internet**</c:v>
                </c:pt>
                <c:pt idx="3">
                  <c:v>TV</c:v>
                </c:pt>
                <c:pt idx="4">
                  <c:v>Internet*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0.39</c:v>
                </c:pt>
                <c:pt idx="2">
                  <c:v>0.78</c:v>
                </c:pt>
                <c:pt idx="3">
                  <c:v>0.81</c:v>
                </c:pt>
                <c:pt idx="4">
                  <c:v>0.81</c:v>
                </c:pt>
                <c:pt idx="5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28-42B4-9639-3D3BDF62A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92551984"/>
        <c:axId val="392554336"/>
      </c:barChart>
      <c:catAx>
        <c:axId val="39255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92554336"/>
        <c:crosses val="autoZero"/>
        <c:auto val="1"/>
        <c:lblAlgn val="ctr"/>
        <c:lblOffset val="100"/>
        <c:noMultiLvlLbl val="0"/>
      </c:catAx>
      <c:valAx>
        <c:axId val="3925543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9255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20684686861211E-2"/>
          <c:y val="9.1780856538450237E-2"/>
          <c:w val="0.95307934991882903"/>
          <c:h val="0.377679980215877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7275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241682221540677E-17"/>
                  <c:y val="-0.219968593089250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483364443081355E-17"/>
                  <c:y val="-0.1549068345891316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918249955035614E-17"/>
                  <c:y val="-0.118968496299096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0199083475579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2966728886162709E-17"/>
                  <c:y val="-0.101742885460403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10409772071073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9.97603156811194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9.10855056218916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593345777232542E-16"/>
                  <c:y val="-9.10855056218916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0593345777232542E-16"/>
                  <c:y val="-8.67481005922777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689-402C-B070-622A6FF0F01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Clothing/Accessories</c:v>
                </c:pt>
                <c:pt idx="1">
                  <c:v>Books</c:v>
                </c:pt>
                <c:pt idx="2">
                  <c:v>Toys/Games</c:v>
                </c:pt>
                <c:pt idx="3">
                  <c:v>Health/Beauty Items</c:v>
                </c:pt>
                <c:pt idx="4">
                  <c:v>Airline Tickets</c:v>
                </c:pt>
                <c:pt idx="5">
                  <c:v>Home Accessories</c:v>
                </c:pt>
                <c:pt idx="6">
                  <c:v>Movie Tickets</c:v>
                </c:pt>
                <c:pt idx="7">
                  <c:v>Groceries/Other Food</c:v>
                </c:pt>
                <c:pt idx="8">
                  <c:v>Sports Apparel</c:v>
                </c:pt>
                <c:pt idx="9">
                  <c:v>Pet Supplies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327318</c:v>
                </c:pt>
                <c:pt idx="1">
                  <c:v>203899</c:v>
                </c:pt>
                <c:pt idx="2">
                  <c:v>150518</c:v>
                </c:pt>
                <c:pt idx="3">
                  <c:v>130856</c:v>
                </c:pt>
                <c:pt idx="4">
                  <c:v>130190</c:v>
                </c:pt>
                <c:pt idx="5">
                  <c:v>122459</c:v>
                </c:pt>
                <c:pt idx="6">
                  <c:v>107168</c:v>
                </c:pt>
                <c:pt idx="7">
                  <c:v>96837</c:v>
                </c:pt>
                <c:pt idx="8">
                  <c:v>93970</c:v>
                </c:pt>
                <c:pt idx="9">
                  <c:v>88967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689-402C-B070-622A6FF0F01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100"/>
        <c:axId val="392552768"/>
        <c:axId val="392555120"/>
      </c:barChart>
      <c:catAx>
        <c:axId val="3925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55120"/>
        <c:crosses val="autoZero"/>
        <c:auto val="1"/>
        <c:lblAlgn val="ctr"/>
        <c:lblOffset val="100"/>
        <c:noMultiLvlLbl val="0"/>
      </c:catAx>
      <c:valAx>
        <c:axId val="3925551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92552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2D3C8-40D6-44BA-85F7-3664A81815D1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64C2-C131-475E-B904-6318593BC2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5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Title Page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1" y="4212167"/>
            <a:ext cx="9308407" cy="26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8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 userDrawn="1"/>
        </p:nvSpPr>
        <p:spPr>
          <a:xfrm flipH="1">
            <a:off x="0" y="3657600"/>
            <a:ext cx="9144000" cy="19558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8"/>
          <p:cNvSpPr/>
          <p:nvPr userDrawn="1"/>
        </p:nvSpPr>
        <p:spPr>
          <a:xfrm>
            <a:off x="5470525" y="749299"/>
            <a:ext cx="4000500" cy="4199467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9"/>
          <p:cNvSpPr/>
          <p:nvPr userDrawn="1"/>
        </p:nvSpPr>
        <p:spPr>
          <a:xfrm>
            <a:off x="7343775" y="3424767"/>
            <a:ext cx="4000500" cy="396663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2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 flipH="1">
            <a:off x="0" y="5613400"/>
            <a:ext cx="9144000" cy="12446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8"/>
          <p:cNvSpPr/>
          <p:nvPr userDrawn="1"/>
        </p:nvSpPr>
        <p:spPr>
          <a:xfrm>
            <a:off x="5470525" y="1993899"/>
            <a:ext cx="4000500" cy="4199467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9"/>
          <p:cNvSpPr/>
          <p:nvPr userDrawn="1"/>
        </p:nvSpPr>
        <p:spPr>
          <a:xfrm>
            <a:off x="7343775" y="4669367"/>
            <a:ext cx="4000500" cy="396663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76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2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8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55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 flipH="1">
            <a:off x="0" y="660400"/>
            <a:ext cx="9144000" cy="7366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5" y="34396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3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 flipH="1">
            <a:off x="0" y="660400"/>
            <a:ext cx="9144000" cy="7366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Oval 10"/>
          <p:cNvSpPr/>
          <p:nvPr userDrawn="1"/>
        </p:nvSpPr>
        <p:spPr>
          <a:xfrm>
            <a:off x="8318500" y="-372140"/>
            <a:ext cx="2222500" cy="2099834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7461250" y="889000"/>
            <a:ext cx="2222500" cy="2279501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0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 userDrawn="1"/>
        </p:nvSpPr>
        <p:spPr>
          <a:xfrm flipH="1">
            <a:off x="0" y="660400"/>
            <a:ext cx="9144000" cy="7366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0"/>
          <p:cNvSpPr/>
          <p:nvPr userDrawn="1"/>
        </p:nvSpPr>
        <p:spPr>
          <a:xfrm>
            <a:off x="8318500" y="-372140"/>
            <a:ext cx="2222500" cy="2099834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1"/>
          <p:cNvSpPr/>
          <p:nvPr userDrawn="1"/>
        </p:nvSpPr>
        <p:spPr>
          <a:xfrm>
            <a:off x="7461250" y="889000"/>
            <a:ext cx="2222500" cy="2279501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1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 userDrawn="1"/>
        </p:nvSpPr>
        <p:spPr>
          <a:xfrm flipH="1">
            <a:off x="0" y="660400"/>
            <a:ext cx="9144000" cy="7366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/>
          <p:cNvSpPr/>
          <p:nvPr userDrawn="1"/>
        </p:nvSpPr>
        <p:spPr>
          <a:xfrm>
            <a:off x="8318500" y="-372140"/>
            <a:ext cx="2222500" cy="2099834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1"/>
          <p:cNvSpPr/>
          <p:nvPr userDrawn="1"/>
        </p:nvSpPr>
        <p:spPr>
          <a:xfrm>
            <a:off x="7461250" y="889000"/>
            <a:ext cx="2222500" cy="2279501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7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 userDrawn="1"/>
        </p:nvSpPr>
        <p:spPr>
          <a:xfrm flipH="1">
            <a:off x="0" y="660400"/>
            <a:ext cx="9144000" cy="7366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0"/>
          <p:cNvSpPr/>
          <p:nvPr userDrawn="1"/>
        </p:nvSpPr>
        <p:spPr>
          <a:xfrm>
            <a:off x="8318500" y="-372140"/>
            <a:ext cx="2222500" cy="2099834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1"/>
          <p:cNvSpPr/>
          <p:nvPr userDrawn="1"/>
        </p:nvSpPr>
        <p:spPr>
          <a:xfrm>
            <a:off x="7461250" y="889000"/>
            <a:ext cx="2222500" cy="2279501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3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 flipH="1">
            <a:off x="0" y="660400"/>
            <a:ext cx="9144000" cy="7366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"/>
          <p:cNvSpPr/>
          <p:nvPr userDrawn="1"/>
        </p:nvSpPr>
        <p:spPr>
          <a:xfrm>
            <a:off x="8318500" y="-372140"/>
            <a:ext cx="2222500" cy="2099834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1"/>
          <p:cNvSpPr/>
          <p:nvPr userDrawn="1"/>
        </p:nvSpPr>
        <p:spPr>
          <a:xfrm>
            <a:off x="7461250" y="889000"/>
            <a:ext cx="2222500" cy="2279501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3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 userDrawn="1"/>
        </p:nvSpPr>
        <p:spPr>
          <a:xfrm flipH="1">
            <a:off x="0" y="1511300"/>
            <a:ext cx="9144000" cy="41021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-904875" y="584199"/>
            <a:ext cx="4000500" cy="4199467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968375" y="3259667"/>
            <a:ext cx="4000500" cy="396663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 userDrawn="1"/>
        </p:nvSpPr>
        <p:spPr>
          <a:xfrm flipH="1">
            <a:off x="0" y="2870200"/>
            <a:ext cx="9144000" cy="2743200"/>
          </a:xfrm>
          <a:prstGeom prst="rect">
            <a:avLst/>
          </a:prstGeom>
          <a:gradFill>
            <a:gsLst>
              <a:gs pos="0">
                <a:srgbClr val="C91B4D"/>
              </a:gs>
              <a:gs pos="100000">
                <a:srgbClr val="8A1369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Oval 8"/>
          <p:cNvSpPr/>
          <p:nvPr userDrawn="1"/>
        </p:nvSpPr>
        <p:spPr>
          <a:xfrm>
            <a:off x="5470525" y="749299"/>
            <a:ext cx="4000500" cy="4199467"/>
          </a:xfrm>
          <a:prstGeom prst="ellipse">
            <a:avLst/>
          </a:prstGeom>
          <a:solidFill>
            <a:srgbClr val="FFFFFF">
              <a:alpha val="1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9"/>
          <p:cNvSpPr/>
          <p:nvPr userDrawn="1"/>
        </p:nvSpPr>
        <p:spPr>
          <a:xfrm>
            <a:off x="7343775" y="3424767"/>
            <a:ext cx="4000500" cy="3966633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2918-E01B-43E4-B3F6-EDE7E18082A6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3AE3D-C11A-4A63-8391-C57CCAA34E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5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75" r:id="rId8"/>
    <p:sldLayoutId id="2147483677" r:id="rId9"/>
    <p:sldLayoutId id="2147483678" r:id="rId10"/>
    <p:sldLayoutId id="2147483676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tiff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63FCB5-FFAA-0C45-A242-11E4806C3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9936" y="1584973"/>
            <a:ext cx="5284063" cy="38557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020F72D-AAC5-4812-B7A2-CBFA35FD67F3}"/>
              </a:ext>
            </a:extLst>
          </p:cNvPr>
          <p:cNvSpPr/>
          <p:nvPr/>
        </p:nvSpPr>
        <p:spPr>
          <a:xfrm flipH="1">
            <a:off x="0" y="269"/>
            <a:ext cx="9144002" cy="792352"/>
          </a:xfrm>
          <a:prstGeom prst="rect">
            <a:avLst/>
          </a:prstGeom>
          <a:gradFill flip="none" rotWithShape="1">
            <a:gsLst>
              <a:gs pos="0">
                <a:srgbClr val="231F20">
                  <a:tint val="66000"/>
                  <a:satMod val="160000"/>
                </a:srgbClr>
              </a:gs>
              <a:gs pos="50000">
                <a:srgbClr val="231F20">
                  <a:tint val="44500"/>
                  <a:satMod val="160000"/>
                </a:srgbClr>
              </a:gs>
              <a:gs pos="100000">
                <a:srgbClr val="231F2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163B607-C7BB-4EA2-AE28-470D7C7EC649}"/>
              </a:ext>
            </a:extLst>
          </p:cNvPr>
          <p:cNvSpPr/>
          <p:nvPr/>
        </p:nvSpPr>
        <p:spPr>
          <a:xfrm flipH="1">
            <a:off x="-2" y="5854700"/>
            <a:ext cx="9144002" cy="993188"/>
          </a:xfrm>
          <a:prstGeom prst="rect">
            <a:avLst/>
          </a:prstGeom>
          <a:gradFill flip="none" rotWithShape="1">
            <a:gsLst>
              <a:gs pos="0">
                <a:srgbClr val="231F20">
                  <a:tint val="66000"/>
                  <a:satMod val="160000"/>
                </a:srgbClr>
              </a:gs>
              <a:gs pos="50000">
                <a:srgbClr val="231F20">
                  <a:tint val="44500"/>
                  <a:satMod val="160000"/>
                </a:srgbClr>
              </a:gs>
              <a:gs pos="100000">
                <a:srgbClr val="231F2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06E5BF4-0AB4-4FC4-93C7-49E0AD7F4A13}"/>
              </a:ext>
            </a:extLst>
          </p:cNvPr>
          <p:cNvSpPr/>
          <p:nvPr/>
        </p:nvSpPr>
        <p:spPr>
          <a:xfrm>
            <a:off x="3" y="6607828"/>
            <a:ext cx="9144000" cy="24006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6DE934C-A0EA-4FED-B7AD-2542F70DC5BA}"/>
              </a:ext>
            </a:extLst>
          </p:cNvPr>
          <p:cNvSpPr txBox="1"/>
          <p:nvPr/>
        </p:nvSpPr>
        <p:spPr>
          <a:xfrm>
            <a:off x="0" y="6620136"/>
            <a:ext cx="9144000" cy="215444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142875" marR="142875" lvl="0" indent="0" algn="r" fontAlgn="ctr">
              <a:lnSpc>
                <a:spcPct val="100000"/>
              </a:lnSpc>
            </a:pPr>
            <a:r>
              <a:rPr lang="en-US" sz="800" u="none" dirty="0">
                <a:solidFill>
                  <a:schemeClr val="bg1"/>
                </a:solidFill>
              </a:rPr>
              <a:t>Copyright © 2018 </a:t>
            </a:r>
            <a:r>
              <a:rPr lang="en-US" sz="800" u="none" dirty="0" err="1">
                <a:solidFill>
                  <a:schemeClr val="bg1"/>
                </a:solidFill>
              </a:rPr>
              <a:t>Futuri</a:t>
            </a:r>
            <a:r>
              <a:rPr lang="en-US" sz="800" u="none" dirty="0">
                <a:solidFill>
                  <a:schemeClr val="bg1"/>
                </a:solidFill>
              </a:rPr>
              <a:t> Media. All Rights Reserved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6E07B24-21A7-459D-9081-CB289172E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10895"/>
            <a:ext cx="2247900" cy="5619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4B7135-8DA3-4127-98C3-5BF869A6EED1}"/>
              </a:ext>
            </a:extLst>
          </p:cNvPr>
          <p:cNvSpPr txBox="1"/>
          <p:nvPr/>
        </p:nvSpPr>
        <p:spPr>
          <a:xfrm>
            <a:off x="-95250" y="86394"/>
            <a:ext cx="9144000" cy="610835"/>
          </a:xfrm>
          <a:prstGeom prst="rect">
            <a:avLst/>
          </a:prstGeom>
        </p:spPr>
        <p:txBody>
          <a:bodyPr lIns="91440" tIns="45720" rIns="91440" bIns="45720" rtlCol="0" anchor="ctr">
            <a:normAutofit/>
          </a:bodyPr>
          <a:lstStyle/>
          <a:p>
            <a:pPr marL="95250" marR="95250" lvl="0" indent="0" algn="r" fontAlgn="ctr">
              <a:lnSpc>
                <a:spcPct val="100000"/>
              </a:lnSpc>
            </a:pPr>
            <a:r>
              <a:rPr lang="en-US" sz="2400" b="1" u="none" dirty="0">
                <a:solidFill>
                  <a:srgbClr val="000000">
                    <a:alpha val="100000"/>
                  </a:srgbClr>
                </a:solidFill>
              </a:rPr>
              <a:t>Radio has mass appeal in </a:t>
            </a:r>
            <a:r>
              <a:rPr lang="en-US" sz="2400" b="1" u="none" dirty="0" smtClean="0">
                <a:solidFill>
                  <a:srgbClr val="000000">
                    <a:alpha val="100000"/>
                  </a:srgbClr>
                </a:solidFill>
              </a:rPr>
              <a:t>Greenville-Spartanburg!</a:t>
            </a:r>
            <a:endParaRPr lang="en-US" sz="2400" b="1" u="none" dirty="0">
              <a:solidFill>
                <a:srgbClr val="000000">
                  <a:alpha val="100000"/>
                </a:srgb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32952E3-B48C-483B-96E1-886EB5560264}"/>
              </a:ext>
            </a:extLst>
          </p:cNvPr>
          <p:cNvSpPr txBox="1"/>
          <p:nvPr/>
        </p:nvSpPr>
        <p:spPr>
          <a:xfrm>
            <a:off x="3228974" y="6071989"/>
            <a:ext cx="591502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142875" marR="142875" lvl="0" indent="0" algn="r" fontAlgn="ctr">
              <a:lnSpc>
                <a:spcPct val="100000"/>
              </a:lnSpc>
            </a:pPr>
            <a:r>
              <a:rPr lang="en-US" sz="800" u="none" dirty="0"/>
              <a:t>GREENVILLE-SPARTANBURG; Scarborough R1 2018: Mar17-Mar18; Metro; A21-39 (Millennials), A40-54 (Gen X), A55-69 (Baby Boomers), A18+ Hispanics, A18+ African Americans; Listened to one or more 1/4 hours of radio in the past week; Target %.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="" xmlns:a16="http://schemas.microsoft.com/office/drawing/2014/main" id="{3973F14C-5014-471A-A4B4-562993797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580735"/>
              </p:ext>
            </p:extLst>
          </p:nvPr>
        </p:nvGraphicFramePr>
        <p:xfrm>
          <a:off x="-2" y="2325436"/>
          <a:ext cx="4563533" cy="3042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F113E2-A1E7-45C3-84E7-A002538FC041}"/>
              </a:ext>
            </a:extLst>
          </p:cNvPr>
          <p:cNvSpPr/>
          <p:nvPr/>
        </p:nvSpPr>
        <p:spPr>
          <a:xfrm>
            <a:off x="0" y="792621"/>
            <a:ext cx="9143999" cy="486908"/>
          </a:xfrm>
          <a:prstGeom prst="rect">
            <a:avLst/>
          </a:prstGeom>
          <a:solidFill>
            <a:srgbClr val="77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DF105DD-1B24-4440-86CE-3F33B535AF54}"/>
              </a:ext>
            </a:extLst>
          </p:cNvPr>
          <p:cNvSpPr txBox="1"/>
          <p:nvPr/>
        </p:nvSpPr>
        <p:spPr>
          <a:xfrm>
            <a:off x="905931" y="781496"/>
            <a:ext cx="7315200" cy="402641"/>
          </a:xfrm>
          <a:prstGeom prst="rect">
            <a:avLst/>
          </a:prstGeom>
        </p:spPr>
        <p:txBody>
          <a:bodyPr lIns="91440" tIns="45720" rIns="91440" bIns="45720" rtlCol="0" anchor="b">
            <a:normAutofit fontScale="95500"/>
          </a:bodyPr>
          <a:lstStyle/>
          <a:p>
            <a:pPr marL="0" marR="0" lvl="0" indent="0" algn="ctr" fontAlgn="b">
              <a:lnSpc>
                <a:spcPct val="115000"/>
              </a:lnSpc>
            </a:pPr>
            <a:r>
              <a:rPr lang="en-US" sz="1500" u="none" dirty="0">
                <a:solidFill>
                  <a:schemeClr val="bg1"/>
                </a:solidFill>
              </a:rPr>
              <a:t>Percentage of each demographic reached by radio every week:</a:t>
            </a:r>
          </a:p>
        </p:txBody>
      </p:sp>
    </p:spTree>
    <p:extLst>
      <p:ext uri="{BB962C8B-B14F-4D97-AF65-F5344CB8AC3E}">
        <p14:creationId xmlns:p14="http://schemas.microsoft.com/office/powerpoint/2010/main" val="41228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EEB4F9-1184-4AD1-B97C-5C7DDBAD94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47775"/>
            <a:ext cx="4572000" cy="464148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E17C0150-DE73-4679-A8A0-F0BAA1FF7648}"/>
              </a:ext>
            </a:extLst>
          </p:cNvPr>
          <p:cNvSpPr/>
          <p:nvPr/>
        </p:nvSpPr>
        <p:spPr>
          <a:xfrm>
            <a:off x="1400989" y="176671"/>
            <a:ext cx="6595051" cy="598890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020F72D-AAC5-4812-B7A2-CBFA35FD67F3}"/>
              </a:ext>
            </a:extLst>
          </p:cNvPr>
          <p:cNvSpPr/>
          <p:nvPr/>
        </p:nvSpPr>
        <p:spPr>
          <a:xfrm flipH="1">
            <a:off x="0" y="269"/>
            <a:ext cx="9144002" cy="792352"/>
          </a:xfrm>
          <a:prstGeom prst="rect">
            <a:avLst/>
          </a:prstGeom>
          <a:gradFill flip="none" rotWithShape="1">
            <a:gsLst>
              <a:gs pos="0">
                <a:srgbClr val="231F20">
                  <a:tint val="66000"/>
                  <a:satMod val="160000"/>
                </a:srgbClr>
              </a:gs>
              <a:gs pos="50000">
                <a:srgbClr val="231F20">
                  <a:tint val="44500"/>
                  <a:satMod val="160000"/>
                </a:srgbClr>
              </a:gs>
              <a:gs pos="100000">
                <a:srgbClr val="231F2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163B607-C7BB-4EA2-AE28-470D7C7EC649}"/>
              </a:ext>
            </a:extLst>
          </p:cNvPr>
          <p:cNvSpPr/>
          <p:nvPr/>
        </p:nvSpPr>
        <p:spPr>
          <a:xfrm flipH="1">
            <a:off x="-2" y="5854700"/>
            <a:ext cx="9144002" cy="993188"/>
          </a:xfrm>
          <a:prstGeom prst="rect">
            <a:avLst/>
          </a:prstGeom>
          <a:gradFill flip="none" rotWithShape="1">
            <a:gsLst>
              <a:gs pos="0">
                <a:srgbClr val="231F20">
                  <a:tint val="66000"/>
                  <a:satMod val="160000"/>
                </a:srgbClr>
              </a:gs>
              <a:gs pos="50000">
                <a:srgbClr val="231F20">
                  <a:tint val="44500"/>
                  <a:satMod val="160000"/>
                </a:srgbClr>
              </a:gs>
              <a:gs pos="100000">
                <a:srgbClr val="231F2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06E5BF4-0AB4-4FC4-93C7-49E0AD7F4A13}"/>
              </a:ext>
            </a:extLst>
          </p:cNvPr>
          <p:cNvSpPr/>
          <p:nvPr/>
        </p:nvSpPr>
        <p:spPr>
          <a:xfrm>
            <a:off x="3" y="6607828"/>
            <a:ext cx="9144000" cy="24006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6DE934C-A0EA-4FED-B7AD-2542F70DC5BA}"/>
              </a:ext>
            </a:extLst>
          </p:cNvPr>
          <p:cNvSpPr txBox="1"/>
          <p:nvPr/>
        </p:nvSpPr>
        <p:spPr>
          <a:xfrm>
            <a:off x="0" y="6620136"/>
            <a:ext cx="9144000" cy="215444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142875" marR="142875" lvl="0" indent="0" algn="r" fontAlgn="ctr">
              <a:lnSpc>
                <a:spcPct val="100000"/>
              </a:lnSpc>
            </a:pPr>
            <a:r>
              <a:rPr lang="en-US" sz="800" u="none" dirty="0">
                <a:solidFill>
                  <a:schemeClr val="bg1"/>
                </a:solidFill>
              </a:rPr>
              <a:t>Copyright © 2018 </a:t>
            </a:r>
            <a:r>
              <a:rPr lang="en-US" sz="800" u="none" dirty="0" err="1">
                <a:solidFill>
                  <a:schemeClr val="bg1"/>
                </a:solidFill>
              </a:rPr>
              <a:t>Futuri</a:t>
            </a:r>
            <a:r>
              <a:rPr lang="en-US" sz="800" u="none" dirty="0">
                <a:solidFill>
                  <a:schemeClr val="bg1"/>
                </a:solidFill>
              </a:rPr>
              <a:t> Media. All Rights Reserved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6E07B24-21A7-459D-9081-CB289172E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10895"/>
            <a:ext cx="2247900" cy="5619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F113E2-A1E7-45C3-84E7-A002538FC041}"/>
              </a:ext>
            </a:extLst>
          </p:cNvPr>
          <p:cNvSpPr/>
          <p:nvPr/>
        </p:nvSpPr>
        <p:spPr>
          <a:xfrm>
            <a:off x="0" y="792621"/>
            <a:ext cx="9143999" cy="486908"/>
          </a:xfrm>
          <a:prstGeom prst="rect">
            <a:avLst/>
          </a:prstGeom>
          <a:solidFill>
            <a:srgbClr val="77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6236293-B590-422A-8C20-1173DEA6221F}"/>
              </a:ext>
            </a:extLst>
          </p:cNvPr>
          <p:cNvSpPr txBox="1"/>
          <p:nvPr/>
        </p:nvSpPr>
        <p:spPr>
          <a:xfrm>
            <a:off x="6096" y="588696"/>
            <a:ext cx="9144000" cy="587394"/>
          </a:xfrm>
          <a:prstGeom prst="rect">
            <a:avLst/>
          </a:prstGeom>
        </p:spPr>
        <p:txBody>
          <a:bodyPr lIns="91440" tIns="45720" rIns="91440" bIns="45720" rtlCol="0" anchor="b">
            <a:normAutofit fontScale="95500"/>
          </a:bodyPr>
          <a:lstStyle/>
          <a:p>
            <a:pPr marL="0" marR="0" lvl="0" indent="0" algn="ctr" fontAlgn="b">
              <a:lnSpc>
                <a:spcPct val="115000"/>
              </a:lnSpc>
            </a:pPr>
            <a:r>
              <a:rPr lang="en-US" sz="1500" u="none" dirty="0">
                <a:solidFill>
                  <a:schemeClr val="bg1"/>
                </a:solidFill>
              </a:rPr>
              <a:t>Percentage of market reached by radio and streaming audio every week: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2CC5F8A-D23F-42D8-94F1-D7FA41D6DC5E}"/>
              </a:ext>
            </a:extLst>
          </p:cNvPr>
          <p:cNvSpPr txBox="1"/>
          <p:nvPr/>
        </p:nvSpPr>
        <p:spPr>
          <a:xfrm>
            <a:off x="0" y="6090101"/>
            <a:ext cx="9144000" cy="338554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142875" marR="142875" lvl="0" indent="0" algn="r" fontAlgn="ctr">
              <a:lnSpc>
                <a:spcPct val="100000"/>
              </a:lnSpc>
            </a:pPr>
            <a:r>
              <a:rPr lang="en-US" sz="800" u="none" dirty="0"/>
              <a:t>GREENVILLE-SPARTANBURG; Nielsen; SP18; Metro; A18+; All Greenville radio stations; M-</a:t>
            </a:r>
            <a:r>
              <a:rPr lang="en-US" sz="800" u="none" dirty="0" err="1"/>
              <a:t>Su</a:t>
            </a:r>
            <a:r>
              <a:rPr lang="en-US" sz="800" u="none" dirty="0"/>
              <a:t> 6a-12m; Weekly </a:t>
            </a:r>
            <a:r>
              <a:rPr lang="en-US" sz="800" u="none" dirty="0" err="1"/>
              <a:t>Cume</a:t>
            </a:r>
            <a:r>
              <a:rPr lang="en-US" sz="800" u="none" dirty="0"/>
              <a:t> Comp; | Scarborough R1 2018: Mar17-Mar18; </a:t>
            </a:r>
          </a:p>
          <a:p>
            <a:pPr marL="142875" marR="142875" lvl="0" indent="0" algn="r" fontAlgn="ctr">
              <a:lnSpc>
                <a:spcPct val="100000"/>
              </a:lnSpc>
            </a:pPr>
            <a:r>
              <a:rPr lang="en-US" sz="800" u="none" dirty="0"/>
              <a:t>Metro; A18+; Listened to one or more 1/4 hours of radio in the past week vs. Visited any streaming servi</a:t>
            </a:r>
            <a:r>
              <a:rPr lang="en-US" sz="800" dirty="0"/>
              <a:t>ce website or app in the past week;</a:t>
            </a:r>
            <a:r>
              <a:rPr lang="en-US" sz="800" u="none" dirty="0"/>
              <a:t> Target %; | A18+; Mean and Median.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598EAD-6C2E-4C06-A4B8-A425A7FC9502}"/>
              </a:ext>
            </a:extLst>
          </p:cNvPr>
          <p:cNvSpPr txBox="1"/>
          <p:nvPr/>
        </p:nvSpPr>
        <p:spPr>
          <a:xfrm>
            <a:off x="-133350" y="-35819"/>
            <a:ext cx="9144000" cy="587394"/>
          </a:xfrm>
          <a:prstGeom prst="rect">
            <a:avLst/>
          </a:prstGeom>
        </p:spPr>
        <p:txBody>
          <a:bodyPr lIns="91440" tIns="45720" rIns="91440" bIns="45720" rtlCol="0" anchor="b">
            <a:normAutofit fontScale="95500"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en-US" sz="1700" b="1" u="none" dirty="0">
                <a:solidFill>
                  <a:srgbClr val="000000">
                    <a:alpha val="100000"/>
                  </a:srgbClr>
                </a:solidFill>
              </a:rPr>
              <a:t>Radio reaches nearly 3x as many listeners as streaming each week.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="" xmlns:a16="http://schemas.microsoft.com/office/drawing/2014/main" id="{4AA0132B-C9F4-40AC-B4E9-5FA05C858F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531103"/>
              </p:ext>
            </p:extLst>
          </p:nvPr>
        </p:nvGraphicFramePr>
        <p:xfrm>
          <a:off x="95250" y="1573943"/>
          <a:ext cx="4371975" cy="320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2F0DE40-70D4-49C3-B8FD-665D4FAD11CD}"/>
              </a:ext>
            </a:extLst>
          </p:cNvPr>
          <p:cNvSpPr/>
          <p:nvPr/>
        </p:nvSpPr>
        <p:spPr>
          <a:xfrm>
            <a:off x="-5392" y="5062348"/>
            <a:ext cx="9149392" cy="792352"/>
          </a:xfrm>
          <a:prstGeom prst="rect">
            <a:avLst/>
          </a:prstGeom>
          <a:solidFill>
            <a:srgbClr val="77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978DFA1-5600-418F-92E1-B6A7D0CAAA8E}"/>
              </a:ext>
            </a:extLst>
          </p:cNvPr>
          <p:cNvSpPr txBox="1"/>
          <p:nvPr/>
        </p:nvSpPr>
        <p:spPr>
          <a:xfrm>
            <a:off x="682055" y="5165787"/>
            <a:ext cx="7792082" cy="523220"/>
          </a:xfrm>
          <a:prstGeom prst="rect">
            <a:avLst/>
          </a:prstGeom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en-US" sz="1400" b="1" u="none" dirty="0">
                <a:solidFill>
                  <a:schemeClr val="bg1"/>
                </a:solidFill>
              </a:rPr>
              <a:t>The median commute time in Greenville is 53 min, and 90% of radio listeners listen to radio in their car. </a:t>
            </a:r>
          </a:p>
          <a:p>
            <a:pPr marL="0" marR="0" lvl="0" indent="0" algn="ctr" fontAlgn="ctr">
              <a:lnSpc>
                <a:spcPct val="100000"/>
              </a:lnSpc>
            </a:pPr>
            <a:r>
              <a:rPr lang="en-US" sz="1400" b="1" u="none" dirty="0">
                <a:solidFill>
                  <a:schemeClr val="bg1"/>
                </a:solidFill>
              </a:rPr>
              <a:t>Radio is the most effective in-car medium!</a:t>
            </a:r>
          </a:p>
        </p:txBody>
      </p:sp>
    </p:spTree>
    <p:extLst>
      <p:ext uri="{BB962C8B-B14F-4D97-AF65-F5344CB8AC3E}">
        <p14:creationId xmlns:p14="http://schemas.microsoft.com/office/powerpoint/2010/main" val="19985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BADC474-D250-E44E-922B-232512B536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50" y="1217270"/>
            <a:ext cx="4574589" cy="500783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020F72D-AAC5-4812-B7A2-CBFA35FD67F3}"/>
              </a:ext>
            </a:extLst>
          </p:cNvPr>
          <p:cNvSpPr/>
          <p:nvPr/>
        </p:nvSpPr>
        <p:spPr>
          <a:xfrm flipH="1">
            <a:off x="133350" y="-12039"/>
            <a:ext cx="9144002" cy="792352"/>
          </a:xfrm>
          <a:prstGeom prst="rect">
            <a:avLst/>
          </a:prstGeom>
          <a:gradFill flip="none" rotWithShape="1">
            <a:gsLst>
              <a:gs pos="0">
                <a:srgbClr val="231F20">
                  <a:tint val="66000"/>
                  <a:satMod val="160000"/>
                </a:srgbClr>
              </a:gs>
              <a:gs pos="50000">
                <a:srgbClr val="231F20">
                  <a:tint val="44500"/>
                  <a:satMod val="160000"/>
                </a:srgbClr>
              </a:gs>
              <a:gs pos="100000">
                <a:srgbClr val="231F2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163B607-C7BB-4EA2-AE28-470D7C7EC649}"/>
              </a:ext>
            </a:extLst>
          </p:cNvPr>
          <p:cNvSpPr/>
          <p:nvPr/>
        </p:nvSpPr>
        <p:spPr>
          <a:xfrm flipH="1">
            <a:off x="-2" y="5854700"/>
            <a:ext cx="9144002" cy="993188"/>
          </a:xfrm>
          <a:prstGeom prst="rect">
            <a:avLst/>
          </a:prstGeom>
          <a:gradFill flip="none" rotWithShape="1">
            <a:gsLst>
              <a:gs pos="0">
                <a:srgbClr val="231F20">
                  <a:tint val="66000"/>
                  <a:satMod val="160000"/>
                </a:srgbClr>
              </a:gs>
              <a:gs pos="50000">
                <a:srgbClr val="231F20">
                  <a:tint val="44500"/>
                  <a:satMod val="160000"/>
                </a:srgbClr>
              </a:gs>
              <a:gs pos="100000">
                <a:srgbClr val="231F2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06E5BF4-0AB4-4FC4-93C7-49E0AD7F4A13}"/>
              </a:ext>
            </a:extLst>
          </p:cNvPr>
          <p:cNvSpPr/>
          <p:nvPr/>
        </p:nvSpPr>
        <p:spPr>
          <a:xfrm>
            <a:off x="3" y="6607828"/>
            <a:ext cx="9144000" cy="24006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6DE934C-A0EA-4FED-B7AD-2542F70DC5BA}"/>
              </a:ext>
            </a:extLst>
          </p:cNvPr>
          <p:cNvSpPr txBox="1"/>
          <p:nvPr/>
        </p:nvSpPr>
        <p:spPr>
          <a:xfrm>
            <a:off x="0" y="6620136"/>
            <a:ext cx="9144000" cy="215444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142875" marR="142875" lvl="0" indent="0" algn="r" fontAlgn="ctr">
              <a:lnSpc>
                <a:spcPct val="100000"/>
              </a:lnSpc>
            </a:pPr>
            <a:r>
              <a:rPr lang="en-US" sz="800" u="none" dirty="0">
                <a:solidFill>
                  <a:schemeClr val="bg1"/>
                </a:solidFill>
              </a:rPr>
              <a:t>Copyright © 2018 </a:t>
            </a:r>
            <a:r>
              <a:rPr lang="en-US" sz="800" u="none" dirty="0" err="1">
                <a:solidFill>
                  <a:schemeClr val="bg1"/>
                </a:solidFill>
              </a:rPr>
              <a:t>Futuri</a:t>
            </a:r>
            <a:r>
              <a:rPr lang="en-US" sz="800" u="none" dirty="0">
                <a:solidFill>
                  <a:schemeClr val="bg1"/>
                </a:solidFill>
              </a:rPr>
              <a:t> Media. All Rights Reserved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6E07B24-21A7-459D-9081-CB289172E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10895"/>
            <a:ext cx="2247900" cy="5619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F113E2-A1E7-45C3-84E7-A002538FC041}"/>
              </a:ext>
            </a:extLst>
          </p:cNvPr>
          <p:cNvSpPr/>
          <p:nvPr/>
        </p:nvSpPr>
        <p:spPr>
          <a:xfrm>
            <a:off x="0" y="792621"/>
            <a:ext cx="9143999" cy="486908"/>
          </a:xfrm>
          <a:prstGeom prst="rect">
            <a:avLst/>
          </a:prstGeom>
          <a:solidFill>
            <a:srgbClr val="77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>
            <a:extLst>
              <a:ext uri="{FF2B5EF4-FFF2-40B4-BE49-F238E27FC236}">
                <a16:creationId xmlns="" xmlns:a16="http://schemas.microsoft.com/office/drawing/2014/main" id="{E3178655-A5AE-4CC5-98B5-6B5118646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432086"/>
              </p:ext>
            </p:extLst>
          </p:nvPr>
        </p:nvGraphicFramePr>
        <p:xfrm>
          <a:off x="104775" y="1537831"/>
          <a:ext cx="4371975" cy="405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3A29017-7B08-4345-ABD4-5F343BDA73F5}"/>
              </a:ext>
            </a:extLst>
          </p:cNvPr>
          <p:cNvSpPr txBox="1"/>
          <p:nvPr/>
        </p:nvSpPr>
        <p:spPr>
          <a:xfrm>
            <a:off x="914400" y="424919"/>
            <a:ext cx="7315200" cy="747712"/>
          </a:xfrm>
          <a:prstGeom prst="rect">
            <a:avLst/>
          </a:prstGeom>
        </p:spPr>
        <p:txBody>
          <a:bodyPr lIns="91440" tIns="45720" rIns="91440" bIns="45720" rtlCol="0" anchor="b">
            <a:normAutofit fontScale="95500"/>
          </a:bodyPr>
          <a:lstStyle/>
          <a:p>
            <a:pPr marL="0" marR="0" lvl="0" indent="0" algn="ctr" fontAlgn="b">
              <a:lnSpc>
                <a:spcPct val="115000"/>
              </a:lnSpc>
            </a:pPr>
            <a:r>
              <a:rPr lang="en-US" sz="1500" u="none" dirty="0">
                <a:solidFill>
                  <a:schemeClr val="bg1"/>
                </a:solidFill>
              </a:rPr>
              <a:t>Percentage of Adults 18+ reached by each medium: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31CA8A4-DD44-47B9-86FF-2379C299611B}"/>
              </a:ext>
            </a:extLst>
          </p:cNvPr>
          <p:cNvSpPr txBox="1"/>
          <p:nvPr/>
        </p:nvSpPr>
        <p:spPr>
          <a:xfrm>
            <a:off x="2019300" y="6037007"/>
            <a:ext cx="7124700" cy="41549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142875" marR="142875" lvl="0" indent="0" algn="r" fontAlgn="ctr">
              <a:lnSpc>
                <a:spcPct val="100000"/>
              </a:lnSpc>
            </a:pPr>
            <a:r>
              <a:rPr lang="en-US" sz="700" u="none" dirty="0"/>
              <a:t>GREENVILLE-SPARTANBURG; Scarborough R1 2018: Mar17-Mar18; Metro; A18+; Listened to one or more 1/4 hours of radio in the past week vs. Watched one or more 1/2 hours of TV in the past week vs. *Spend any amount of time on the Internet in an average week vs. **Wireless/cell phone features currently used: access Internet, e-mail, etc. (data plan) vs. ***Purchased any merchandise as a result of mail ads in the past year vs. Magazines: average issue readership; Target %.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2C62364-0E07-45DB-AB40-8F1B13E34260}"/>
              </a:ext>
            </a:extLst>
          </p:cNvPr>
          <p:cNvSpPr txBox="1"/>
          <p:nvPr/>
        </p:nvSpPr>
        <p:spPr>
          <a:xfrm>
            <a:off x="1552575" y="-181372"/>
            <a:ext cx="7315200" cy="747712"/>
          </a:xfrm>
          <a:prstGeom prst="rect">
            <a:avLst/>
          </a:prstGeom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en-US" sz="2000" b="1" u="none" dirty="0">
                <a:solidFill>
                  <a:srgbClr val="000000">
                    <a:alpha val="100000"/>
                  </a:srgbClr>
                </a:solidFill>
              </a:rPr>
              <a:t>Radio is the #1 reach medium in </a:t>
            </a:r>
            <a:r>
              <a:rPr lang="en-US" sz="2000" b="1" u="none" dirty="0" smtClean="0">
                <a:solidFill>
                  <a:srgbClr val="000000">
                    <a:alpha val="100000"/>
                  </a:srgbClr>
                </a:solidFill>
              </a:rPr>
              <a:t>Greenville-Spartanburg!</a:t>
            </a:r>
            <a:endParaRPr lang="en-US" sz="2000" b="1" u="none" dirty="0">
              <a:solidFill>
                <a:srgbClr val="000000"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C442EE2-9D86-4099-867F-43090FEA9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71875"/>
            <a:ext cx="9144000" cy="189024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661B460-88C2-4DD8-A211-317B31370960}"/>
              </a:ext>
            </a:extLst>
          </p:cNvPr>
          <p:cNvSpPr/>
          <p:nvPr/>
        </p:nvSpPr>
        <p:spPr>
          <a:xfrm rot="5400000">
            <a:off x="3049477" y="-929059"/>
            <a:ext cx="3039652" cy="91493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8020F72D-AAC5-4812-B7A2-CBFA35FD67F3}"/>
              </a:ext>
            </a:extLst>
          </p:cNvPr>
          <p:cNvSpPr/>
          <p:nvPr/>
        </p:nvSpPr>
        <p:spPr>
          <a:xfrm flipH="1">
            <a:off x="0" y="269"/>
            <a:ext cx="9144002" cy="792352"/>
          </a:xfrm>
          <a:prstGeom prst="rect">
            <a:avLst/>
          </a:prstGeom>
          <a:gradFill flip="none" rotWithShape="1">
            <a:gsLst>
              <a:gs pos="0">
                <a:srgbClr val="231F20">
                  <a:tint val="66000"/>
                  <a:satMod val="160000"/>
                </a:srgbClr>
              </a:gs>
              <a:gs pos="50000">
                <a:srgbClr val="231F20">
                  <a:tint val="44500"/>
                  <a:satMod val="160000"/>
                </a:srgbClr>
              </a:gs>
              <a:gs pos="100000">
                <a:srgbClr val="231F2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163B607-C7BB-4EA2-AE28-470D7C7EC649}"/>
              </a:ext>
            </a:extLst>
          </p:cNvPr>
          <p:cNvSpPr/>
          <p:nvPr/>
        </p:nvSpPr>
        <p:spPr>
          <a:xfrm flipH="1">
            <a:off x="-2" y="5854700"/>
            <a:ext cx="9144002" cy="993188"/>
          </a:xfrm>
          <a:prstGeom prst="rect">
            <a:avLst/>
          </a:prstGeom>
          <a:gradFill flip="none" rotWithShape="1">
            <a:gsLst>
              <a:gs pos="0">
                <a:srgbClr val="231F20">
                  <a:tint val="66000"/>
                  <a:satMod val="160000"/>
                </a:srgbClr>
              </a:gs>
              <a:gs pos="50000">
                <a:srgbClr val="231F20">
                  <a:tint val="44500"/>
                  <a:satMod val="160000"/>
                </a:srgbClr>
              </a:gs>
              <a:gs pos="100000">
                <a:srgbClr val="231F20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06E5BF4-0AB4-4FC4-93C7-49E0AD7F4A13}"/>
              </a:ext>
            </a:extLst>
          </p:cNvPr>
          <p:cNvSpPr/>
          <p:nvPr/>
        </p:nvSpPr>
        <p:spPr>
          <a:xfrm>
            <a:off x="3" y="6607828"/>
            <a:ext cx="9144000" cy="24006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6DE934C-A0EA-4FED-B7AD-2542F70DC5BA}"/>
              </a:ext>
            </a:extLst>
          </p:cNvPr>
          <p:cNvSpPr txBox="1"/>
          <p:nvPr/>
        </p:nvSpPr>
        <p:spPr>
          <a:xfrm>
            <a:off x="0" y="6620136"/>
            <a:ext cx="9144000" cy="215444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142875" marR="142875" lvl="0" indent="0" algn="r" fontAlgn="ctr">
              <a:lnSpc>
                <a:spcPct val="100000"/>
              </a:lnSpc>
            </a:pPr>
            <a:r>
              <a:rPr lang="en-US" sz="800" u="none" dirty="0">
                <a:solidFill>
                  <a:schemeClr val="bg1"/>
                </a:solidFill>
              </a:rPr>
              <a:t>Copyright © 2018 </a:t>
            </a:r>
            <a:r>
              <a:rPr lang="en-US" sz="800" u="none" dirty="0" err="1">
                <a:solidFill>
                  <a:schemeClr val="bg1"/>
                </a:solidFill>
              </a:rPr>
              <a:t>Futuri</a:t>
            </a:r>
            <a:r>
              <a:rPr lang="en-US" sz="800" u="none" dirty="0">
                <a:solidFill>
                  <a:schemeClr val="bg1"/>
                </a:solidFill>
              </a:rPr>
              <a:t> Media. All Rights Reserved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6E07B24-21A7-459D-9081-CB289172E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110895"/>
            <a:ext cx="2247900" cy="5619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F113E2-A1E7-45C3-84E7-A002538FC041}"/>
              </a:ext>
            </a:extLst>
          </p:cNvPr>
          <p:cNvSpPr/>
          <p:nvPr/>
        </p:nvSpPr>
        <p:spPr>
          <a:xfrm>
            <a:off x="0" y="792621"/>
            <a:ext cx="9143999" cy="486908"/>
          </a:xfrm>
          <a:prstGeom prst="rect">
            <a:avLst/>
          </a:prstGeom>
          <a:solidFill>
            <a:srgbClr val="77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2F0DE40-70D4-49C3-B8FD-665D4FAD11CD}"/>
              </a:ext>
            </a:extLst>
          </p:cNvPr>
          <p:cNvSpPr/>
          <p:nvPr/>
        </p:nvSpPr>
        <p:spPr>
          <a:xfrm>
            <a:off x="-5393" y="5062348"/>
            <a:ext cx="9143999" cy="792352"/>
          </a:xfrm>
          <a:prstGeom prst="rect">
            <a:avLst/>
          </a:prstGeom>
          <a:solidFill>
            <a:srgbClr val="77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FE588F-9DFE-4745-B2BD-F30A8517ED66}"/>
              </a:ext>
            </a:extLst>
          </p:cNvPr>
          <p:cNvSpPr txBox="1"/>
          <p:nvPr/>
        </p:nvSpPr>
        <p:spPr>
          <a:xfrm>
            <a:off x="914400" y="495881"/>
            <a:ext cx="7315200" cy="696514"/>
          </a:xfrm>
          <a:prstGeom prst="rect">
            <a:avLst/>
          </a:prstGeom>
        </p:spPr>
        <p:txBody>
          <a:bodyPr lIns="91440" tIns="45720" rIns="91440" bIns="45720" rtlCol="0" anchor="b">
            <a:normAutofit fontScale="95500"/>
          </a:bodyPr>
          <a:lstStyle/>
          <a:p>
            <a:pPr marL="0" marR="0" lvl="0" indent="0" algn="ctr" fontAlgn="b">
              <a:lnSpc>
                <a:spcPct val="115000"/>
              </a:lnSpc>
            </a:pPr>
            <a:r>
              <a:rPr lang="en-US" sz="1500" u="none" dirty="0">
                <a:solidFill>
                  <a:schemeClr val="bg1"/>
                </a:solidFill>
              </a:rPr>
              <a:t>Top 10 Internet purchases made in the past year by radio listeners in Greenville:**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B5AB41D-C8EE-4EF8-9737-794692AC2151}"/>
              </a:ext>
            </a:extLst>
          </p:cNvPr>
          <p:cNvSpPr txBox="1"/>
          <p:nvPr/>
        </p:nvSpPr>
        <p:spPr>
          <a:xfrm>
            <a:off x="1543050" y="6066901"/>
            <a:ext cx="760095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142875" marR="142875" lvl="0" indent="0" algn="r" fontAlgn="ctr">
              <a:lnSpc>
                <a:spcPct val="100000"/>
              </a:lnSpc>
            </a:pPr>
            <a:r>
              <a:rPr lang="en-US" sz="800" u="none" dirty="0"/>
              <a:t>GREENVILLE-SPARTANBURG; Scarborough R1 2018: Mar17-Mar18; Metro; *A18+ who have made any Internet purchase in the past year; Target %; listened to one or more 1/4 hours of radio in the past week; | **A18+ who listened to one or more 1/4 hours of radio in the past week; Target Persons (excludes value: "other travel reservations").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E64EA32-1A1B-43A2-BF6F-EDD568F8087F}"/>
              </a:ext>
            </a:extLst>
          </p:cNvPr>
          <p:cNvSpPr txBox="1"/>
          <p:nvPr/>
        </p:nvSpPr>
        <p:spPr>
          <a:xfrm>
            <a:off x="0" y="5196914"/>
            <a:ext cx="9144000" cy="523220"/>
          </a:xfrm>
          <a:prstGeom prst="rect">
            <a:avLst/>
          </a:prstGeom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en-US" sz="1400" b="1" u="none" dirty="0">
                <a:solidFill>
                  <a:schemeClr val="bg1"/>
                </a:solidFill>
              </a:rPr>
              <a:t>92% of Greenville consumers who have made an Internet purchase in the past year </a:t>
            </a:r>
          </a:p>
          <a:p>
            <a:pPr marL="0" marR="0" lvl="0" indent="0" algn="ctr" fontAlgn="ctr">
              <a:lnSpc>
                <a:spcPct val="100000"/>
              </a:lnSpc>
            </a:pPr>
            <a:r>
              <a:rPr lang="en-US" sz="1400" b="1" u="none" dirty="0">
                <a:solidFill>
                  <a:schemeClr val="bg1"/>
                </a:solidFill>
              </a:rPr>
              <a:t>have listened to radio in the past week.*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8AC95F-B8D9-44CF-93B6-1934774F2358}"/>
              </a:ext>
            </a:extLst>
          </p:cNvPr>
          <p:cNvSpPr txBox="1"/>
          <p:nvPr/>
        </p:nvSpPr>
        <p:spPr>
          <a:xfrm>
            <a:off x="1609730" y="-128456"/>
            <a:ext cx="7315200" cy="696514"/>
          </a:xfrm>
          <a:prstGeom prst="rect">
            <a:avLst/>
          </a:prstGeom>
        </p:spPr>
        <p:txBody>
          <a:bodyPr lIns="91440" tIns="45720" rIns="91440" bIns="45720" rtlCol="0" anchor="b">
            <a:normAutofit fontScale="95500"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en-US" sz="2000" b="1" u="none" dirty="0">
                <a:solidFill>
                  <a:srgbClr val="000000">
                    <a:alpha val="100000"/>
                  </a:srgbClr>
                </a:solidFill>
              </a:rPr>
              <a:t>Radio reaches online shoppers in </a:t>
            </a:r>
            <a:r>
              <a:rPr lang="en-US" sz="2000" b="1" u="none" dirty="0" smtClean="0">
                <a:solidFill>
                  <a:srgbClr val="000000">
                    <a:alpha val="100000"/>
                  </a:srgbClr>
                </a:solidFill>
              </a:rPr>
              <a:t>Greenville-Spartanburg!</a:t>
            </a:r>
            <a:endParaRPr lang="en-US" sz="2000" b="1" u="none" dirty="0">
              <a:solidFill>
                <a:srgbClr val="000000">
                  <a:alpha val="100000"/>
                </a:srgbClr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BE0A3FDA-2F30-47B1-BFC1-682D11293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292146"/>
              </p:ext>
            </p:extLst>
          </p:nvPr>
        </p:nvGraphicFramePr>
        <p:xfrm>
          <a:off x="133349" y="1205653"/>
          <a:ext cx="8791581" cy="29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99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06E5BF4-0AB4-4FC4-93C7-49E0AD7F4A13}"/>
              </a:ext>
            </a:extLst>
          </p:cNvPr>
          <p:cNvSpPr/>
          <p:nvPr/>
        </p:nvSpPr>
        <p:spPr>
          <a:xfrm>
            <a:off x="3" y="6607828"/>
            <a:ext cx="9144000" cy="24006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6DE934C-A0EA-4FED-B7AD-2542F70DC5BA}"/>
              </a:ext>
            </a:extLst>
          </p:cNvPr>
          <p:cNvSpPr txBox="1"/>
          <p:nvPr/>
        </p:nvSpPr>
        <p:spPr>
          <a:xfrm>
            <a:off x="0" y="6620136"/>
            <a:ext cx="9144000" cy="215444"/>
          </a:xfrm>
          <a:prstGeom prst="rect">
            <a:avLst/>
          </a:prstGeom>
          <a:noFill/>
        </p:spPr>
        <p:txBody>
          <a:bodyPr lIns="91440" tIns="45720" rIns="91440" bIns="45720" rtlCol="0" anchor="ctr">
            <a:spAutoFit/>
          </a:bodyPr>
          <a:lstStyle/>
          <a:p>
            <a:pPr marL="142875" marR="142875" lvl="0" indent="0" algn="r" fontAlgn="ctr">
              <a:lnSpc>
                <a:spcPct val="100000"/>
              </a:lnSpc>
            </a:pPr>
            <a:r>
              <a:rPr lang="en-US" sz="800" u="none" dirty="0">
                <a:solidFill>
                  <a:schemeClr val="bg1"/>
                </a:solidFill>
              </a:rPr>
              <a:t>Copyright © 2018 </a:t>
            </a:r>
            <a:r>
              <a:rPr lang="en-US" sz="800" u="none" dirty="0" err="1">
                <a:solidFill>
                  <a:schemeClr val="bg1"/>
                </a:solidFill>
              </a:rPr>
              <a:t>Futuri</a:t>
            </a:r>
            <a:r>
              <a:rPr lang="en-US" sz="800" u="none" dirty="0">
                <a:solidFill>
                  <a:schemeClr val="bg1"/>
                </a:solidFill>
              </a:rPr>
              <a:t> Media. All Rights Reserved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4531B47-BEE7-446F-8E99-8148D042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78" y="1397711"/>
            <a:ext cx="3470184" cy="8675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FCC213F-5B39-496E-96D2-2442FA9F4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1" t="8434" r="25000" b="3968"/>
          <a:stretch/>
        </p:blipFill>
        <p:spPr>
          <a:xfrm>
            <a:off x="7143044" y="4242347"/>
            <a:ext cx="1476466" cy="1386936"/>
          </a:xfrm>
          <a:prstGeom prst="ellipse">
            <a:avLst/>
          </a:prstGeom>
        </p:spPr>
      </p:pic>
      <p:pic>
        <p:nvPicPr>
          <p:cNvPr id="21" name="Picture 2" descr="C:\Users\Emma Vs\Downloads\Block dual stroke logo.png">
            <a:extLst>
              <a:ext uri="{FF2B5EF4-FFF2-40B4-BE49-F238E27FC236}">
                <a16:creationId xmlns="" xmlns:a16="http://schemas.microsoft.com/office/drawing/2014/main" id="{8A3200C0-287B-4C89-B38E-B3E8CB5C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68" y="2857457"/>
            <a:ext cx="1472881" cy="147288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Emma Vs\Downloads\word_new.png">
            <a:extLst>
              <a:ext uri="{FF2B5EF4-FFF2-40B4-BE49-F238E27FC236}">
                <a16:creationId xmlns="" xmlns:a16="http://schemas.microsoft.com/office/drawing/2014/main" id="{A95490BF-98A7-4890-9461-233ADB2AB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1" y="3146514"/>
            <a:ext cx="2684299" cy="89476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Emma Vs\Downloads\espn png.png">
            <a:extLst>
              <a:ext uri="{FF2B5EF4-FFF2-40B4-BE49-F238E27FC236}">
                <a16:creationId xmlns="" xmlns:a16="http://schemas.microsoft.com/office/drawing/2014/main" id="{2D11610A-B507-4E47-9AD6-CD1CECB9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92" y="3236387"/>
            <a:ext cx="1745725" cy="71502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Emma Vs\Downloads\WTPT nobg.png">
            <a:extLst>
              <a:ext uri="{FF2B5EF4-FFF2-40B4-BE49-F238E27FC236}">
                <a16:creationId xmlns="" xmlns:a16="http://schemas.microsoft.com/office/drawing/2014/main" id="{0ACC4A23-35C9-4A5A-AACF-A4068C45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4093382"/>
            <a:ext cx="2819685" cy="192224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Emma Vs\Downloads\ETM_Magic989_Blue_Hz_Pos_rgb.png">
            <a:extLst>
              <a:ext uri="{FF2B5EF4-FFF2-40B4-BE49-F238E27FC236}">
                <a16:creationId xmlns="" xmlns:a16="http://schemas.microsoft.com/office/drawing/2014/main" id="{CD0019B6-78D7-4E06-A360-833D3253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1" y="4652026"/>
            <a:ext cx="2004584" cy="80495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Emma Vs\Downloads\WROQ.jpg">
            <a:extLst>
              <a:ext uri="{FF2B5EF4-FFF2-40B4-BE49-F238E27FC236}">
                <a16:creationId xmlns="" xmlns:a16="http://schemas.microsoft.com/office/drawing/2014/main" id="{1A066387-97E2-4B84-9721-58A6E77CD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60" y="3271199"/>
            <a:ext cx="2178213" cy="6453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Emma Vs\Downloads\Greenville_B937_pos_rgb_300dpi.jpg">
            <a:extLst>
              <a:ext uri="{FF2B5EF4-FFF2-40B4-BE49-F238E27FC236}">
                <a16:creationId xmlns="" xmlns:a16="http://schemas.microsoft.com/office/drawing/2014/main" id="{23E6478D-D3AD-42A3-A395-4FE5F393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73" y="4693946"/>
            <a:ext cx="1967729" cy="7211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AC9477DC-1292-445A-8E3F-303F1B56E813}"/>
              </a:ext>
            </a:extLst>
          </p:cNvPr>
          <p:cNvSpPr/>
          <p:nvPr/>
        </p:nvSpPr>
        <p:spPr>
          <a:xfrm>
            <a:off x="-5392" y="0"/>
            <a:ext cx="9149392" cy="1200328"/>
          </a:xfrm>
          <a:prstGeom prst="rect">
            <a:avLst/>
          </a:prstGeom>
          <a:solidFill>
            <a:srgbClr val="772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5A74C7F-B072-4424-986F-85D17542ABB8}"/>
              </a:ext>
            </a:extLst>
          </p:cNvPr>
          <p:cNvSpPr txBox="1"/>
          <p:nvPr/>
        </p:nvSpPr>
        <p:spPr>
          <a:xfrm>
            <a:off x="0" y="98691"/>
            <a:ext cx="9144000" cy="1200329"/>
          </a:xfrm>
          <a:prstGeom prst="rect">
            <a:avLst/>
          </a:prstGeom>
        </p:spPr>
        <p:txBody>
          <a:bodyPr wrap="square" lIns="91440" tIns="45720" rIns="91440" bIns="45720" rtlCol="0" anchor="ctr">
            <a:spAutoFit/>
          </a:bodyPr>
          <a:lstStyle/>
          <a:p>
            <a:pPr lvl="0" algn="ctr" fontAlgn="ctr"/>
            <a:r>
              <a:rPr lang="en-US" dirty="0">
                <a:solidFill>
                  <a:schemeClr val="bg1"/>
                </a:solidFill>
              </a:rPr>
              <a:t>To learn how radio can help connect Greenville-Spartanburg fans with your brands, </a:t>
            </a:r>
          </a:p>
          <a:p>
            <a:pPr lvl="0" algn="ctr" fontAlgn="ctr"/>
            <a:r>
              <a:rPr lang="en-US" dirty="0">
                <a:solidFill>
                  <a:schemeClr val="bg1"/>
                </a:solidFill>
              </a:rPr>
              <a:t>call or email today. </a:t>
            </a:r>
          </a:p>
          <a:p>
            <a:pPr lvl="0" algn="ctr" fontAlgn="ctr"/>
            <a:r>
              <a:rPr lang="en-US" dirty="0">
                <a:solidFill>
                  <a:schemeClr val="bg1"/>
                </a:solidFill>
              </a:rPr>
              <a:t>Randy.Cable@entercom.com | 864-241-4211</a:t>
            </a:r>
          </a:p>
          <a:p>
            <a:pPr lvl="0" algn="ctr" font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1514</TotalTime>
  <Words>507</Words>
  <Application>Microsoft Office PowerPoint</Application>
  <PresentationFormat>Letter Paper (8.5x11 in)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Klemmensen</dc:creator>
  <cp:lastModifiedBy>Brooke Ness</cp:lastModifiedBy>
  <cp:revision>80</cp:revision>
  <dcterms:created xsi:type="dcterms:W3CDTF">2015-12-21T19:11:41Z</dcterms:created>
  <dcterms:modified xsi:type="dcterms:W3CDTF">2018-10-24T20:33:43Z</dcterms:modified>
</cp:coreProperties>
</file>