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handoutMasterIdLst>
    <p:handoutMasterId r:id="rId13"/>
  </p:handoutMasterIdLst>
  <p:sldIdLst>
    <p:sldId id="258" r:id="rId2"/>
    <p:sldId id="357" r:id="rId3"/>
    <p:sldId id="358" r:id="rId4"/>
    <p:sldId id="360" r:id="rId5"/>
    <p:sldId id="361" r:id="rId6"/>
    <p:sldId id="362" r:id="rId7"/>
    <p:sldId id="363" r:id="rId8"/>
    <p:sldId id="369" r:id="rId9"/>
    <p:sldId id="371" r:id="rId10"/>
    <p:sldId id="374" r:id="rId11"/>
  </p:sldIdLst>
  <p:sldSz cx="9144000" cy="5143500" type="screen16x9"/>
  <p:notesSz cx="6797675" cy="9926638"/>
  <p:embeddedFontLst>
    <p:embeddedFont>
      <p:font typeface="Tahoma" panose="020B0604030504040204" pitchFamily="34" charset="0"/>
      <p:regular r:id="rId14"/>
      <p:bold r:id="rId15"/>
    </p:embeddedFont>
    <p:embeddedFont>
      <p:font typeface="Calibri" panose="020F0502020204030204" pitchFamily="34" charset="0"/>
      <p:regular r:id="rId16"/>
      <p:bold r:id="rId17"/>
      <p:italic r:id="rId18"/>
      <p:boldItalic r:id="rId19"/>
    </p:embeddedFont>
    <p:embeddedFont>
      <p:font typeface="Tahoma Bold" panose="020B0804030504040204" pitchFamily="34" charset="0"/>
      <p:bold r:id="rId20"/>
    </p:embeddedFont>
  </p:embeddedFontLst>
  <p:defaultTextStyle>
    <a:defPPr>
      <a:defRPr lang="en-US"/>
    </a:defPPr>
    <a:lvl1pPr algn="l" defTabSz="342900" rtl="0" fontAlgn="base">
      <a:spcBef>
        <a:spcPct val="0"/>
      </a:spcBef>
      <a:spcAft>
        <a:spcPct val="0"/>
      </a:spcAft>
      <a:defRPr sz="1400" kern="1200">
        <a:solidFill>
          <a:schemeClr val="tx1"/>
        </a:solidFill>
        <a:latin typeface="Tahoma" pitchFamily="34" charset="0"/>
        <a:ea typeface="ヒラギノ角ゴ Pro W3"/>
        <a:cs typeface="ヒラギノ角ゴ Pro W3"/>
      </a:defRPr>
    </a:lvl1pPr>
    <a:lvl2pPr marL="342900" indent="114300" algn="l" defTabSz="342900" rtl="0" fontAlgn="base">
      <a:spcBef>
        <a:spcPct val="0"/>
      </a:spcBef>
      <a:spcAft>
        <a:spcPct val="0"/>
      </a:spcAft>
      <a:defRPr sz="1400" kern="1200">
        <a:solidFill>
          <a:schemeClr val="tx1"/>
        </a:solidFill>
        <a:latin typeface="Tahoma" pitchFamily="34" charset="0"/>
        <a:ea typeface="ヒラギノ角ゴ Pro W3"/>
        <a:cs typeface="ヒラギノ角ゴ Pro W3"/>
      </a:defRPr>
    </a:lvl2pPr>
    <a:lvl3pPr marL="685800" indent="228600" algn="l" defTabSz="342900" rtl="0" fontAlgn="base">
      <a:spcBef>
        <a:spcPct val="0"/>
      </a:spcBef>
      <a:spcAft>
        <a:spcPct val="0"/>
      </a:spcAft>
      <a:defRPr sz="1400" kern="1200">
        <a:solidFill>
          <a:schemeClr val="tx1"/>
        </a:solidFill>
        <a:latin typeface="Tahoma" pitchFamily="34" charset="0"/>
        <a:ea typeface="ヒラギノ角ゴ Pro W3"/>
        <a:cs typeface="ヒラギノ角ゴ Pro W3"/>
      </a:defRPr>
    </a:lvl3pPr>
    <a:lvl4pPr marL="1028700" indent="342900" algn="l" defTabSz="342900" rtl="0" fontAlgn="base">
      <a:spcBef>
        <a:spcPct val="0"/>
      </a:spcBef>
      <a:spcAft>
        <a:spcPct val="0"/>
      </a:spcAft>
      <a:defRPr sz="1400" kern="1200">
        <a:solidFill>
          <a:schemeClr val="tx1"/>
        </a:solidFill>
        <a:latin typeface="Tahoma" pitchFamily="34" charset="0"/>
        <a:ea typeface="ヒラギノ角ゴ Pro W3"/>
        <a:cs typeface="ヒラギノ角ゴ Pro W3"/>
      </a:defRPr>
    </a:lvl4pPr>
    <a:lvl5pPr marL="1371600" indent="457200" algn="l" defTabSz="342900" rtl="0" fontAlgn="base">
      <a:spcBef>
        <a:spcPct val="0"/>
      </a:spcBef>
      <a:spcAft>
        <a:spcPct val="0"/>
      </a:spcAft>
      <a:defRPr sz="1400" kern="1200">
        <a:solidFill>
          <a:schemeClr val="tx1"/>
        </a:solidFill>
        <a:latin typeface="Tahoma" pitchFamily="34" charset="0"/>
        <a:ea typeface="ヒラギノ角ゴ Pro W3"/>
        <a:cs typeface="ヒラギノ角ゴ Pro W3"/>
      </a:defRPr>
    </a:lvl5pPr>
    <a:lvl6pPr marL="2286000" algn="l" defTabSz="914400" rtl="0" eaLnBrk="1" latinLnBrk="0" hangingPunct="1">
      <a:defRPr sz="1400" kern="1200">
        <a:solidFill>
          <a:schemeClr val="tx1"/>
        </a:solidFill>
        <a:latin typeface="Tahoma" pitchFamily="34" charset="0"/>
        <a:ea typeface="ヒラギノ角ゴ Pro W3"/>
        <a:cs typeface="ヒラギノ角ゴ Pro W3"/>
      </a:defRPr>
    </a:lvl6pPr>
    <a:lvl7pPr marL="2743200" algn="l" defTabSz="914400" rtl="0" eaLnBrk="1" latinLnBrk="0" hangingPunct="1">
      <a:defRPr sz="1400" kern="1200">
        <a:solidFill>
          <a:schemeClr val="tx1"/>
        </a:solidFill>
        <a:latin typeface="Tahoma" pitchFamily="34" charset="0"/>
        <a:ea typeface="ヒラギノ角ゴ Pro W3"/>
        <a:cs typeface="ヒラギノ角ゴ Pro W3"/>
      </a:defRPr>
    </a:lvl7pPr>
    <a:lvl8pPr marL="3200400" algn="l" defTabSz="914400" rtl="0" eaLnBrk="1" latinLnBrk="0" hangingPunct="1">
      <a:defRPr sz="1400" kern="1200">
        <a:solidFill>
          <a:schemeClr val="tx1"/>
        </a:solidFill>
        <a:latin typeface="Tahoma" pitchFamily="34" charset="0"/>
        <a:ea typeface="ヒラギノ角ゴ Pro W3"/>
        <a:cs typeface="ヒラギノ角ゴ Pro W3"/>
      </a:defRPr>
    </a:lvl8pPr>
    <a:lvl9pPr marL="3657600" algn="l" defTabSz="914400" rtl="0" eaLnBrk="1" latinLnBrk="0" hangingPunct="1">
      <a:defRPr sz="1400" kern="1200">
        <a:solidFill>
          <a:schemeClr val="tx1"/>
        </a:solidFill>
        <a:latin typeface="Tahoma" pitchFamily="34" charset="0"/>
        <a:ea typeface="ヒラギノ角ゴ Pro W3"/>
        <a:cs typeface="ヒラギノ角ゴ Pro W3"/>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2B1F"/>
    <a:srgbClr val="642B1F"/>
    <a:srgbClr val="9E2B1F"/>
    <a:srgbClr val="CF19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4829" autoAdjust="0"/>
    <p:restoredTop sz="88810" autoAdjust="0"/>
  </p:normalViewPr>
  <p:slideViewPr>
    <p:cSldViewPr snapToGrid="0">
      <p:cViewPr>
        <p:scale>
          <a:sx n="66" d="100"/>
          <a:sy n="66" d="100"/>
        </p:scale>
        <p:origin x="-1260" y="-654"/>
      </p:cViewPr>
      <p:guideLst>
        <p:guide orient="horz" pos="1620"/>
        <p:guide pos="288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p:scale>
          <a:sx n="200" d="100"/>
          <a:sy n="200" d="100"/>
        </p:scale>
        <p:origin x="-714" y="457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1"/>
            <a:ext cx="2945862" cy="497333"/>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marL="94960" defTabSz="343083">
              <a:defRPr sz="1200">
                <a:cs typeface="Tahoma" pitchFamily="34" charset="0"/>
              </a:defRPr>
            </a:lvl1pPr>
          </a:lstStyle>
          <a:p>
            <a:pPr>
              <a:defRPr/>
            </a:pPr>
            <a:endParaRPr lang="en-GB"/>
          </a:p>
        </p:txBody>
      </p:sp>
      <p:sp>
        <p:nvSpPr>
          <p:cNvPr id="3" name="Date Placeholder 2"/>
          <p:cNvSpPr>
            <a:spLocks noGrp="1"/>
          </p:cNvSpPr>
          <p:nvPr>
            <p:ph type="dt" sz="quarter" idx="1"/>
          </p:nvPr>
        </p:nvSpPr>
        <p:spPr bwMode="auto">
          <a:xfrm>
            <a:off x="3850294" y="1"/>
            <a:ext cx="2945862" cy="497333"/>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algn="r" defTabSz="343083">
              <a:defRPr sz="1200">
                <a:cs typeface="Tahoma" pitchFamily="34" charset="0"/>
              </a:defRPr>
            </a:lvl1pPr>
          </a:lstStyle>
          <a:p>
            <a:pPr>
              <a:defRPr/>
            </a:pPr>
            <a:fld id="{6ABDAA69-FC7B-4ECF-9FFC-7D70283C0511}" type="datetime1">
              <a:rPr lang="en-GB"/>
              <a:pPr>
                <a:defRPr/>
              </a:pPr>
              <a:t>18/05/2018</a:t>
            </a:fld>
            <a:endParaRPr lang="en-US"/>
          </a:p>
        </p:txBody>
      </p:sp>
      <p:sp>
        <p:nvSpPr>
          <p:cNvPr id="4" name="Footer Placeholder 3"/>
          <p:cNvSpPr>
            <a:spLocks noGrp="1"/>
          </p:cNvSpPr>
          <p:nvPr>
            <p:ph type="ftr" sz="quarter" idx="2"/>
          </p:nvPr>
        </p:nvSpPr>
        <p:spPr bwMode="auto">
          <a:xfrm>
            <a:off x="0" y="9427766"/>
            <a:ext cx="2945862" cy="497332"/>
          </a:xfrm>
          <a:prstGeom prst="rect">
            <a:avLst/>
          </a:prstGeom>
          <a:noFill/>
          <a:ln w="9525">
            <a:noFill/>
            <a:miter lim="800000"/>
            <a:headEnd/>
            <a:tailEnd/>
          </a:ln>
        </p:spPr>
        <p:txBody>
          <a:bodyPr vert="horz" wrap="square" lIns="91432" tIns="45716" rIns="91432" bIns="45716" numCol="1" anchor="b" anchorCtr="0" compatLnSpc="1">
            <a:prstTxWarp prst="textNoShape">
              <a:avLst/>
            </a:prstTxWarp>
          </a:bodyPr>
          <a:lstStyle>
            <a:lvl1pPr marL="94960" defTabSz="343083">
              <a:defRPr sz="1200">
                <a:cs typeface="Tahoma" pitchFamily="34" charset="0"/>
              </a:defRPr>
            </a:lvl1pPr>
          </a:lstStyle>
          <a:p>
            <a:pPr>
              <a:defRPr/>
            </a:pPr>
            <a:endParaRPr lang="en-GB"/>
          </a:p>
        </p:txBody>
      </p:sp>
      <p:sp>
        <p:nvSpPr>
          <p:cNvPr id="5" name="Slide Number Placeholder 4"/>
          <p:cNvSpPr>
            <a:spLocks noGrp="1"/>
          </p:cNvSpPr>
          <p:nvPr>
            <p:ph type="sldNum" sz="quarter" idx="3"/>
          </p:nvPr>
        </p:nvSpPr>
        <p:spPr bwMode="auto">
          <a:xfrm>
            <a:off x="3850294" y="9427766"/>
            <a:ext cx="2945862" cy="497332"/>
          </a:xfrm>
          <a:prstGeom prst="rect">
            <a:avLst/>
          </a:prstGeom>
          <a:noFill/>
          <a:ln w="9525">
            <a:noFill/>
            <a:miter lim="800000"/>
            <a:headEnd/>
            <a:tailEnd/>
          </a:ln>
        </p:spPr>
        <p:txBody>
          <a:bodyPr vert="horz" wrap="square" lIns="91432" tIns="45716" rIns="91432" bIns="45716" numCol="1" anchor="b" anchorCtr="0" compatLnSpc="1">
            <a:prstTxWarp prst="textNoShape">
              <a:avLst/>
            </a:prstTxWarp>
          </a:bodyPr>
          <a:lstStyle>
            <a:lvl1pPr algn="r" defTabSz="343083">
              <a:defRPr sz="1200">
                <a:cs typeface="Tahoma" pitchFamily="34" charset="0"/>
              </a:defRPr>
            </a:lvl1pPr>
          </a:lstStyle>
          <a:p>
            <a:pPr>
              <a:defRPr/>
            </a:pPr>
            <a:fld id="{6892995D-E6A1-4D7C-8B86-66D7AF6016F5}" type="slidenum">
              <a:rPr lang="en-US"/>
              <a:pPr>
                <a:defRPr/>
              </a:pPr>
              <a:t>‹#›</a:t>
            </a:fld>
            <a:endParaRPr lang="en-US"/>
          </a:p>
        </p:txBody>
      </p:sp>
    </p:spTree>
    <p:extLst>
      <p:ext uri="{BB962C8B-B14F-4D97-AF65-F5344CB8AC3E}">
        <p14:creationId xmlns:p14="http://schemas.microsoft.com/office/powerpoint/2010/main" val="294675828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1"/>
            <a:ext cx="2945862" cy="497333"/>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marL="266502" defTabSz="343083">
              <a:defRPr sz="1200">
                <a:cs typeface="Tahoma" pitchFamily="34" charset="0"/>
              </a:defRPr>
            </a:lvl1pPr>
          </a:lstStyle>
          <a:p>
            <a:pPr>
              <a:defRPr/>
            </a:pPr>
            <a:endParaRPr lang="en-GB"/>
          </a:p>
        </p:txBody>
      </p:sp>
      <p:sp>
        <p:nvSpPr>
          <p:cNvPr id="3" name="Date Placeholder 2"/>
          <p:cNvSpPr>
            <a:spLocks noGrp="1"/>
          </p:cNvSpPr>
          <p:nvPr>
            <p:ph type="dt" idx="1"/>
          </p:nvPr>
        </p:nvSpPr>
        <p:spPr bwMode="auto">
          <a:xfrm>
            <a:off x="3850294" y="1"/>
            <a:ext cx="2945862" cy="497333"/>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algn="r" defTabSz="343083">
              <a:defRPr sz="1200">
                <a:cs typeface="Tahoma" pitchFamily="34" charset="0"/>
              </a:defRPr>
            </a:lvl1pPr>
          </a:lstStyle>
          <a:p>
            <a:pPr>
              <a:defRPr/>
            </a:pPr>
            <a:fld id="{0651038C-889F-4A80-9130-9918D2459AED}" type="datetime1">
              <a:rPr lang="en-GB"/>
              <a:pPr>
                <a:defRPr/>
              </a:pPr>
              <a:t>18/05/2018</a:t>
            </a:fld>
            <a:endParaRPr lang="en-US"/>
          </a:p>
        </p:txBody>
      </p:sp>
      <p:sp>
        <p:nvSpPr>
          <p:cNvPr id="4" name="Slide Image Placeholder 3"/>
          <p:cNvSpPr>
            <a:spLocks noGrp="1" noRot="1" noChangeAspect="1"/>
          </p:cNvSpPr>
          <p:nvPr>
            <p:ph type="sldImg" idx="2"/>
          </p:nvPr>
        </p:nvSpPr>
        <p:spPr>
          <a:xfrm>
            <a:off x="909638" y="744538"/>
            <a:ext cx="4940300" cy="2779712"/>
          </a:xfrm>
          <a:prstGeom prst="rect">
            <a:avLst/>
          </a:prstGeom>
          <a:noFill/>
          <a:ln w="12700">
            <a:solidFill>
              <a:prstClr val="black"/>
            </a:solidFill>
          </a:ln>
        </p:spPr>
        <p:txBody>
          <a:bodyPr vert="horz" lIns="88221" tIns="44111" rIns="88221" bIns="44111" rtlCol="0" anchor="ctr"/>
          <a:lstStyle/>
          <a:p>
            <a:pPr lvl="0"/>
            <a:endParaRPr lang="en-US" noProof="0"/>
          </a:p>
        </p:txBody>
      </p:sp>
      <p:sp>
        <p:nvSpPr>
          <p:cNvPr id="5" name="Notes Placeholder 4"/>
          <p:cNvSpPr>
            <a:spLocks noGrp="1"/>
          </p:cNvSpPr>
          <p:nvPr>
            <p:ph type="body" sz="quarter" idx="3"/>
          </p:nvPr>
        </p:nvSpPr>
        <p:spPr bwMode="auto">
          <a:xfrm>
            <a:off x="679464" y="3790815"/>
            <a:ext cx="5438748" cy="5390594"/>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US" noProof="0" dirty="0"/>
          </a:p>
        </p:txBody>
      </p:sp>
      <p:sp>
        <p:nvSpPr>
          <p:cNvPr id="6" name="Footer Placeholder 5"/>
          <p:cNvSpPr>
            <a:spLocks noGrp="1"/>
          </p:cNvSpPr>
          <p:nvPr>
            <p:ph type="ftr" sz="quarter" idx="4"/>
          </p:nvPr>
        </p:nvSpPr>
        <p:spPr bwMode="auto">
          <a:xfrm>
            <a:off x="0" y="9427766"/>
            <a:ext cx="2945862" cy="497332"/>
          </a:xfrm>
          <a:prstGeom prst="rect">
            <a:avLst/>
          </a:prstGeom>
          <a:noFill/>
          <a:ln w="9525">
            <a:noFill/>
            <a:miter lim="800000"/>
            <a:headEnd/>
            <a:tailEnd/>
          </a:ln>
        </p:spPr>
        <p:txBody>
          <a:bodyPr vert="horz" wrap="square" lIns="91432" tIns="45716" rIns="91432" bIns="45716" numCol="1" anchor="b" anchorCtr="0" compatLnSpc="1">
            <a:prstTxWarp prst="textNoShape">
              <a:avLst/>
            </a:prstTxWarp>
          </a:bodyPr>
          <a:lstStyle>
            <a:lvl1pPr marL="266502" defTabSz="343083">
              <a:defRPr sz="1200">
                <a:cs typeface="Tahoma" pitchFamily="34" charset="0"/>
              </a:defRPr>
            </a:lvl1pPr>
          </a:lstStyle>
          <a:p>
            <a:pPr>
              <a:defRPr/>
            </a:pPr>
            <a:endParaRPr lang="en-GB"/>
          </a:p>
        </p:txBody>
      </p:sp>
      <p:sp>
        <p:nvSpPr>
          <p:cNvPr id="7" name="Slide Number Placeholder 6"/>
          <p:cNvSpPr>
            <a:spLocks noGrp="1"/>
          </p:cNvSpPr>
          <p:nvPr>
            <p:ph type="sldNum" sz="quarter" idx="5"/>
          </p:nvPr>
        </p:nvSpPr>
        <p:spPr bwMode="auto">
          <a:xfrm>
            <a:off x="3850294" y="9427766"/>
            <a:ext cx="2945862" cy="497332"/>
          </a:xfrm>
          <a:prstGeom prst="rect">
            <a:avLst/>
          </a:prstGeom>
          <a:noFill/>
          <a:ln w="9525">
            <a:noFill/>
            <a:miter lim="800000"/>
            <a:headEnd/>
            <a:tailEnd/>
          </a:ln>
        </p:spPr>
        <p:txBody>
          <a:bodyPr vert="horz" wrap="square" lIns="91432" tIns="45716" rIns="143989" bIns="71994" numCol="1" anchor="b" anchorCtr="0" compatLnSpc="1">
            <a:prstTxWarp prst="textNoShape">
              <a:avLst/>
            </a:prstTxWarp>
          </a:bodyPr>
          <a:lstStyle>
            <a:lvl1pPr algn="r" defTabSz="343083">
              <a:defRPr sz="1200">
                <a:cs typeface="Tahoma" pitchFamily="34" charset="0"/>
              </a:defRPr>
            </a:lvl1pPr>
          </a:lstStyle>
          <a:p>
            <a:pPr>
              <a:defRPr/>
            </a:pPr>
            <a:fld id="{76CAB8A8-B903-4135-B4C5-15D0628FC2F3}" type="slidenum">
              <a:rPr lang="en-US"/>
              <a:pPr>
                <a:defRPr/>
              </a:pPr>
              <a:t>‹#›</a:t>
            </a:fld>
            <a:endParaRPr lang="en-US"/>
          </a:p>
        </p:txBody>
      </p:sp>
    </p:spTree>
    <p:extLst>
      <p:ext uri="{BB962C8B-B14F-4D97-AF65-F5344CB8AC3E}">
        <p14:creationId xmlns:p14="http://schemas.microsoft.com/office/powerpoint/2010/main" val="1757768833"/>
      </p:ext>
    </p:extLst>
  </p:cSld>
  <p:clrMap bg1="lt1" tx1="dk1" bg2="lt2" tx2="dk2" accent1="accent1" accent2="accent2" accent3="accent3" accent4="accent4" accent5="accent5" accent6="accent6" hlink="hlink" folHlink="folHlink"/>
  <p:hf hdr="0"/>
  <p:notesStyle>
    <a:lvl1pPr algn="l" defTabSz="342900" rtl="0" eaLnBrk="0" fontAlgn="base" hangingPunct="0">
      <a:spcBef>
        <a:spcPct val="30000"/>
      </a:spcBef>
      <a:spcAft>
        <a:spcPct val="0"/>
      </a:spcAft>
      <a:defRPr sz="1000" kern="1200">
        <a:solidFill>
          <a:schemeClr val="tx1"/>
        </a:solidFill>
        <a:latin typeface="Tahoma" pitchFamily="34" charset="0"/>
        <a:ea typeface="Tahoma" pitchFamily="34" charset="0"/>
        <a:cs typeface="Tahoma" pitchFamily="34" charset="0"/>
      </a:defRPr>
    </a:lvl1pPr>
    <a:lvl2pPr marL="342900" algn="l" defTabSz="342900" rtl="0" eaLnBrk="0" fontAlgn="base" hangingPunct="0">
      <a:spcBef>
        <a:spcPct val="30000"/>
      </a:spcBef>
      <a:spcAft>
        <a:spcPct val="0"/>
      </a:spcAft>
      <a:defRPr sz="1000" kern="1200">
        <a:solidFill>
          <a:schemeClr val="tx1"/>
        </a:solidFill>
        <a:latin typeface="Tahoma" pitchFamily="34" charset="0"/>
        <a:ea typeface="Tahoma" pitchFamily="34" charset="0"/>
        <a:cs typeface="Tahoma" pitchFamily="34" charset="0"/>
      </a:defRPr>
    </a:lvl2pPr>
    <a:lvl3pPr marL="685800" algn="l" defTabSz="342900" rtl="0" eaLnBrk="0" fontAlgn="base" hangingPunct="0">
      <a:spcBef>
        <a:spcPct val="30000"/>
      </a:spcBef>
      <a:spcAft>
        <a:spcPct val="0"/>
      </a:spcAft>
      <a:defRPr sz="1000" kern="1200">
        <a:solidFill>
          <a:schemeClr val="tx1"/>
        </a:solidFill>
        <a:latin typeface="Tahoma" pitchFamily="34" charset="0"/>
        <a:ea typeface="Tahoma" pitchFamily="34" charset="0"/>
        <a:cs typeface="Tahoma" pitchFamily="34" charset="0"/>
      </a:defRPr>
    </a:lvl3pPr>
    <a:lvl4pPr marL="1028700" algn="l" defTabSz="342900" rtl="0" eaLnBrk="0" fontAlgn="base" hangingPunct="0">
      <a:spcBef>
        <a:spcPct val="30000"/>
      </a:spcBef>
      <a:spcAft>
        <a:spcPct val="0"/>
      </a:spcAft>
      <a:defRPr sz="1000" kern="1200">
        <a:solidFill>
          <a:schemeClr val="tx1"/>
        </a:solidFill>
        <a:latin typeface="Tahoma" pitchFamily="34" charset="0"/>
        <a:ea typeface="Tahoma" pitchFamily="34" charset="0"/>
        <a:cs typeface="Tahoma" pitchFamily="34" charset="0"/>
      </a:defRPr>
    </a:lvl4pPr>
    <a:lvl5pPr marL="1371600" algn="l" defTabSz="342900" rtl="0" eaLnBrk="0" fontAlgn="base" hangingPunct="0">
      <a:spcBef>
        <a:spcPct val="30000"/>
      </a:spcBef>
      <a:spcAft>
        <a:spcPct val="0"/>
      </a:spcAft>
      <a:defRPr sz="1000" kern="1200">
        <a:solidFill>
          <a:schemeClr val="tx1"/>
        </a:solidFill>
        <a:latin typeface="Tahoma" pitchFamily="34" charset="0"/>
        <a:ea typeface="Tahoma" pitchFamily="34" charset="0"/>
        <a:cs typeface="Tahoma" pitchFamily="34" charset="0"/>
      </a:defRPr>
    </a:lvl5pPr>
    <a:lvl6pPr marL="1715215" algn="l" defTabSz="343043" rtl="0" eaLnBrk="1" latinLnBrk="0" hangingPunct="1">
      <a:defRPr sz="900" kern="1200">
        <a:solidFill>
          <a:schemeClr val="tx1"/>
        </a:solidFill>
        <a:latin typeface="+mn-lt"/>
        <a:ea typeface="+mn-ea"/>
        <a:cs typeface="+mn-cs"/>
      </a:defRPr>
    </a:lvl6pPr>
    <a:lvl7pPr marL="2058258" algn="l" defTabSz="343043" rtl="0" eaLnBrk="1" latinLnBrk="0" hangingPunct="1">
      <a:defRPr sz="900" kern="1200">
        <a:solidFill>
          <a:schemeClr val="tx1"/>
        </a:solidFill>
        <a:latin typeface="+mn-lt"/>
        <a:ea typeface="+mn-ea"/>
        <a:cs typeface="+mn-cs"/>
      </a:defRPr>
    </a:lvl7pPr>
    <a:lvl8pPr marL="2401302" algn="l" defTabSz="343043" rtl="0" eaLnBrk="1" latinLnBrk="0" hangingPunct="1">
      <a:defRPr sz="900" kern="1200">
        <a:solidFill>
          <a:schemeClr val="tx1"/>
        </a:solidFill>
        <a:latin typeface="+mn-lt"/>
        <a:ea typeface="+mn-ea"/>
        <a:cs typeface="+mn-cs"/>
      </a:defRPr>
    </a:lvl8pPr>
    <a:lvl9pPr marL="2744345" algn="l" defTabSz="34304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iso.org/obp/ui/#iso:std:iso:ts:12901:-2:ed-1:v1:en" TargetMode="External"/><Relationship Id="rId3" Type="http://schemas.openxmlformats.org/officeDocument/2006/relationships/hyperlink" Target="http://www.iso.org/iso/catalogue_detail?csnumber=52093" TargetMode="External"/><Relationship Id="rId7" Type="http://schemas.openxmlformats.org/officeDocument/2006/relationships/hyperlink" Target="https://www.iso.org/obp/ui/#iso:std:iso:ts:13830:ed-1:v1:en"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www.iso.org/iso/catalogue_detail.htm?csnumber=53705" TargetMode="External"/><Relationship Id="rId5" Type="http://schemas.openxmlformats.org/officeDocument/2006/relationships/hyperlink" Target="http://www.iso.org/iso/catalogue_detail.htm?csnumber=52976" TargetMode="External"/><Relationship Id="rId4" Type="http://schemas.openxmlformats.org/officeDocument/2006/relationships/hyperlink" Target="http://www.iso.org/iso/catalogue_detail.htm?csnumber=52125"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a:noFill/>
          <a:ln/>
        </p:spPr>
        <p:txBody>
          <a:bodyPr/>
          <a:lstStyle/>
          <a:p>
            <a:endParaRPr lang="en-GB" smtClean="0"/>
          </a:p>
        </p:txBody>
      </p:sp>
      <p:sp>
        <p:nvSpPr>
          <p:cNvPr id="16387" name="Date Placeholder 3"/>
          <p:cNvSpPr>
            <a:spLocks noGrp="1"/>
          </p:cNvSpPr>
          <p:nvPr>
            <p:ph type="dt" sz="quarter" idx="1"/>
          </p:nvPr>
        </p:nvSpPr>
        <p:spPr>
          <a:noFill/>
        </p:spPr>
        <p:txBody>
          <a:bodyPr/>
          <a:lstStyle/>
          <a:p>
            <a:fld id="{1683E634-48CF-4986-827E-8B02F0D2BDF8}" type="datetime1">
              <a:rPr lang="en-GB" smtClean="0"/>
              <a:pPr/>
              <a:t>18/05/2018</a:t>
            </a:fld>
            <a:endParaRPr lang="en-US" smtClean="0"/>
          </a:p>
        </p:txBody>
      </p:sp>
      <p:sp>
        <p:nvSpPr>
          <p:cNvPr id="16388" name="Footer Placeholder 4"/>
          <p:cNvSpPr>
            <a:spLocks noGrp="1"/>
          </p:cNvSpPr>
          <p:nvPr>
            <p:ph type="ftr" sz="quarter" idx="4"/>
          </p:nvPr>
        </p:nvSpPr>
        <p:spPr>
          <a:noFill/>
        </p:spPr>
        <p:txBody>
          <a:bodyPr/>
          <a:lstStyle/>
          <a:p>
            <a:endParaRPr lang="en-GB" smtClean="0"/>
          </a:p>
        </p:txBody>
      </p:sp>
      <p:sp>
        <p:nvSpPr>
          <p:cNvPr id="16389" name="Slide Number Placeholder 5"/>
          <p:cNvSpPr>
            <a:spLocks noGrp="1"/>
          </p:cNvSpPr>
          <p:nvPr>
            <p:ph type="sldNum" sz="quarter" idx="5"/>
          </p:nvPr>
        </p:nvSpPr>
        <p:spPr>
          <a:noFill/>
        </p:spPr>
        <p:txBody>
          <a:bodyPr/>
          <a:lstStyle/>
          <a:p>
            <a:fld id="{FFF91079-8B28-4F55-AC7D-01AB4777D632}"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pPr>
              <a:defRPr/>
            </a:pPr>
            <a:fld id="{0651038C-889F-4A80-9130-9918D2459AED}" type="datetime1">
              <a:rPr lang="en-GB" smtClean="0"/>
              <a:pPr>
                <a:defRPr/>
              </a:pPr>
              <a:t>18/05/2018</a:t>
            </a:fld>
            <a:endParaRPr lang="en-US"/>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76CAB8A8-B903-4135-B4C5-15D0628FC2F3}" type="slidenum">
              <a:rPr lang="en-US" smtClean="0"/>
              <a:pPr>
                <a:defRPr/>
              </a:pPr>
              <a:t>2</a:t>
            </a:fld>
            <a:endParaRPr lang="en-US"/>
          </a:p>
        </p:txBody>
      </p:sp>
    </p:spTree>
    <p:extLst>
      <p:ext uri="{BB962C8B-B14F-4D97-AF65-F5344CB8AC3E}">
        <p14:creationId xmlns:p14="http://schemas.microsoft.com/office/powerpoint/2010/main" val="508697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ISO/TR 12885:2008 Nanotechnologies -- Health and safety practices in occupational settings relevant to nanotechnologies</a:t>
            </a:r>
            <a:endParaRPr lang="en-GB" dirty="0"/>
          </a:p>
          <a:p>
            <a:r>
              <a:rPr lang="en-GB" dirty="0">
                <a:hlinkClick r:id="rId4"/>
              </a:rPr>
              <a:t>ISO/TS 12901-1:2012 Nanotechnologies -- Occupational risk management applied to engineered nanomaterials -- Part 1: Principles and approaches</a:t>
            </a:r>
            <a:endParaRPr lang="en-GB" dirty="0"/>
          </a:p>
          <a:p>
            <a:r>
              <a:rPr lang="en-GB" dirty="0">
                <a:hlinkClick r:id="rId5"/>
              </a:rPr>
              <a:t>ISO/TR 13121:2011 Nanotechnologies -- Nanomaterial risk evaluation</a:t>
            </a:r>
            <a:endParaRPr lang="en-GB" dirty="0"/>
          </a:p>
          <a:p>
            <a:r>
              <a:rPr lang="en-GB" dirty="0">
                <a:hlinkClick r:id="rId6"/>
              </a:rPr>
              <a:t>ISO/TR 13329:2012 Nanomaterials -- Preparation of material safety data sheet (MSDS)</a:t>
            </a:r>
            <a:endParaRPr lang="en-GB" dirty="0"/>
          </a:p>
          <a:p>
            <a:r>
              <a:rPr lang="en-GB" dirty="0">
                <a:hlinkClick r:id="rId7"/>
              </a:rPr>
              <a:t>ISO/TS 13830:2013 Nanotechnologies -- Guidance on voluntary labelling for consumer products containing manufactured </a:t>
            </a:r>
            <a:r>
              <a:rPr lang="en-GB" dirty="0" err="1">
                <a:hlinkClick r:id="rId7"/>
              </a:rPr>
              <a:t>nano</a:t>
            </a:r>
            <a:r>
              <a:rPr lang="en-GB" dirty="0">
                <a:hlinkClick r:id="rId7"/>
              </a:rPr>
              <a:t>-objects</a:t>
            </a:r>
            <a:endParaRPr lang="en-GB" dirty="0"/>
          </a:p>
          <a:p>
            <a:r>
              <a:rPr lang="en-GB" dirty="0">
                <a:hlinkClick r:id="rId8"/>
              </a:rPr>
              <a:t>ISO/TS 12901-2:2014 Nanotechnologies -- Occupational risk management applied to engineered nanomaterials -- Part 2: Use of the  control banding approach</a:t>
            </a:r>
            <a:endParaRPr lang="en-GB" dirty="0"/>
          </a:p>
          <a:p>
            <a:endParaRPr lang="en-GB" dirty="0"/>
          </a:p>
        </p:txBody>
      </p:sp>
      <p:sp>
        <p:nvSpPr>
          <p:cNvPr id="4" name="Date Placeholder 3"/>
          <p:cNvSpPr>
            <a:spLocks noGrp="1"/>
          </p:cNvSpPr>
          <p:nvPr>
            <p:ph type="dt" idx="10"/>
          </p:nvPr>
        </p:nvSpPr>
        <p:spPr/>
        <p:txBody>
          <a:bodyPr/>
          <a:lstStyle/>
          <a:p>
            <a:pPr>
              <a:defRPr/>
            </a:pPr>
            <a:fld id="{0651038C-889F-4A80-9130-9918D2459AED}" type="datetime1">
              <a:rPr lang="en-GB" smtClean="0"/>
              <a:pPr>
                <a:defRPr/>
              </a:pPr>
              <a:t>18/05/2018</a:t>
            </a:fld>
            <a:endParaRPr lang="en-US"/>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76CAB8A8-B903-4135-B4C5-15D0628FC2F3}" type="slidenum">
              <a:rPr lang="en-US" smtClean="0"/>
              <a:pPr>
                <a:defRPr/>
              </a:pPr>
              <a:t>3</a:t>
            </a:fld>
            <a:endParaRPr lang="en-US"/>
          </a:p>
        </p:txBody>
      </p:sp>
    </p:spTree>
    <p:extLst>
      <p:ext uri="{BB962C8B-B14F-4D97-AF65-F5344CB8AC3E}">
        <p14:creationId xmlns:p14="http://schemas.microsoft.com/office/powerpoint/2010/main" val="325891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pPr>
              <a:defRPr/>
            </a:pPr>
            <a:fld id="{0651038C-889F-4A80-9130-9918D2459AED}" type="datetime1">
              <a:rPr lang="en-GB" smtClean="0"/>
              <a:pPr>
                <a:defRPr/>
              </a:pPr>
              <a:t>18/05/2018</a:t>
            </a:fld>
            <a:endParaRPr lang="en-US"/>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76CAB8A8-B903-4135-B4C5-15D0628FC2F3}" type="slidenum">
              <a:rPr lang="en-US" smtClean="0"/>
              <a:pPr>
                <a:defRPr/>
              </a:pPr>
              <a:t>4</a:t>
            </a:fld>
            <a:endParaRPr lang="en-US"/>
          </a:p>
        </p:txBody>
      </p:sp>
    </p:spTree>
    <p:extLst>
      <p:ext uri="{BB962C8B-B14F-4D97-AF65-F5344CB8AC3E}">
        <p14:creationId xmlns:p14="http://schemas.microsoft.com/office/powerpoint/2010/main" val="10082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pPr>
              <a:defRPr/>
            </a:pPr>
            <a:fld id="{0651038C-889F-4A80-9130-9918D2459AED}" type="datetime1">
              <a:rPr lang="en-GB" smtClean="0"/>
              <a:pPr>
                <a:defRPr/>
              </a:pPr>
              <a:t>18/05/2018</a:t>
            </a:fld>
            <a:endParaRPr lang="en-US"/>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76CAB8A8-B903-4135-B4C5-15D0628FC2F3}" type="slidenum">
              <a:rPr lang="en-US" smtClean="0"/>
              <a:pPr>
                <a:defRPr/>
              </a:pPr>
              <a:t>5</a:t>
            </a:fld>
            <a:endParaRPr lang="en-US"/>
          </a:p>
        </p:txBody>
      </p:sp>
    </p:spTree>
    <p:extLst>
      <p:ext uri="{BB962C8B-B14F-4D97-AF65-F5344CB8AC3E}">
        <p14:creationId xmlns:p14="http://schemas.microsoft.com/office/powerpoint/2010/main" val="1577876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pPr>
              <a:defRPr/>
            </a:pPr>
            <a:fld id="{0651038C-889F-4A80-9130-9918D2459AED}" type="datetime1">
              <a:rPr lang="en-GB" smtClean="0"/>
              <a:pPr>
                <a:defRPr/>
              </a:pPr>
              <a:t>18/05/2018</a:t>
            </a:fld>
            <a:endParaRPr lang="en-US"/>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76CAB8A8-B903-4135-B4C5-15D0628FC2F3}" type="slidenum">
              <a:rPr lang="en-US" smtClean="0"/>
              <a:pPr>
                <a:defRPr/>
              </a:pPr>
              <a:t>6</a:t>
            </a:fld>
            <a:endParaRPr lang="en-US"/>
          </a:p>
        </p:txBody>
      </p:sp>
    </p:spTree>
    <p:extLst>
      <p:ext uri="{BB962C8B-B14F-4D97-AF65-F5344CB8AC3E}">
        <p14:creationId xmlns:p14="http://schemas.microsoft.com/office/powerpoint/2010/main" val="1938285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r>
              <a:rPr lang="en-GB" u="sng" dirty="0"/>
              <a:t>IEC/TS 62607-6-2</a:t>
            </a:r>
            <a:r>
              <a:rPr lang="en-GB" dirty="0"/>
              <a:t>: </a:t>
            </a:r>
            <a:r>
              <a:rPr lang="en-GB" dirty="0" err="1"/>
              <a:t>Nanomanufacturing</a:t>
            </a:r>
            <a:r>
              <a:rPr lang="en-GB" dirty="0"/>
              <a:t> - Key control characteristics - Part 6-2: Graphene - Evaluation of the number of layers of graphene</a:t>
            </a:r>
          </a:p>
          <a:p>
            <a:pPr lvl="3"/>
            <a:r>
              <a:rPr lang="en-GB" u="sng" dirty="0"/>
              <a:t>IEC/TS 62607-6-3</a:t>
            </a:r>
            <a:r>
              <a:rPr lang="en-GB" dirty="0"/>
              <a:t>: </a:t>
            </a:r>
            <a:r>
              <a:rPr lang="en-GB" dirty="0" err="1"/>
              <a:t>Nanomanufacturing</a:t>
            </a:r>
            <a:r>
              <a:rPr lang="en-GB" dirty="0"/>
              <a:t> - Key control characteristics - Part 6-3: Graphene - Evaluation of the defect level in the graphene layer </a:t>
            </a:r>
          </a:p>
          <a:p>
            <a:endParaRPr lang="en-GB" dirty="0"/>
          </a:p>
        </p:txBody>
      </p:sp>
      <p:sp>
        <p:nvSpPr>
          <p:cNvPr id="4" name="Date Placeholder 3"/>
          <p:cNvSpPr>
            <a:spLocks noGrp="1"/>
          </p:cNvSpPr>
          <p:nvPr>
            <p:ph type="dt" idx="10"/>
          </p:nvPr>
        </p:nvSpPr>
        <p:spPr/>
        <p:txBody>
          <a:bodyPr/>
          <a:lstStyle/>
          <a:p>
            <a:pPr>
              <a:defRPr/>
            </a:pPr>
            <a:fld id="{0651038C-889F-4A80-9130-9918D2459AED}" type="datetime1">
              <a:rPr lang="en-GB" smtClean="0"/>
              <a:pPr>
                <a:defRPr/>
              </a:pPr>
              <a:t>18/05/2018</a:t>
            </a:fld>
            <a:endParaRPr lang="en-US"/>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76CAB8A8-B903-4135-B4C5-15D0628FC2F3}" type="slidenum">
              <a:rPr lang="en-US" smtClean="0"/>
              <a:pPr>
                <a:defRPr/>
              </a:pPr>
              <a:t>7</a:t>
            </a:fld>
            <a:endParaRPr lang="en-US"/>
          </a:p>
        </p:txBody>
      </p:sp>
    </p:spTree>
    <p:extLst>
      <p:ext uri="{BB962C8B-B14F-4D97-AF65-F5344CB8AC3E}">
        <p14:creationId xmlns:p14="http://schemas.microsoft.com/office/powerpoint/2010/main" val="3325326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a:t>Performance </a:t>
            </a:r>
            <a:r>
              <a:rPr lang="en-GB" sz="800" dirty="0" smtClean="0"/>
              <a:t>test: Thermal equilibration, Standard </a:t>
            </a:r>
            <a:r>
              <a:rPr lang="en-GB" sz="800" dirty="0"/>
              <a:t>charge (SCH</a:t>
            </a:r>
            <a:r>
              <a:rPr lang="en-GB" sz="800" dirty="0" smtClean="0"/>
              <a:t>), Standard </a:t>
            </a:r>
            <a:r>
              <a:rPr lang="en-GB" sz="800" dirty="0"/>
              <a:t>cycle (SC)  </a:t>
            </a:r>
            <a:r>
              <a:rPr lang="en-GB" sz="800" dirty="0" smtClean="0"/>
              <a:t>Discharge </a:t>
            </a:r>
            <a:r>
              <a:rPr lang="en-GB" sz="800" dirty="0"/>
              <a:t>at 1 C  </a:t>
            </a:r>
            <a:r>
              <a:rPr lang="en-GB" sz="800" dirty="0" smtClean="0"/>
              <a:t>Standard </a:t>
            </a:r>
            <a:r>
              <a:rPr lang="en-GB" sz="800" dirty="0"/>
              <a:t>charge (</a:t>
            </a:r>
            <a:r>
              <a:rPr lang="en-GB" sz="800" dirty="0" smtClean="0"/>
              <a:t>SCH), Discharge </a:t>
            </a:r>
            <a:r>
              <a:rPr lang="en-GB" sz="800" dirty="0"/>
              <a:t>at 1 </a:t>
            </a:r>
            <a:r>
              <a:rPr lang="en-GB" sz="800" dirty="0" smtClean="0"/>
              <a:t>C, Standard </a:t>
            </a:r>
            <a:r>
              <a:rPr lang="en-GB" sz="800" dirty="0"/>
              <a:t>charge (SCH</a:t>
            </a:r>
            <a:r>
              <a:rPr lang="en-GB" sz="800" dirty="0" smtClean="0"/>
              <a:t>), Discharge </a:t>
            </a:r>
            <a:r>
              <a:rPr lang="en-GB" sz="800" dirty="0"/>
              <a:t>at 10 </a:t>
            </a:r>
            <a:r>
              <a:rPr lang="en-GB" sz="800" dirty="0" smtClean="0"/>
              <a:t>C, Standard </a:t>
            </a:r>
            <a:r>
              <a:rPr lang="en-GB" sz="800" dirty="0"/>
              <a:t>charge (</a:t>
            </a:r>
            <a:r>
              <a:rPr lang="en-GB" sz="800" dirty="0" smtClean="0"/>
              <a:t>SCH), Standard </a:t>
            </a:r>
            <a:r>
              <a:rPr lang="en-GB" sz="800" dirty="0"/>
              <a:t>cycle (SC</a:t>
            </a:r>
            <a:r>
              <a:rPr lang="en-GB" sz="800" dirty="0" smtClean="0"/>
              <a:t>)</a:t>
            </a:r>
            <a:endParaRPr lang="en-GB" sz="800" dirty="0"/>
          </a:p>
          <a:p>
            <a:r>
              <a:rPr lang="en-GB" sz="800" dirty="0"/>
              <a:t>The testing within the standard I think is very much geared to complete battery systems within the ELV.  However they can be appropriately extrapolated to the testing of individual cells.   Testing on cell level is specified in IEC 62660-1 and IEC 62660-2. For specifications for battery cells:</a:t>
            </a:r>
          </a:p>
          <a:p>
            <a:r>
              <a:rPr lang="en-GB" sz="800" dirty="0"/>
              <a:t> </a:t>
            </a:r>
          </a:p>
          <a:p>
            <a:pPr lvl="0"/>
            <a:r>
              <a:rPr lang="en-GB" sz="800" u="sng" dirty="0"/>
              <a:t>BS EN 62660-1:2011</a:t>
            </a:r>
            <a:r>
              <a:rPr lang="en-GB" sz="800" dirty="0"/>
              <a:t> </a:t>
            </a:r>
            <a:r>
              <a:rPr lang="en-GB" sz="800" i="1" dirty="0"/>
              <a:t>Secondary lithium-ion cells for the propulsion of electric road vehicles — Part 1: Performance testing</a:t>
            </a:r>
            <a:endParaRPr lang="en-GB" sz="800" dirty="0"/>
          </a:p>
          <a:p>
            <a:pPr lvl="0"/>
            <a:r>
              <a:rPr lang="en-GB" sz="800" u="sng" dirty="0"/>
              <a:t>BS EN 62660-2:2011</a:t>
            </a:r>
            <a:r>
              <a:rPr lang="en-GB" sz="800" dirty="0"/>
              <a:t> Secondary lithium-ion cells for the propulsion of electric road vehicles. Reliability and abuse testing</a:t>
            </a:r>
          </a:p>
          <a:p>
            <a:r>
              <a:rPr lang="en-GB" sz="800" dirty="0"/>
              <a:t>Based on tests, the purpose of the standard is to provide a basic test methodology with general</a:t>
            </a:r>
          </a:p>
          <a:p>
            <a:r>
              <a:rPr lang="en-GB" sz="800" dirty="0"/>
              <a:t>versatility, which serves a function in common primary testing of lithium ion cells to be used in</a:t>
            </a:r>
          </a:p>
          <a:p>
            <a:r>
              <a:rPr lang="en-GB" sz="800" dirty="0"/>
              <a:t>a variety of battery systems.</a:t>
            </a:r>
          </a:p>
          <a:p>
            <a:r>
              <a:rPr lang="en-GB" sz="800" i="1" dirty="0"/>
              <a:t> </a:t>
            </a:r>
            <a:endParaRPr lang="en-GB" sz="800" dirty="0"/>
          </a:p>
          <a:p>
            <a:r>
              <a:rPr lang="en-GB" sz="800" dirty="0"/>
              <a:t>Other standards of note which are called up in Battery testing procedures but these are more around environmental conditions during testing:</a:t>
            </a:r>
          </a:p>
          <a:p>
            <a:r>
              <a:rPr lang="en-GB" sz="800" i="1" dirty="0"/>
              <a:t> </a:t>
            </a:r>
            <a:endParaRPr lang="en-GB" sz="800" dirty="0"/>
          </a:p>
          <a:p>
            <a:pPr lvl="0"/>
            <a:r>
              <a:rPr lang="en-GB" sz="800" dirty="0"/>
              <a:t>BS ISO 6469-1, </a:t>
            </a:r>
            <a:r>
              <a:rPr lang="en-GB" sz="800" i="1" dirty="0"/>
              <a:t>Electrically propelled road vehicles — Safety specifications — Part 1: On-board rechargeable energy storage system (RESS)</a:t>
            </a:r>
            <a:endParaRPr lang="en-GB" sz="800" dirty="0"/>
          </a:p>
          <a:p>
            <a:pPr lvl="0"/>
            <a:r>
              <a:rPr lang="en-GB" sz="800" dirty="0"/>
              <a:t>BS ISO 6469-3, </a:t>
            </a:r>
            <a:r>
              <a:rPr lang="en-GB" sz="800" i="1" dirty="0"/>
              <a:t>Electrically propelled road vehicles — Safety specifications — Part 3: Protection of persons against electric shock</a:t>
            </a:r>
            <a:endParaRPr lang="en-GB" sz="800" dirty="0"/>
          </a:p>
          <a:p>
            <a:pPr lvl="0"/>
            <a:r>
              <a:rPr lang="en-GB" sz="800" dirty="0"/>
              <a:t>BS ISO 16750-1, </a:t>
            </a:r>
            <a:r>
              <a:rPr lang="en-GB" sz="800" i="1" dirty="0"/>
              <a:t>Road vehicles — Environmental conditions and testing for electrical and electronic equipment — Part 1: General</a:t>
            </a:r>
            <a:endParaRPr lang="en-GB" sz="800" dirty="0"/>
          </a:p>
          <a:p>
            <a:pPr lvl="0"/>
            <a:r>
              <a:rPr lang="en-GB" sz="800" dirty="0"/>
              <a:t>BS ISO 16750-3, </a:t>
            </a:r>
            <a:r>
              <a:rPr lang="en-GB" sz="800" i="1" dirty="0"/>
              <a:t>Road vehicles — Environmental conditions and testing for electrical and electronic equipment — Part 3: Mechanical loads</a:t>
            </a:r>
            <a:endParaRPr lang="en-GB" sz="800" dirty="0"/>
          </a:p>
          <a:p>
            <a:pPr lvl="0"/>
            <a:r>
              <a:rPr lang="en-GB" sz="800" i="1" dirty="0"/>
              <a:t>BS EN 62133:2013 Secondary cells and batteries containing alkaline or other non-acid electrolytes. Safety requirements for portable sealed secondary cells, and for batteries made from them, for use in portable applications</a:t>
            </a:r>
            <a:endParaRPr lang="en-GB" sz="800" dirty="0"/>
          </a:p>
          <a:p>
            <a:pPr lvl="0"/>
            <a:r>
              <a:rPr lang="en-GB" sz="800" dirty="0"/>
              <a:t>BS ISO 16750-4: </a:t>
            </a:r>
            <a:r>
              <a:rPr lang="en-GB" sz="800" i="1" dirty="0"/>
              <a:t>Road vehicles — Environmental conditions and testing for electrical and electronic equipment — Part 4: Climatic loads</a:t>
            </a:r>
            <a:endParaRPr lang="en-GB" sz="800" dirty="0"/>
          </a:p>
          <a:p>
            <a:pPr lvl="0"/>
            <a:r>
              <a:rPr lang="en-GB" sz="800" dirty="0"/>
              <a:t>BS IEC 60068-2-30, </a:t>
            </a:r>
            <a:r>
              <a:rPr lang="en-GB" sz="800" i="1" dirty="0"/>
              <a:t>Environmental testing — Part 2-30: Tests — Test </a:t>
            </a:r>
            <a:r>
              <a:rPr lang="en-GB" sz="800" i="1" dirty="0" err="1"/>
              <a:t>Db</a:t>
            </a:r>
            <a:r>
              <a:rPr lang="en-GB" sz="800" i="1" dirty="0"/>
              <a:t>: Damp heat, cyclic (12 h + 12 h cycle)</a:t>
            </a:r>
            <a:endParaRPr lang="en-GB" sz="800" dirty="0"/>
          </a:p>
          <a:p>
            <a:pPr lvl="0"/>
            <a:r>
              <a:rPr lang="en-GB" sz="800" dirty="0"/>
              <a:t>BS IEC 60068-2-47 </a:t>
            </a:r>
            <a:r>
              <a:rPr lang="en-GB" sz="800" i="1" dirty="0"/>
              <a:t>Environmental testing — Part 2-47: Test — Mounting of specimens for vibration, impact and similar dynamic tests</a:t>
            </a:r>
            <a:endParaRPr lang="en-GB" sz="800" dirty="0"/>
          </a:p>
          <a:p>
            <a:pPr lvl="0"/>
            <a:r>
              <a:rPr lang="en-GB" sz="800" dirty="0"/>
              <a:t>BS IEC 60068-2-64:2008, </a:t>
            </a:r>
            <a:r>
              <a:rPr lang="en-GB" sz="800" i="1" dirty="0"/>
              <a:t>Environmental testing — Part 2-64: Tests — Test </a:t>
            </a:r>
            <a:r>
              <a:rPr lang="en-GB" sz="800" i="1" dirty="0" err="1"/>
              <a:t>Fh</a:t>
            </a:r>
            <a:r>
              <a:rPr lang="en-GB" sz="800" i="1" dirty="0"/>
              <a:t>: Vibration, broadband random and guidance</a:t>
            </a:r>
            <a:endParaRPr lang="en-GB" sz="800" dirty="0"/>
          </a:p>
          <a:p>
            <a:r>
              <a:rPr lang="en-GB" sz="800" dirty="0"/>
              <a:t> </a:t>
            </a:r>
          </a:p>
          <a:p>
            <a:endParaRPr lang="en-GB" dirty="0"/>
          </a:p>
        </p:txBody>
      </p:sp>
      <p:sp>
        <p:nvSpPr>
          <p:cNvPr id="4" name="Date Placeholder 3"/>
          <p:cNvSpPr>
            <a:spLocks noGrp="1"/>
          </p:cNvSpPr>
          <p:nvPr>
            <p:ph type="dt" idx="10"/>
          </p:nvPr>
        </p:nvSpPr>
        <p:spPr/>
        <p:txBody>
          <a:bodyPr/>
          <a:lstStyle/>
          <a:p>
            <a:pPr>
              <a:defRPr/>
            </a:pPr>
            <a:fld id="{0651038C-889F-4A80-9130-9918D2459AED}" type="datetime1">
              <a:rPr lang="en-GB" smtClean="0"/>
              <a:pPr>
                <a:defRPr/>
              </a:pPr>
              <a:t>18/05/2018</a:t>
            </a:fld>
            <a:endParaRPr lang="en-US"/>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76CAB8A8-B903-4135-B4C5-15D0628FC2F3}" type="slidenum">
              <a:rPr lang="en-US" smtClean="0"/>
              <a:pPr>
                <a:defRPr/>
              </a:pPr>
              <a:t>9</a:t>
            </a:fld>
            <a:endParaRPr lang="en-US"/>
          </a:p>
        </p:txBody>
      </p:sp>
    </p:spTree>
    <p:extLst>
      <p:ext uri="{BB962C8B-B14F-4D97-AF65-F5344CB8AC3E}">
        <p14:creationId xmlns:p14="http://schemas.microsoft.com/office/powerpoint/2010/main" val="20696517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466725" y="252413"/>
            <a:ext cx="879475" cy="538162"/>
          </a:xfrm>
          <a:prstGeom prst="rect">
            <a:avLst/>
          </a:prstGeom>
          <a:noFill/>
          <a:ln w="9525">
            <a:noFill/>
            <a:miter lim="800000"/>
            <a:headEnd/>
            <a:tailEnd/>
          </a:ln>
        </p:spPr>
      </p:pic>
      <p:pic>
        <p:nvPicPr>
          <p:cNvPr id="5" name="Picture 5"/>
          <p:cNvPicPr>
            <a:picLocks noChangeAspect="1"/>
          </p:cNvPicPr>
          <p:nvPr userDrawn="1"/>
        </p:nvPicPr>
        <p:blipFill>
          <a:blip r:embed="rId3"/>
          <a:srcRect/>
          <a:stretch>
            <a:fillRect/>
          </a:stretch>
        </p:blipFill>
        <p:spPr bwMode="auto">
          <a:xfrm>
            <a:off x="6238875" y="312738"/>
            <a:ext cx="2879725" cy="511175"/>
          </a:xfrm>
          <a:prstGeom prst="rect">
            <a:avLst/>
          </a:prstGeom>
          <a:noFill/>
          <a:ln w="9525">
            <a:noFill/>
            <a:miter lim="800000"/>
            <a:headEnd/>
            <a:tailEnd/>
          </a:ln>
        </p:spPr>
      </p:pic>
      <p:pic>
        <p:nvPicPr>
          <p:cNvPr id="6" name="Picture 9" descr="BSB2012_bw_ban.jpg"/>
          <p:cNvPicPr>
            <a:picLocks noChangeAspect="1"/>
          </p:cNvPicPr>
          <p:nvPr userDrawn="1"/>
        </p:nvPicPr>
        <p:blipFill>
          <a:blip r:embed="rId4"/>
          <a:srcRect/>
          <a:stretch>
            <a:fillRect/>
          </a:stretch>
        </p:blipFill>
        <p:spPr bwMode="auto">
          <a:xfrm>
            <a:off x="7559675" y="3706813"/>
            <a:ext cx="1368425" cy="1247775"/>
          </a:xfrm>
          <a:prstGeom prst="rect">
            <a:avLst/>
          </a:prstGeom>
          <a:noFill/>
          <a:ln w="9525">
            <a:noFill/>
            <a:miter lim="800000"/>
            <a:headEnd/>
            <a:tailEnd/>
          </a:ln>
        </p:spPr>
      </p:pic>
      <p:sp>
        <p:nvSpPr>
          <p:cNvPr id="7" name="TextBox 10"/>
          <p:cNvSpPr txBox="1">
            <a:spLocks noChangeArrowheads="1"/>
          </p:cNvSpPr>
          <p:nvPr userDrawn="1"/>
        </p:nvSpPr>
        <p:spPr bwMode="auto">
          <a:xfrm>
            <a:off x="466725" y="4878388"/>
            <a:ext cx="1225550" cy="77787"/>
          </a:xfrm>
          <a:prstGeom prst="rect">
            <a:avLst/>
          </a:prstGeom>
          <a:noFill/>
          <a:ln>
            <a:noFill/>
          </a:ln>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dirty="0" smtClean="0">
                <a:cs typeface="Tahoma" charset="0"/>
              </a:rPr>
              <a:t>Copyright © 2012 BSI. All rights reserved.</a:t>
            </a:r>
          </a:p>
        </p:txBody>
      </p:sp>
      <p:sp>
        <p:nvSpPr>
          <p:cNvPr id="2" name="Title 1"/>
          <p:cNvSpPr>
            <a:spLocks noGrp="1"/>
          </p:cNvSpPr>
          <p:nvPr>
            <p:ph type="ctrTitle"/>
          </p:nvPr>
        </p:nvSpPr>
        <p:spPr>
          <a:xfrm>
            <a:off x="457202" y="2184400"/>
            <a:ext cx="7385771" cy="876852"/>
          </a:xfrm>
        </p:spPr>
        <p:txBody>
          <a:bodyPr>
            <a:noAutofit/>
          </a:bodyPr>
          <a:lstStyle>
            <a:lvl1pPr algn="l">
              <a:defRPr sz="2400"/>
            </a:lvl1pPr>
          </a:lstStyle>
          <a:p>
            <a:r>
              <a:rPr lang="en-US" dirty="0" smtClean="0"/>
              <a:t>Click to edit Master title style</a:t>
            </a:r>
            <a:endParaRPr lang="en-GB" dirty="0"/>
          </a:p>
        </p:txBody>
      </p:sp>
      <p:sp>
        <p:nvSpPr>
          <p:cNvPr id="3" name="Subtitle 2"/>
          <p:cNvSpPr>
            <a:spLocks noGrp="1"/>
          </p:cNvSpPr>
          <p:nvPr>
            <p:ph type="subTitle" idx="1"/>
          </p:nvPr>
        </p:nvSpPr>
        <p:spPr>
          <a:xfrm>
            <a:off x="457201" y="3224181"/>
            <a:ext cx="6400800" cy="435620"/>
          </a:xfrm>
        </p:spPr>
        <p:txBody>
          <a:bodyPr/>
          <a:lstStyle>
            <a:lvl1pPr marL="0" indent="0" algn="l">
              <a:spcBef>
                <a:spcPts val="0"/>
              </a:spcBef>
              <a:buNone/>
              <a:defRPr sz="1600">
                <a:solidFill>
                  <a:schemeClr val="tx1">
                    <a:tint val="75000"/>
                  </a:schemeClr>
                </a:solidFill>
              </a:defRPr>
            </a:lvl1pPr>
            <a:lvl2pPr marL="343043" indent="0" algn="ctr">
              <a:buNone/>
              <a:defRPr>
                <a:solidFill>
                  <a:schemeClr val="tx1">
                    <a:tint val="75000"/>
                  </a:schemeClr>
                </a:solidFill>
              </a:defRPr>
            </a:lvl2pPr>
            <a:lvl3pPr marL="686086" indent="0" algn="ctr">
              <a:buNone/>
              <a:defRPr>
                <a:solidFill>
                  <a:schemeClr val="tx1">
                    <a:tint val="75000"/>
                  </a:schemeClr>
                </a:solidFill>
              </a:defRPr>
            </a:lvl3pPr>
            <a:lvl4pPr marL="1029129" indent="0" algn="ctr">
              <a:buNone/>
              <a:defRPr>
                <a:solidFill>
                  <a:schemeClr val="tx1">
                    <a:tint val="75000"/>
                  </a:schemeClr>
                </a:solidFill>
              </a:defRPr>
            </a:lvl4pPr>
            <a:lvl5pPr marL="1372172" indent="0" algn="ctr">
              <a:buNone/>
              <a:defRPr>
                <a:solidFill>
                  <a:schemeClr val="tx1">
                    <a:tint val="75000"/>
                  </a:schemeClr>
                </a:solidFill>
              </a:defRPr>
            </a:lvl5pPr>
            <a:lvl6pPr marL="1715215" indent="0" algn="ctr">
              <a:buNone/>
              <a:defRPr>
                <a:solidFill>
                  <a:schemeClr val="tx1">
                    <a:tint val="75000"/>
                  </a:schemeClr>
                </a:solidFill>
              </a:defRPr>
            </a:lvl6pPr>
            <a:lvl7pPr marL="2058258" indent="0" algn="ctr">
              <a:buNone/>
              <a:defRPr>
                <a:solidFill>
                  <a:schemeClr val="tx1">
                    <a:tint val="75000"/>
                  </a:schemeClr>
                </a:solidFill>
              </a:defRPr>
            </a:lvl7pPr>
            <a:lvl8pPr marL="2401302" indent="0" algn="ctr">
              <a:buNone/>
              <a:defRPr>
                <a:solidFill>
                  <a:schemeClr val="tx1">
                    <a:tint val="75000"/>
                  </a:schemeClr>
                </a:solidFill>
              </a:defRPr>
            </a:lvl8pPr>
            <a:lvl9pPr marL="2744345" indent="0" algn="ctr">
              <a:buNone/>
              <a:defRPr>
                <a:solidFill>
                  <a:schemeClr val="tx1">
                    <a:tint val="75000"/>
                  </a:schemeClr>
                </a:solidFill>
              </a:defRPr>
            </a:lvl9pPr>
          </a:lstStyle>
          <a:p>
            <a:r>
              <a:rPr lang="en-US" dirty="0" smtClean="0"/>
              <a:t>Click to edit Master subtitle style</a:t>
            </a:r>
            <a:endParaRPr lang="en-GB" dirty="0"/>
          </a:p>
        </p:txBody>
      </p:sp>
      <p:sp>
        <p:nvSpPr>
          <p:cNvPr id="8" name="Footer Placeholder 11"/>
          <p:cNvSpPr>
            <a:spLocks noGrp="1"/>
          </p:cNvSpPr>
          <p:nvPr>
            <p:ph type="ftr" sz="quarter" idx="10"/>
          </p:nvPr>
        </p:nvSpPr>
        <p:spPr>
          <a:xfrm>
            <a:off x="4572000" y="4865688"/>
            <a:ext cx="2763838" cy="144462"/>
          </a:xfrm>
        </p:spPr>
        <p:txBody>
          <a:bodyPr/>
          <a:lstStyle>
            <a:lvl1pPr>
              <a:defRPr/>
            </a:lvl1pPr>
          </a:lstStyle>
          <a:p>
            <a:pPr>
              <a:defRPr/>
            </a:pPr>
            <a:endParaRPr lang="en-US"/>
          </a:p>
        </p:txBody>
      </p:sp>
      <p:sp>
        <p:nvSpPr>
          <p:cNvPr id="9" name="Date Placeholder 13"/>
          <p:cNvSpPr>
            <a:spLocks noGrp="1"/>
          </p:cNvSpPr>
          <p:nvPr>
            <p:ph type="dt" sz="half" idx="11"/>
          </p:nvPr>
        </p:nvSpPr>
        <p:spPr/>
        <p:txBody>
          <a:bodyPr/>
          <a:lstStyle>
            <a:lvl1pPr>
              <a:defRPr>
                <a:solidFill>
                  <a:schemeClr val="tx1"/>
                </a:solidFill>
              </a:defRPr>
            </a:lvl1pPr>
          </a:lstStyle>
          <a:p>
            <a:pPr>
              <a:defRPr/>
            </a:pPr>
            <a:fld id="{9518357A-2293-4B64-A0BD-82C0ACE5EF48}" type="datetime1">
              <a:rPr lang="en-GB"/>
              <a:pPr>
                <a:defRPr/>
              </a:pPr>
              <a:t>18/05/2018</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solidFill>
                  <a:schemeClr val="tx1"/>
                </a:solidFill>
              </a:defRPr>
            </a:lvl1pPr>
          </a:lstStyle>
          <a:p>
            <a:pPr>
              <a:defRPr/>
            </a:pPr>
            <a:fld id="{5AB45930-26B8-4ABC-B0E2-328CF7023C3A}" type="datetime1">
              <a:rPr lang="en-GB"/>
              <a:pPr>
                <a:defRPr/>
              </a:pPr>
              <a:t>18/05/2018</a:t>
            </a:fld>
            <a:endParaRPr lang="en-US" dirty="0"/>
          </a:p>
        </p:txBody>
      </p:sp>
      <p:sp>
        <p:nvSpPr>
          <p:cNvPr id="3" name="Footer Placeholder 10"/>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01271B-C6EE-4924-A4AF-B7DF4E66E1B2}" type="datetimeFigureOut">
              <a:rPr lang="en-GB" smtClean="0"/>
              <a:t>18/05/2018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0E7F5081-76B7-4CFD-B77D-D6A316FC555D}" type="slidenum">
              <a:rPr lang="en-GB" smtClean="0"/>
              <a:t>‹#›</a:t>
            </a:fld>
            <a:endParaRPr lang="en-GB"/>
          </a:p>
        </p:txBody>
      </p:sp>
    </p:spTree>
    <p:extLst>
      <p:ext uri="{BB962C8B-B14F-4D97-AF65-F5344CB8AC3E}">
        <p14:creationId xmlns:p14="http://schemas.microsoft.com/office/powerpoint/2010/main" val="642245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3"/>
            <a:ext cx="8229600" cy="360336"/>
          </a:xfrm>
        </p:spPr>
        <p:txBody>
          <a:bodyPr/>
          <a:lstStyle/>
          <a:p>
            <a:r>
              <a:rPr lang="en-US" noProof="0" smtClean="0"/>
              <a:t>Click to edit Master title style</a:t>
            </a:r>
            <a:endParaRPr lang="en-GB" noProof="0"/>
          </a:p>
        </p:txBody>
      </p:sp>
      <p:sp>
        <p:nvSpPr>
          <p:cNvPr id="3" name="Content Placeholder 2"/>
          <p:cNvSpPr>
            <a:spLocks noGrp="1"/>
          </p:cNvSpPr>
          <p:nvPr>
            <p:ph idx="1"/>
          </p:nvPr>
        </p:nvSpPr>
        <p:spPr>
          <a:xfrm>
            <a:off x="457200" y="1047750"/>
            <a:ext cx="8229600" cy="3546475"/>
          </a:xfrm>
        </p:spPr>
        <p:txBody>
          <a:bodyPr/>
          <a:lstStyle>
            <a:lvl1pPr>
              <a:defRPr sz="140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Footer Placeholder 13"/>
          <p:cNvSpPr>
            <a:spLocks noGrp="1"/>
          </p:cNvSpPr>
          <p:nvPr>
            <p:ph type="ftr" sz="quarter" idx="10"/>
          </p:nvPr>
        </p:nvSpPr>
        <p:spPr/>
        <p:txBody>
          <a:bodyPr/>
          <a:lstStyle>
            <a:lvl1pPr>
              <a:defRPr/>
            </a:lvl1pPr>
          </a:lstStyle>
          <a:p>
            <a:pPr>
              <a:defRPr/>
            </a:pPr>
            <a:endParaRPr lang="en-US"/>
          </a:p>
        </p:txBody>
      </p:sp>
      <p:sp>
        <p:nvSpPr>
          <p:cNvPr id="5" name="Date Placeholder 5"/>
          <p:cNvSpPr>
            <a:spLocks noGrp="1"/>
          </p:cNvSpPr>
          <p:nvPr>
            <p:ph type="dt" sz="half" idx="11"/>
          </p:nvPr>
        </p:nvSpPr>
        <p:spPr/>
        <p:txBody>
          <a:bodyPr/>
          <a:lstStyle>
            <a:lvl1pPr>
              <a:defRPr>
                <a:solidFill>
                  <a:schemeClr val="tx1"/>
                </a:solidFill>
              </a:defRPr>
            </a:lvl1pPr>
          </a:lstStyle>
          <a:p>
            <a:pPr>
              <a:defRPr/>
            </a:pPr>
            <a:fld id="{C823EA71-82B8-44B6-863D-14FF3367766D}" type="datetime1">
              <a:rPr lang="en-GB"/>
              <a:pPr>
                <a:defRPr/>
              </a:pPr>
              <a:t>18/05/2018</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457200" y="1047752"/>
            <a:ext cx="4038600" cy="3546873"/>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48200" y="1047752"/>
            <a:ext cx="4038600" cy="3546873"/>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Date Placeholder 9"/>
          <p:cNvSpPr>
            <a:spLocks noGrp="1"/>
          </p:cNvSpPr>
          <p:nvPr>
            <p:ph type="dt" sz="half" idx="10"/>
          </p:nvPr>
        </p:nvSpPr>
        <p:spPr/>
        <p:txBody>
          <a:bodyPr/>
          <a:lstStyle>
            <a:lvl1pPr>
              <a:defRPr>
                <a:solidFill>
                  <a:schemeClr val="tx1"/>
                </a:solidFill>
              </a:defRPr>
            </a:lvl1pPr>
          </a:lstStyle>
          <a:p>
            <a:pPr>
              <a:defRPr/>
            </a:pPr>
            <a:fld id="{1C12DA00-CC6C-4FC7-B7DE-3A3C2DF756AF}" type="datetime1">
              <a:rPr lang="en-GB"/>
              <a:pPr>
                <a:defRPr/>
              </a:pPr>
              <a:t>18/05/2018</a:t>
            </a:fld>
            <a:endParaRPr lang="en-US" dirty="0"/>
          </a:p>
        </p:txBody>
      </p:sp>
      <p:sp>
        <p:nvSpPr>
          <p:cNvPr id="6" name="Footer Placeholder 12"/>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Two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a:p>
        </p:txBody>
      </p:sp>
      <p:sp>
        <p:nvSpPr>
          <p:cNvPr id="15" name="Content Placeholder 2"/>
          <p:cNvSpPr>
            <a:spLocks noGrp="1"/>
          </p:cNvSpPr>
          <p:nvPr>
            <p:ph sz="half" idx="1"/>
          </p:nvPr>
        </p:nvSpPr>
        <p:spPr>
          <a:xfrm>
            <a:off x="457201" y="1047752"/>
            <a:ext cx="2642400" cy="3546873"/>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6" name="Content Placeholder 2"/>
          <p:cNvSpPr>
            <a:spLocks noGrp="1"/>
          </p:cNvSpPr>
          <p:nvPr>
            <p:ph sz="half" idx="13"/>
          </p:nvPr>
        </p:nvSpPr>
        <p:spPr>
          <a:xfrm>
            <a:off x="3250801" y="1047752"/>
            <a:ext cx="5436000" cy="3546873"/>
          </a:xfrm>
        </p:spPr>
        <p:txBody>
          <a:bodyPr>
            <a:normAutofit/>
          </a:bodyPr>
          <a:lstStyle>
            <a:lvl1pPr>
              <a:defRPr sz="1400"/>
            </a:lvl1pPr>
            <a:lvl2pPr>
              <a:defRPr sz="1100"/>
            </a:lvl2pPr>
            <a:lvl3pPr>
              <a:defRPr sz="900"/>
            </a:lvl3pPr>
            <a:lvl4pPr>
              <a:defRPr sz="900"/>
            </a:lvl4pPr>
            <a:lvl5pPr>
              <a:defRPr sz="900" baseline="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Date Placeholder 9"/>
          <p:cNvSpPr>
            <a:spLocks noGrp="1"/>
          </p:cNvSpPr>
          <p:nvPr>
            <p:ph type="dt" sz="half" idx="14"/>
          </p:nvPr>
        </p:nvSpPr>
        <p:spPr/>
        <p:txBody>
          <a:bodyPr/>
          <a:lstStyle>
            <a:lvl1pPr>
              <a:defRPr>
                <a:solidFill>
                  <a:schemeClr val="tx1"/>
                </a:solidFill>
              </a:defRPr>
            </a:lvl1pPr>
          </a:lstStyle>
          <a:p>
            <a:pPr>
              <a:defRPr/>
            </a:pPr>
            <a:fld id="{F4A9557F-15E7-49B6-B31B-6811113CC2F1}" type="datetime1">
              <a:rPr lang="en-GB"/>
              <a:pPr>
                <a:defRPr/>
              </a:pPr>
              <a:t>18/05/2018</a:t>
            </a:fld>
            <a:endParaRPr lang="en-US" dirty="0"/>
          </a:p>
        </p:txBody>
      </p:sp>
      <p:sp>
        <p:nvSpPr>
          <p:cNvPr id="6" name="Footer Placeholder 13"/>
          <p:cNvSpPr>
            <a:spLocks noGrp="1"/>
          </p:cNvSpPr>
          <p:nvPr>
            <p:ph type="ftr" sz="quarter" idx="15"/>
          </p:nvPr>
        </p:nvSpPr>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1 image">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a:p>
        </p:txBody>
      </p:sp>
      <p:sp>
        <p:nvSpPr>
          <p:cNvPr id="15" name="Content Placeholder 2"/>
          <p:cNvSpPr>
            <a:spLocks noGrp="1"/>
          </p:cNvSpPr>
          <p:nvPr>
            <p:ph sz="half" idx="1"/>
          </p:nvPr>
        </p:nvSpPr>
        <p:spPr>
          <a:xfrm>
            <a:off x="6044401" y="1047752"/>
            <a:ext cx="2642400" cy="3546873"/>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p:txBody>
      </p:sp>
      <p:sp>
        <p:nvSpPr>
          <p:cNvPr id="16" name="Content Placeholder 2"/>
          <p:cNvSpPr>
            <a:spLocks noGrp="1"/>
          </p:cNvSpPr>
          <p:nvPr>
            <p:ph sz="half" idx="13"/>
          </p:nvPr>
        </p:nvSpPr>
        <p:spPr>
          <a:xfrm>
            <a:off x="457201" y="1047752"/>
            <a:ext cx="5436000" cy="3546873"/>
          </a:xfrm>
        </p:spPr>
        <p:txBody>
          <a:bodyPr>
            <a:normAutofit/>
          </a:bodyPr>
          <a:lstStyle>
            <a:lvl1pPr>
              <a:defRPr sz="1400"/>
            </a:lvl1pPr>
            <a:lvl2pPr>
              <a:defRPr sz="1100"/>
            </a:lvl2pPr>
            <a:lvl3pPr>
              <a:defRPr sz="900"/>
            </a:lvl3pPr>
            <a:lvl4pPr>
              <a:defRPr sz="900"/>
            </a:lvl4pPr>
            <a:lvl5pPr>
              <a:defRPr sz="900" baseline="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Date Placeholder 9"/>
          <p:cNvSpPr>
            <a:spLocks noGrp="1"/>
          </p:cNvSpPr>
          <p:nvPr>
            <p:ph type="dt" sz="half" idx="14"/>
          </p:nvPr>
        </p:nvSpPr>
        <p:spPr/>
        <p:txBody>
          <a:bodyPr/>
          <a:lstStyle>
            <a:lvl1pPr>
              <a:defRPr>
                <a:solidFill>
                  <a:schemeClr val="tx1"/>
                </a:solidFill>
              </a:defRPr>
            </a:lvl1pPr>
          </a:lstStyle>
          <a:p>
            <a:pPr>
              <a:defRPr/>
            </a:pPr>
            <a:fld id="{A962036A-5A32-4B92-ADB0-CAED76B93BCE}" type="datetime1">
              <a:rPr lang="en-GB"/>
              <a:pPr>
                <a:defRPr/>
              </a:pPr>
              <a:t>18/05/2018</a:t>
            </a:fld>
            <a:endParaRPr lang="en-US" dirty="0"/>
          </a:p>
        </p:txBody>
      </p:sp>
      <p:sp>
        <p:nvSpPr>
          <p:cNvPr id="6" name="Footer Placeholder 13"/>
          <p:cNvSpPr>
            <a:spLocks noGrp="1"/>
          </p:cNvSpPr>
          <p:nvPr>
            <p:ph type="ftr" sz="quarter" idx="15"/>
          </p:nvPr>
        </p:nvSpPr>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3"/>
            <a:ext cx="8229600" cy="360363"/>
          </a:xfrm>
        </p:spPr>
        <p:txBody>
          <a:bodyPr/>
          <a:lstStyle/>
          <a:p>
            <a:r>
              <a:rPr lang="en-US" noProof="0" smtClean="0"/>
              <a:t>Click to edit Master title style</a:t>
            </a:r>
            <a:endParaRPr lang="en-GB" noProof="0"/>
          </a:p>
        </p:txBody>
      </p:sp>
      <p:sp>
        <p:nvSpPr>
          <p:cNvPr id="17" name="Picture Placeholder 15"/>
          <p:cNvSpPr>
            <a:spLocks noGrp="1"/>
          </p:cNvSpPr>
          <p:nvPr>
            <p:ph type="pic" sz="quarter" idx="13"/>
          </p:nvPr>
        </p:nvSpPr>
        <p:spPr>
          <a:xfrm>
            <a:off x="457200" y="1047750"/>
            <a:ext cx="8229600" cy="3211513"/>
          </a:xfrm>
        </p:spPr>
        <p:txBody>
          <a:bodyPr/>
          <a:lstStyle/>
          <a:p>
            <a:pPr lvl="0"/>
            <a:r>
              <a:rPr lang="en-US" noProof="0" smtClean="0"/>
              <a:t>Click icon to add picture</a:t>
            </a:r>
            <a:endParaRPr lang="en-GB" noProof="0"/>
          </a:p>
        </p:txBody>
      </p:sp>
      <p:sp>
        <p:nvSpPr>
          <p:cNvPr id="19" name="Text Placeholder 18"/>
          <p:cNvSpPr>
            <a:spLocks noGrp="1"/>
          </p:cNvSpPr>
          <p:nvPr>
            <p:ph type="body" sz="quarter" idx="14"/>
          </p:nvPr>
        </p:nvSpPr>
        <p:spPr>
          <a:xfrm>
            <a:off x="457200" y="4369334"/>
            <a:ext cx="8229600" cy="287337"/>
          </a:xfrm>
        </p:spPr>
        <p:txBody>
          <a:bodyPr/>
          <a:lstStyle>
            <a:lvl1pPr marL="0" indent="0" algn="ctr">
              <a:buNone/>
              <a:defRPr sz="1400"/>
            </a:lvl1pPr>
            <a:lvl2pPr marL="216000" indent="0" algn="ctr">
              <a:buNone/>
              <a:defRPr sz="1400"/>
            </a:lvl2pPr>
            <a:lvl3pPr marL="432000" indent="0" algn="ctr">
              <a:buNone/>
              <a:defRPr sz="1400"/>
            </a:lvl3pPr>
            <a:lvl4pPr marL="648000" indent="0" algn="ctr">
              <a:buNone/>
              <a:defRPr sz="1400"/>
            </a:lvl4pPr>
            <a:lvl5pPr marL="792000" indent="0" algn="ctr">
              <a:buNone/>
              <a:defRPr sz="1400"/>
            </a:lvl5pPr>
          </a:lstStyle>
          <a:p>
            <a:pPr lvl="0"/>
            <a:r>
              <a:rPr lang="en-US" noProof="0" smtClean="0"/>
              <a:t>Click to edit Master text styles</a:t>
            </a:r>
          </a:p>
        </p:txBody>
      </p:sp>
      <p:sp>
        <p:nvSpPr>
          <p:cNvPr id="5" name="Date Placeholder 9"/>
          <p:cNvSpPr>
            <a:spLocks noGrp="1"/>
          </p:cNvSpPr>
          <p:nvPr>
            <p:ph type="dt" sz="half" idx="15"/>
          </p:nvPr>
        </p:nvSpPr>
        <p:spPr/>
        <p:txBody>
          <a:bodyPr/>
          <a:lstStyle>
            <a:lvl1pPr>
              <a:defRPr>
                <a:solidFill>
                  <a:schemeClr val="tx1"/>
                </a:solidFill>
              </a:defRPr>
            </a:lvl1pPr>
          </a:lstStyle>
          <a:p>
            <a:pPr>
              <a:defRPr/>
            </a:pPr>
            <a:fld id="{CAA281B3-420D-4BC5-9F6E-D389CFBBF376}" type="datetime1">
              <a:rPr lang="en-GB"/>
              <a:pPr>
                <a:defRPr/>
              </a:pPr>
              <a:t>18/05/2018</a:t>
            </a:fld>
            <a:endParaRPr lang="en-US" dirty="0"/>
          </a:p>
        </p:txBody>
      </p:sp>
      <p:sp>
        <p:nvSpPr>
          <p:cNvPr id="6" name="Footer Placeholder 14"/>
          <p:cNvSpPr>
            <a:spLocks noGrp="1"/>
          </p:cNvSpPr>
          <p:nvPr>
            <p:ph type="ftr" sz="quarter" idx="16"/>
          </p:nvPr>
        </p:nvSpPr>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2 images">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a:p>
        </p:txBody>
      </p:sp>
      <p:sp>
        <p:nvSpPr>
          <p:cNvPr id="15" name="Content Placeholder 2"/>
          <p:cNvSpPr>
            <a:spLocks noGrp="1"/>
          </p:cNvSpPr>
          <p:nvPr>
            <p:ph sz="half" idx="1"/>
          </p:nvPr>
        </p:nvSpPr>
        <p:spPr>
          <a:xfrm>
            <a:off x="6044401" y="1047752"/>
            <a:ext cx="2642400" cy="1692000"/>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p:txBody>
      </p:sp>
      <p:sp>
        <p:nvSpPr>
          <p:cNvPr id="16" name="Content Placeholder 2"/>
          <p:cNvSpPr>
            <a:spLocks noGrp="1"/>
          </p:cNvSpPr>
          <p:nvPr>
            <p:ph sz="half" idx="13"/>
          </p:nvPr>
        </p:nvSpPr>
        <p:spPr>
          <a:xfrm>
            <a:off x="457201" y="1047752"/>
            <a:ext cx="5436000" cy="3546873"/>
          </a:xfrm>
        </p:spPr>
        <p:txBody>
          <a:bodyPr>
            <a:normAutofit/>
          </a:bodyPr>
          <a:lstStyle>
            <a:lvl1pPr>
              <a:defRPr sz="1400"/>
            </a:lvl1pPr>
            <a:lvl2pPr>
              <a:defRPr sz="1100"/>
            </a:lvl2pPr>
            <a:lvl3pPr>
              <a:defRPr sz="900"/>
            </a:lvl3pPr>
            <a:lvl4pPr>
              <a:defRPr sz="900"/>
            </a:lvl4pPr>
            <a:lvl5pPr>
              <a:defRPr sz="900" baseline="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Content Placeholder 2"/>
          <p:cNvSpPr>
            <a:spLocks noGrp="1"/>
          </p:cNvSpPr>
          <p:nvPr>
            <p:ph sz="half" idx="17"/>
          </p:nvPr>
        </p:nvSpPr>
        <p:spPr>
          <a:xfrm>
            <a:off x="6044401" y="2902626"/>
            <a:ext cx="2642400" cy="1691999"/>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p:txBody>
      </p:sp>
      <p:sp>
        <p:nvSpPr>
          <p:cNvPr id="6" name="Date Placeholder 13"/>
          <p:cNvSpPr>
            <a:spLocks noGrp="1"/>
          </p:cNvSpPr>
          <p:nvPr>
            <p:ph type="dt" sz="half" idx="18"/>
          </p:nvPr>
        </p:nvSpPr>
        <p:spPr/>
        <p:txBody>
          <a:bodyPr/>
          <a:lstStyle>
            <a:lvl1pPr>
              <a:defRPr>
                <a:solidFill>
                  <a:schemeClr val="tx1"/>
                </a:solidFill>
              </a:defRPr>
            </a:lvl1pPr>
          </a:lstStyle>
          <a:p>
            <a:pPr>
              <a:defRPr/>
            </a:pPr>
            <a:fld id="{E1B886CC-AA4D-4D1E-A9CC-2BBBB6DC78B3}" type="datetime1">
              <a:rPr lang="en-GB"/>
              <a:pPr>
                <a:defRPr/>
              </a:pPr>
              <a:t>18/05/2018</a:t>
            </a:fld>
            <a:endParaRPr lang="en-US" dirty="0"/>
          </a:p>
        </p:txBody>
      </p:sp>
      <p:sp>
        <p:nvSpPr>
          <p:cNvPr id="7" name="Footer Placeholder 17"/>
          <p:cNvSpPr>
            <a:spLocks noGrp="1"/>
          </p:cNvSpPr>
          <p:nvPr>
            <p:ph type="ftr" sz="quarter" idx="19"/>
          </p:nvPr>
        </p:nvSpPr>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3 images">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a:p>
        </p:txBody>
      </p:sp>
      <p:sp>
        <p:nvSpPr>
          <p:cNvPr id="15" name="Content Placeholder 2"/>
          <p:cNvSpPr>
            <a:spLocks noGrp="1"/>
          </p:cNvSpPr>
          <p:nvPr>
            <p:ph sz="half" idx="1"/>
          </p:nvPr>
        </p:nvSpPr>
        <p:spPr>
          <a:xfrm>
            <a:off x="6044401" y="1047752"/>
            <a:ext cx="2642400" cy="1080000"/>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p:txBody>
      </p:sp>
      <p:sp>
        <p:nvSpPr>
          <p:cNvPr id="16" name="Content Placeholder 2"/>
          <p:cNvSpPr>
            <a:spLocks noGrp="1"/>
          </p:cNvSpPr>
          <p:nvPr>
            <p:ph sz="half" idx="13"/>
          </p:nvPr>
        </p:nvSpPr>
        <p:spPr>
          <a:xfrm>
            <a:off x="457201" y="1047752"/>
            <a:ext cx="5436000" cy="3546873"/>
          </a:xfrm>
        </p:spPr>
        <p:txBody>
          <a:bodyPr>
            <a:normAutofit/>
          </a:bodyPr>
          <a:lstStyle>
            <a:lvl1pPr>
              <a:defRPr sz="1400"/>
            </a:lvl1pPr>
            <a:lvl2pPr>
              <a:defRPr sz="1100"/>
            </a:lvl2pPr>
            <a:lvl3pPr>
              <a:defRPr sz="900"/>
            </a:lvl3pPr>
            <a:lvl4pPr>
              <a:defRPr sz="900"/>
            </a:lvl4pPr>
            <a:lvl5pPr>
              <a:defRPr sz="900" baseline="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Content Placeholder 2"/>
          <p:cNvSpPr>
            <a:spLocks noGrp="1"/>
          </p:cNvSpPr>
          <p:nvPr>
            <p:ph sz="half" idx="17"/>
          </p:nvPr>
        </p:nvSpPr>
        <p:spPr>
          <a:xfrm>
            <a:off x="6044401" y="2281189"/>
            <a:ext cx="2642400" cy="1080000"/>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p:txBody>
      </p:sp>
      <p:sp>
        <p:nvSpPr>
          <p:cNvPr id="12" name="Content Placeholder 2"/>
          <p:cNvSpPr>
            <a:spLocks noGrp="1"/>
          </p:cNvSpPr>
          <p:nvPr>
            <p:ph sz="half" idx="18"/>
          </p:nvPr>
        </p:nvSpPr>
        <p:spPr>
          <a:xfrm>
            <a:off x="6044401" y="3514625"/>
            <a:ext cx="2642400" cy="1080000"/>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p:txBody>
      </p:sp>
      <p:sp>
        <p:nvSpPr>
          <p:cNvPr id="7" name="Date Placeholder 16"/>
          <p:cNvSpPr>
            <a:spLocks noGrp="1"/>
          </p:cNvSpPr>
          <p:nvPr>
            <p:ph type="dt" sz="half" idx="19"/>
          </p:nvPr>
        </p:nvSpPr>
        <p:spPr/>
        <p:txBody>
          <a:bodyPr/>
          <a:lstStyle>
            <a:lvl1pPr>
              <a:defRPr>
                <a:solidFill>
                  <a:schemeClr val="tx1"/>
                </a:solidFill>
              </a:defRPr>
            </a:lvl1pPr>
          </a:lstStyle>
          <a:p>
            <a:pPr>
              <a:defRPr/>
            </a:pPr>
            <a:fld id="{AC7E7C2F-FD13-4567-804D-9B04F7CD6A86}" type="datetime1">
              <a:rPr lang="en-GB"/>
              <a:pPr>
                <a:defRPr/>
              </a:pPr>
              <a:t>18/05/2018</a:t>
            </a:fld>
            <a:endParaRPr lang="en-US" dirty="0"/>
          </a:p>
        </p:txBody>
      </p:sp>
      <p:sp>
        <p:nvSpPr>
          <p:cNvPr id="8" name="Footer Placeholder 18"/>
          <p:cNvSpPr>
            <a:spLocks noGrp="1"/>
          </p:cNvSpPr>
          <p:nvPr>
            <p:ph type="ftr" sz="quarter" idx="20"/>
          </p:nvPr>
        </p:nvSpPr>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a:p>
        </p:txBody>
      </p:sp>
      <p:sp>
        <p:nvSpPr>
          <p:cNvPr id="15" name="Content Placeholder 2"/>
          <p:cNvSpPr>
            <a:spLocks noGrp="1"/>
          </p:cNvSpPr>
          <p:nvPr>
            <p:ph sz="half" idx="1"/>
          </p:nvPr>
        </p:nvSpPr>
        <p:spPr>
          <a:xfrm>
            <a:off x="457201" y="1047752"/>
            <a:ext cx="2642400" cy="3546873"/>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6" name="Content Placeholder 2"/>
          <p:cNvSpPr>
            <a:spLocks noGrp="1"/>
          </p:cNvSpPr>
          <p:nvPr>
            <p:ph sz="half" idx="13"/>
          </p:nvPr>
        </p:nvSpPr>
        <p:spPr>
          <a:xfrm>
            <a:off x="3250801" y="1047752"/>
            <a:ext cx="2642400" cy="3546873"/>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7" name="Content Placeholder 2"/>
          <p:cNvSpPr>
            <a:spLocks noGrp="1"/>
          </p:cNvSpPr>
          <p:nvPr>
            <p:ph sz="half" idx="14"/>
          </p:nvPr>
        </p:nvSpPr>
        <p:spPr>
          <a:xfrm>
            <a:off x="6044401" y="1047752"/>
            <a:ext cx="2642400" cy="3546873"/>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Date Placeholder 10"/>
          <p:cNvSpPr>
            <a:spLocks noGrp="1"/>
          </p:cNvSpPr>
          <p:nvPr>
            <p:ph type="dt" sz="half" idx="15"/>
          </p:nvPr>
        </p:nvSpPr>
        <p:spPr/>
        <p:txBody>
          <a:bodyPr/>
          <a:lstStyle>
            <a:lvl1pPr>
              <a:defRPr>
                <a:solidFill>
                  <a:schemeClr val="tx1"/>
                </a:solidFill>
              </a:defRPr>
            </a:lvl1pPr>
          </a:lstStyle>
          <a:p>
            <a:pPr>
              <a:defRPr/>
            </a:pPr>
            <a:fld id="{939F7B57-53FE-4195-A3B4-56A2F1C5BF75}" type="datetime1">
              <a:rPr lang="en-GB"/>
              <a:pPr>
                <a:defRPr/>
              </a:pPr>
              <a:t>18/05/2018</a:t>
            </a:fld>
            <a:endParaRPr lang="en-US" dirty="0"/>
          </a:p>
        </p:txBody>
      </p:sp>
      <p:sp>
        <p:nvSpPr>
          <p:cNvPr id="7" name="Footer Placeholder 17"/>
          <p:cNvSpPr>
            <a:spLocks noGrp="1"/>
          </p:cNvSpPr>
          <p:nvPr>
            <p:ph type="ftr" sz="quarter" idx="16"/>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14325"/>
            <a:ext cx="8229600" cy="3603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047750"/>
            <a:ext cx="8229600" cy="35464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200400" y="4865688"/>
            <a:ext cx="1306513" cy="144462"/>
          </a:xfrm>
          <a:prstGeom prst="rect">
            <a:avLst/>
          </a:prstGeom>
        </p:spPr>
        <p:txBody>
          <a:bodyPr vert="horz" lIns="0" tIns="0" rIns="0" bIns="0" rtlCol="0" anchor="t" anchorCtr="0"/>
          <a:lstStyle>
            <a:lvl1pPr algn="l" defTabSz="343043" fontAlgn="auto">
              <a:spcBef>
                <a:spcPts val="0"/>
              </a:spcBef>
              <a:spcAft>
                <a:spcPts val="0"/>
              </a:spcAft>
              <a:defRPr sz="600">
                <a:solidFill>
                  <a:schemeClr val="tx1">
                    <a:tint val="75000"/>
                  </a:schemeClr>
                </a:solidFill>
                <a:latin typeface="Tahoma"/>
                <a:ea typeface="+mn-ea"/>
                <a:cs typeface="Tahoma"/>
              </a:defRPr>
            </a:lvl1pPr>
          </a:lstStyle>
          <a:p>
            <a:pPr>
              <a:defRPr/>
            </a:pPr>
            <a:fld id="{EE5D4818-698F-45F2-959A-E546E90223D7}" type="datetime1">
              <a:rPr lang="en-GB"/>
              <a:pPr>
                <a:defRPr/>
              </a:pPr>
              <a:t>18/05/2018</a:t>
            </a:fld>
            <a:endParaRPr lang="en-US" dirty="0"/>
          </a:p>
        </p:txBody>
      </p:sp>
      <p:sp>
        <p:nvSpPr>
          <p:cNvPr id="5" name="Footer Placeholder 4"/>
          <p:cNvSpPr>
            <a:spLocks noGrp="1"/>
          </p:cNvSpPr>
          <p:nvPr>
            <p:ph type="ftr" sz="quarter" idx="3"/>
          </p:nvPr>
        </p:nvSpPr>
        <p:spPr>
          <a:xfrm>
            <a:off x="4572000" y="4865688"/>
            <a:ext cx="3740150" cy="144462"/>
          </a:xfrm>
          <a:prstGeom prst="rect">
            <a:avLst/>
          </a:prstGeom>
        </p:spPr>
        <p:txBody>
          <a:bodyPr vert="horz" lIns="0" tIns="0" rIns="0" bIns="0" rtlCol="0" anchor="t" anchorCtr="0"/>
          <a:lstStyle>
            <a:lvl1pPr algn="l" defTabSz="343043" fontAlgn="auto">
              <a:spcBef>
                <a:spcPts val="0"/>
              </a:spcBef>
              <a:spcAft>
                <a:spcPts val="0"/>
              </a:spcAft>
              <a:defRPr sz="600">
                <a:solidFill>
                  <a:schemeClr val="tx1">
                    <a:tint val="75000"/>
                  </a:schemeClr>
                </a:solidFill>
                <a:latin typeface="Tahoma"/>
                <a:ea typeface="+mn-ea"/>
                <a:cs typeface="Tahoma"/>
              </a:defRPr>
            </a:lvl1pPr>
          </a:lstStyle>
          <a:p>
            <a:pPr>
              <a:defRPr/>
            </a:pPr>
            <a:endParaRPr lang="en-US"/>
          </a:p>
        </p:txBody>
      </p:sp>
      <p:pic>
        <p:nvPicPr>
          <p:cNvPr id="1030" name="Picture 7"/>
          <p:cNvPicPr>
            <a:picLocks noChangeAspect="1"/>
          </p:cNvPicPr>
          <p:nvPr userDrawn="1"/>
        </p:nvPicPr>
        <p:blipFill>
          <a:blip r:embed="rId13"/>
          <a:srcRect/>
          <a:stretch>
            <a:fillRect/>
          </a:stretch>
        </p:blipFill>
        <p:spPr bwMode="auto">
          <a:xfrm>
            <a:off x="457200" y="4697413"/>
            <a:ext cx="423863" cy="258762"/>
          </a:xfrm>
          <a:prstGeom prst="rect">
            <a:avLst/>
          </a:prstGeom>
          <a:noFill/>
          <a:ln w="9525">
            <a:noFill/>
            <a:miter lim="800000"/>
            <a:headEnd/>
            <a:tailEnd/>
          </a:ln>
        </p:spPr>
      </p:pic>
      <p:sp>
        <p:nvSpPr>
          <p:cNvPr id="8" name="TextBox 7"/>
          <p:cNvSpPr txBox="1">
            <a:spLocks noChangeArrowheads="1"/>
          </p:cNvSpPr>
          <p:nvPr userDrawn="1"/>
        </p:nvSpPr>
        <p:spPr bwMode="auto">
          <a:xfrm>
            <a:off x="1828800" y="4878388"/>
            <a:ext cx="1225550" cy="77787"/>
          </a:xfrm>
          <a:prstGeom prst="rect">
            <a:avLst/>
          </a:prstGeom>
          <a:noFill/>
          <a:ln>
            <a:noFill/>
          </a:ln>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dirty="0" smtClean="0">
                <a:cs typeface="Tahoma" charset="0"/>
              </a:rPr>
              <a:t>Copyright © 2012 BSI. All rights reserved.</a:t>
            </a:r>
          </a:p>
        </p:txBody>
      </p:sp>
      <p:sp>
        <p:nvSpPr>
          <p:cNvPr id="9" name="Oval 8"/>
          <p:cNvSpPr>
            <a:spLocks noChangeAspect="1"/>
          </p:cNvSpPr>
          <p:nvPr userDrawn="1"/>
        </p:nvSpPr>
        <p:spPr>
          <a:xfrm>
            <a:off x="8462963" y="4811713"/>
            <a:ext cx="215900" cy="2159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343043" fontAlgn="auto">
              <a:spcBef>
                <a:spcPts val="0"/>
              </a:spcBef>
              <a:spcAft>
                <a:spcPts val="0"/>
              </a:spcAft>
              <a:defRPr/>
            </a:pPr>
            <a:fld id="{F62883B3-AEA9-45FE-AF1A-775EB56ACE94}" type="slidenum">
              <a:rPr lang="en-GB" sz="700">
                <a:solidFill>
                  <a:prstClr val="white"/>
                </a:solidFill>
                <a:cs typeface="Tahoma"/>
              </a:rPr>
              <a:pPr algn="ctr" defTabSz="343043" fontAlgn="auto">
                <a:spcBef>
                  <a:spcPts val="0"/>
                </a:spcBef>
                <a:spcAft>
                  <a:spcPts val="0"/>
                </a:spcAft>
                <a:defRPr/>
              </a:pPr>
              <a:t>‹#›</a:t>
            </a:fld>
            <a:endParaRPr lang="en-GB" sz="700" b="1" dirty="0">
              <a:solidFill>
                <a:srgbClr val="FF2B1F"/>
              </a:solidFill>
              <a:cs typeface="Tahoma"/>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1" r:id="rId11"/>
  </p:sldLayoutIdLst>
  <p:timing>
    <p:tnLst>
      <p:par>
        <p:cTn id="1" dur="indefinite" restart="never" nodeType="tmRoot"/>
      </p:par>
    </p:tnLst>
  </p:timing>
  <p:hf hdr="0"/>
  <p:txStyles>
    <p:titleStyle>
      <a:lvl1pPr algn="l" defTabSz="342900" rtl="0" eaLnBrk="0" fontAlgn="base" hangingPunct="0">
        <a:spcBef>
          <a:spcPct val="0"/>
        </a:spcBef>
        <a:spcAft>
          <a:spcPct val="0"/>
        </a:spcAft>
        <a:defRPr kern="1200">
          <a:solidFill>
            <a:schemeClr val="tx1"/>
          </a:solidFill>
          <a:latin typeface="Tahoma"/>
          <a:ea typeface="ヒラギノ角ゴ Pro W3" charset="0"/>
          <a:cs typeface="Tahoma"/>
        </a:defRPr>
      </a:lvl1pPr>
      <a:lvl2pPr algn="l" defTabSz="342900" rtl="0" eaLnBrk="0" fontAlgn="base" hangingPunct="0">
        <a:spcBef>
          <a:spcPct val="0"/>
        </a:spcBef>
        <a:spcAft>
          <a:spcPct val="0"/>
        </a:spcAft>
        <a:defRPr>
          <a:solidFill>
            <a:schemeClr val="tx1"/>
          </a:solidFill>
          <a:latin typeface="Tahoma" charset="0"/>
          <a:ea typeface="ヒラギノ角ゴ Pro W3" charset="0"/>
          <a:cs typeface="Tahoma" pitchFamily="34" charset="0"/>
        </a:defRPr>
      </a:lvl2pPr>
      <a:lvl3pPr algn="l" defTabSz="342900" rtl="0" eaLnBrk="0" fontAlgn="base" hangingPunct="0">
        <a:spcBef>
          <a:spcPct val="0"/>
        </a:spcBef>
        <a:spcAft>
          <a:spcPct val="0"/>
        </a:spcAft>
        <a:defRPr>
          <a:solidFill>
            <a:schemeClr val="tx1"/>
          </a:solidFill>
          <a:latin typeface="Tahoma" charset="0"/>
          <a:ea typeface="ヒラギノ角ゴ Pro W3" charset="0"/>
          <a:cs typeface="Tahoma" pitchFamily="34" charset="0"/>
        </a:defRPr>
      </a:lvl3pPr>
      <a:lvl4pPr algn="l" defTabSz="342900" rtl="0" eaLnBrk="0" fontAlgn="base" hangingPunct="0">
        <a:spcBef>
          <a:spcPct val="0"/>
        </a:spcBef>
        <a:spcAft>
          <a:spcPct val="0"/>
        </a:spcAft>
        <a:defRPr>
          <a:solidFill>
            <a:schemeClr val="tx1"/>
          </a:solidFill>
          <a:latin typeface="Tahoma" charset="0"/>
          <a:ea typeface="ヒラギノ角ゴ Pro W3" charset="0"/>
          <a:cs typeface="Tahoma" pitchFamily="34" charset="0"/>
        </a:defRPr>
      </a:lvl4pPr>
      <a:lvl5pPr algn="l" defTabSz="342900" rtl="0" eaLnBrk="0" fontAlgn="base" hangingPunct="0">
        <a:spcBef>
          <a:spcPct val="0"/>
        </a:spcBef>
        <a:spcAft>
          <a:spcPct val="0"/>
        </a:spcAft>
        <a:defRPr>
          <a:solidFill>
            <a:schemeClr val="tx1"/>
          </a:solidFill>
          <a:latin typeface="Tahoma" charset="0"/>
          <a:ea typeface="ヒラギノ角ゴ Pro W3" charset="0"/>
          <a:cs typeface="Tahoma" pitchFamily="34" charset="0"/>
        </a:defRPr>
      </a:lvl5pPr>
      <a:lvl6pPr marL="457200" algn="l" defTabSz="342900" rtl="0" eaLnBrk="1" fontAlgn="base" hangingPunct="1">
        <a:spcBef>
          <a:spcPct val="0"/>
        </a:spcBef>
        <a:spcAft>
          <a:spcPct val="0"/>
        </a:spcAft>
        <a:defRPr>
          <a:solidFill>
            <a:schemeClr val="tx1"/>
          </a:solidFill>
          <a:latin typeface="Tahoma" charset="0"/>
          <a:ea typeface="ヒラギノ角ゴ Pro W3" charset="0"/>
        </a:defRPr>
      </a:lvl6pPr>
      <a:lvl7pPr marL="914400" algn="l" defTabSz="342900" rtl="0" eaLnBrk="1" fontAlgn="base" hangingPunct="1">
        <a:spcBef>
          <a:spcPct val="0"/>
        </a:spcBef>
        <a:spcAft>
          <a:spcPct val="0"/>
        </a:spcAft>
        <a:defRPr>
          <a:solidFill>
            <a:schemeClr val="tx1"/>
          </a:solidFill>
          <a:latin typeface="Tahoma" charset="0"/>
          <a:ea typeface="ヒラギノ角ゴ Pro W3" charset="0"/>
        </a:defRPr>
      </a:lvl7pPr>
      <a:lvl8pPr marL="1371600" algn="l" defTabSz="342900" rtl="0" eaLnBrk="1" fontAlgn="base" hangingPunct="1">
        <a:spcBef>
          <a:spcPct val="0"/>
        </a:spcBef>
        <a:spcAft>
          <a:spcPct val="0"/>
        </a:spcAft>
        <a:defRPr>
          <a:solidFill>
            <a:schemeClr val="tx1"/>
          </a:solidFill>
          <a:latin typeface="Tahoma" charset="0"/>
          <a:ea typeface="ヒラギノ角ゴ Pro W3" charset="0"/>
        </a:defRPr>
      </a:lvl8pPr>
      <a:lvl9pPr marL="1828800" algn="l" defTabSz="342900" rtl="0" eaLnBrk="1" fontAlgn="base" hangingPunct="1">
        <a:spcBef>
          <a:spcPct val="0"/>
        </a:spcBef>
        <a:spcAft>
          <a:spcPct val="0"/>
        </a:spcAft>
        <a:defRPr>
          <a:solidFill>
            <a:schemeClr val="tx1"/>
          </a:solidFill>
          <a:latin typeface="Tahoma" charset="0"/>
          <a:ea typeface="ヒラギノ角ゴ Pro W3" charset="0"/>
        </a:defRPr>
      </a:lvl9pPr>
    </p:titleStyle>
    <p:bodyStyle>
      <a:lvl1pPr marL="142875" indent="-142875" algn="l" defTabSz="342900" rtl="0" eaLnBrk="0" fontAlgn="base" hangingPunct="0">
        <a:spcBef>
          <a:spcPct val="20000"/>
        </a:spcBef>
        <a:spcAft>
          <a:spcPct val="0"/>
        </a:spcAft>
        <a:buClr>
          <a:schemeClr val="tx2"/>
        </a:buClr>
        <a:buFont typeface="Arial" charset="0"/>
        <a:buChar char="•"/>
        <a:defRPr kern="1200">
          <a:solidFill>
            <a:schemeClr val="tx1"/>
          </a:solidFill>
          <a:latin typeface="Tahoma"/>
          <a:ea typeface="ヒラギノ角ゴ Pro W3" charset="0"/>
          <a:cs typeface="Tahoma"/>
        </a:defRPr>
      </a:lvl1pPr>
      <a:lvl2pPr marL="358775" indent="-142875" algn="l" defTabSz="342900" rtl="0" eaLnBrk="0" fontAlgn="base" hangingPunct="0">
        <a:spcBef>
          <a:spcPct val="20000"/>
        </a:spcBef>
        <a:spcAft>
          <a:spcPct val="0"/>
        </a:spcAft>
        <a:buClr>
          <a:schemeClr val="tx2"/>
        </a:buClr>
        <a:buFont typeface="Arial" charset="0"/>
        <a:buChar char="•"/>
        <a:defRPr sz="1400" kern="1200">
          <a:solidFill>
            <a:srgbClr val="595959"/>
          </a:solidFill>
          <a:latin typeface="Tahoma"/>
          <a:ea typeface="ヒラギノ角ゴ Pro W3" charset="0"/>
          <a:cs typeface="Tahoma"/>
        </a:defRPr>
      </a:lvl2pPr>
      <a:lvl3pPr marL="574675" indent="-142875" algn="l" defTabSz="342900" rtl="0" eaLnBrk="0" fontAlgn="base" hangingPunct="0">
        <a:spcBef>
          <a:spcPct val="20000"/>
        </a:spcBef>
        <a:spcAft>
          <a:spcPct val="0"/>
        </a:spcAft>
        <a:buClr>
          <a:schemeClr val="tx2"/>
        </a:buClr>
        <a:buFont typeface="Arial" charset="0"/>
        <a:buChar char="•"/>
        <a:defRPr sz="1200" kern="1200">
          <a:solidFill>
            <a:srgbClr val="A9A9A9"/>
          </a:solidFill>
          <a:latin typeface="Tahoma"/>
          <a:ea typeface="ヒラギノ角ゴ Pro W3" charset="0"/>
          <a:cs typeface="Tahoma"/>
        </a:defRPr>
      </a:lvl3pPr>
      <a:lvl4pPr marL="790575" indent="-142875" algn="l" defTabSz="342900" rtl="0" eaLnBrk="0" fontAlgn="base" hangingPunct="0">
        <a:spcBef>
          <a:spcPct val="20000"/>
        </a:spcBef>
        <a:spcAft>
          <a:spcPct val="0"/>
        </a:spcAft>
        <a:buClr>
          <a:schemeClr val="tx2"/>
        </a:buClr>
        <a:buSzPct val="70000"/>
        <a:buFont typeface="Courier New" pitchFamily="49" charset="0"/>
        <a:buChar char="o"/>
        <a:defRPr sz="1100" kern="1200">
          <a:solidFill>
            <a:srgbClr val="A9A9A9"/>
          </a:solidFill>
          <a:latin typeface="Tahoma"/>
          <a:ea typeface="ヒラギノ角ゴ Pro W3" charset="0"/>
          <a:cs typeface="Tahoma"/>
        </a:defRPr>
      </a:lvl4pPr>
      <a:lvl5pPr marL="935038" indent="-142875" algn="l" defTabSz="342900" rtl="0" eaLnBrk="0" fontAlgn="base" hangingPunct="0">
        <a:spcBef>
          <a:spcPct val="20000"/>
        </a:spcBef>
        <a:spcAft>
          <a:spcPct val="0"/>
        </a:spcAft>
        <a:buClr>
          <a:schemeClr val="tx2"/>
        </a:buClr>
        <a:buSzPct val="75000"/>
        <a:buFont typeface="Tahoma Bold"/>
        <a:buChar char="–"/>
        <a:defRPr sz="1000" kern="1200">
          <a:solidFill>
            <a:srgbClr val="A9A9A9"/>
          </a:solidFill>
          <a:latin typeface="Tahoma"/>
          <a:ea typeface="ヒラギノ角ゴ Pro W3" charset="0"/>
          <a:cs typeface="Tahoma"/>
        </a:defRPr>
      </a:lvl5pPr>
      <a:lvl6pPr marL="1886737" indent="-171522" algn="l" defTabSz="343043" rtl="0" eaLnBrk="1" latinLnBrk="0" hangingPunct="1">
        <a:spcBef>
          <a:spcPct val="20000"/>
        </a:spcBef>
        <a:buFont typeface="Arial"/>
        <a:buChar char="•"/>
        <a:defRPr sz="1500" kern="1200">
          <a:solidFill>
            <a:schemeClr val="tx1"/>
          </a:solidFill>
          <a:latin typeface="+mn-lt"/>
          <a:ea typeface="+mn-ea"/>
          <a:cs typeface="+mn-cs"/>
        </a:defRPr>
      </a:lvl6pPr>
      <a:lvl7pPr marL="2229780" indent="-171522" algn="l" defTabSz="343043" rtl="0" eaLnBrk="1" latinLnBrk="0" hangingPunct="1">
        <a:spcBef>
          <a:spcPct val="20000"/>
        </a:spcBef>
        <a:buFont typeface="Arial"/>
        <a:buChar char="•"/>
        <a:defRPr sz="1500" kern="1200">
          <a:solidFill>
            <a:schemeClr val="tx1"/>
          </a:solidFill>
          <a:latin typeface="+mn-lt"/>
          <a:ea typeface="+mn-ea"/>
          <a:cs typeface="+mn-cs"/>
        </a:defRPr>
      </a:lvl7pPr>
      <a:lvl8pPr marL="2572823" indent="-171522" algn="l" defTabSz="343043" rtl="0" eaLnBrk="1" latinLnBrk="0" hangingPunct="1">
        <a:spcBef>
          <a:spcPct val="20000"/>
        </a:spcBef>
        <a:buFont typeface="Arial"/>
        <a:buChar char="•"/>
        <a:defRPr sz="1500" kern="1200">
          <a:solidFill>
            <a:schemeClr val="tx1"/>
          </a:solidFill>
          <a:latin typeface="+mn-lt"/>
          <a:ea typeface="+mn-ea"/>
          <a:cs typeface="+mn-cs"/>
        </a:defRPr>
      </a:lvl8pPr>
      <a:lvl9pPr marL="2915866" indent="-171522" algn="l" defTabSz="3430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3043" rtl="0" eaLnBrk="1" latinLnBrk="0" hangingPunct="1">
        <a:defRPr sz="1400" kern="1200">
          <a:solidFill>
            <a:schemeClr val="tx1"/>
          </a:solidFill>
          <a:latin typeface="+mn-lt"/>
          <a:ea typeface="+mn-ea"/>
          <a:cs typeface="+mn-cs"/>
        </a:defRPr>
      </a:lvl1pPr>
      <a:lvl2pPr marL="343043" algn="l" defTabSz="343043" rtl="0" eaLnBrk="1" latinLnBrk="0" hangingPunct="1">
        <a:defRPr sz="1400" kern="1200">
          <a:solidFill>
            <a:schemeClr val="tx1"/>
          </a:solidFill>
          <a:latin typeface="+mn-lt"/>
          <a:ea typeface="+mn-ea"/>
          <a:cs typeface="+mn-cs"/>
        </a:defRPr>
      </a:lvl2pPr>
      <a:lvl3pPr marL="686086" algn="l" defTabSz="343043" rtl="0" eaLnBrk="1" latinLnBrk="0" hangingPunct="1">
        <a:defRPr sz="1400" kern="1200">
          <a:solidFill>
            <a:schemeClr val="tx1"/>
          </a:solidFill>
          <a:latin typeface="+mn-lt"/>
          <a:ea typeface="+mn-ea"/>
          <a:cs typeface="+mn-cs"/>
        </a:defRPr>
      </a:lvl3pPr>
      <a:lvl4pPr marL="1029129" algn="l" defTabSz="343043" rtl="0" eaLnBrk="1" latinLnBrk="0" hangingPunct="1">
        <a:defRPr sz="1400" kern="1200">
          <a:solidFill>
            <a:schemeClr val="tx1"/>
          </a:solidFill>
          <a:latin typeface="+mn-lt"/>
          <a:ea typeface="+mn-ea"/>
          <a:cs typeface="+mn-cs"/>
        </a:defRPr>
      </a:lvl4pPr>
      <a:lvl5pPr marL="1372172" algn="l" defTabSz="343043" rtl="0" eaLnBrk="1" latinLnBrk="0" hangingPunct="1">
        <a:defRPr sz="1400" kern="1200">
          <a:solidFill>
            <a:schemeClr val="tx1"/>
          </a:solidFill>
          <a:latin typeface="+mn-lt"/>
          <a:ea typeface="+mn-ea"/>
          <a:cs typeface="+mn-cs"/>
        </a:defRPr>
      </a:lvl5pPr>
      <a:lvl6pPr marL="1715215" algn="l" defTabSz="343043" rtl="0" eaLnBrk="1" latinLnBrk="0" hangingPunct="1">
        <a:defRPr sz="1400" kern="1200">
          <a:solidFill>
            <a:schemeClr val="tx1"/>
          </a:solidFill>
          <a:latin typeface="+mn-lt"/>
          <a:ea typeface="+mn-ea"/>
          <a:cs typeface="+mn-cs"/>
        </a:defRPr>
      </a:lvl6pPr>
      <a:lvl7pPr marL="2058258" algn="l" defTabSz="343043" rtl="0" eaLnBrk="1" latinLnBrk="0" hangingPunct="1">
        <a:defRPr sz="1400" kern="1200">
          <a:solidFill>
            <a:schemeClr val="tx1"/>
          </a:solidFill>
          <a:latin typeface="+mn-lt"/>
          <a:ea typeface="+mn-ea"/>
          <a:cs typeface="+mn-cs"/>
        </a:defRPr>
      </a:lvl7pPr>
      <a:lvl8pPr marL="2401302" algn="l" defTabSz="343043" rtl="0" eaLnBrk="1" latinLnBrk="0" hangingPunct="1">
        <a:defRPr sz="1400" kern="1200">
          <a:solidFill>
            <a:schemeClr val="tx1"/>
          </a:solidFill>
          <a:latin typeface="+mn-lt"/>
          <a:ea typeface="+mn-ea"/>
          <a:cs typeface="+mn-cs"/>
        </a:defRPr>
      </a:lvl8pPr>
      <a:lvl9pPr marL="2744345" algn="l" defTabSz="34304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lex.Price@BSIgroup.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sol.bsigroup.com/Bibliographic/BibliographicInfoData/000000000030327260" TargetMode="External"/><Relationship Id="rId2" Type="http://schemas.openxmlformats.org/officeDocument/2006/relationships/hyperlink" Target="https://bsol.bsigroup.com/Bibliographic/BibliographicInfoData/000000000030234078" TargetMode="External"/><Relationship Id="rId1" Type="http://schemas.openxmlformats.org/officeDocument/2006/relationships/slideLayout" Target="../slideLayouts/slideLayout11.xml"/><Relationship Id="rId6" Type="http://schemas.openxmlformats.org/officeDocument/2006/relationships/hyperlink" Target="http://www.nanotechia.org/news/news-articles/oecd-releases-report-looking-advance-policy-debate-nano-through-case-study-its" TargetMode="External"/><Relationship Id="rId5" Type="http://schemas.openxmlformats.org/officeDocument/2006/relationships/image" Target="../media/image11.jpeg"/><Relationship Id="rId4" Type="http://schemas.openxmlformats.org/officeDocument/2006/relationships/hyperlink" Target="http://www.google.co.uk/url?sa=i&amp;rct=j&amp;q=&amp;esrc=s&amp;frm=1&amp;source=images&amp;cd=&amp;cad=rja&amp;uact=8&amp;ved=0CAcQjRxqFQoTCPPI_4PyjMkCFcVWGgodrkcIaA&amp;url=http://www.earlsfield-servicestation.co.uk/new-car-tyres-london-sw18.htm&amp;psig=AFQjCNFVvrrtZIPz3Q_icC_zGwwf_0SJcA&amp;ust=1447486614838255"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www.tappinano.org/media/1073/2014-usfs-nih-cellulose_nano_workshop_report.pdf"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s://bsol.bsigroup.com/Bibliographic/BibliographicInfoData/000000000030211362"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6.jpg"/><Relationship Id="rId4" Type="http://schemas.openxmlformats.org/officeDocument/2006/relationships/hyperlink" Target="https://bsol.bsigroup.com/Bibliographic/BibliographicInfoData/00000000003009511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ved=0CAcQjRxqFQoTCJra-rqdjckCFQpdGgodTqQFGA&amp;url=http://www.2gb.com/article/turning-graphite-graphene-it-possible&amp;psig=AFQjCNF-O4kcgqx7Q_Bm_AjeYEpAGkzmDw&amp;ust=1447498260752504"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ved=0CAcQjRxqFQoTCIObkMTzjMkCFcfTGgodsvENJw&amp;url=http://www.whenwasitinvented.org/when-was-the-first-aerosol-spray-can-invented/&amp;bvm=bv.107467506,d.d2s&amp;psig=AFQjCNFmthgNTyBWeEflvhd_MAeWfMwtcA&amp;ust=1447486978921740" TargetMode="External"/><Relationship Id="rId2" Type="http://schemas.openxmlformats.org/officeDocument/2006/relationships/hyperlink" Target="https://bsol.bsigroup.com/Bibliographic/BibliographicInfoData/000000000030292468" TargetMode="External"/><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785309" y="1743337"/>
            <a:ext cx="7680960" cy="1935778"/>
          </a:xfrm>
        </p:spPr>
        <p:txBody>
          <a:bodyPr/>
          <a:lstStyle/>
          <a:p>
            <a:r>
              <a:rPr lang="en-GB" sz="2000" b="1" dirty="0" smtClean="0"/>
              <a:t>NANOCOMPOSITES: ACCELERATING INNOVATION THROUGH COOPERATION AND CONSENSUS IN STANDARDS</a:t>
            </a:r>
            <a:r>
              <a:rPr lang="en-US" sz="2000" dirty="0" smtClean="0">
                <a:latin typeface="Tahoma" pitchFamily="34" charset="0"/>
                <a:ea typeface="ヒラギノ角ゴ Pro W3"/>
                <a:cs typeface="Tahoma" pitchFamily="34" charset="0"/>
              </a:rPr>
              <a:t/>
            </a:r>
            <a:br>
              <a:rPr lang="en-US" sz="2000" dirty="0" smtClean="0">
                <a:latin typeface="Tahoma" pitchFamily="34" charset="0"/>
                <a:ea typeface="ヒラギノ角ゴ Pro W3"/>
                <a:cs typeface="Tahoma" pitchFamily="34" charset="0"/>
              </a:rPr>
            </a:br>
            <a:r>
              <a:rPr lang="en-US" sz="2000" dirty="0" smtClean="0">
                <a:latin typeface="Tahoma" pitchFamily="34" charset="0"/>
                <a:ea typeface="ヒラギノ角ゴ Pro W3"/>
                <a:cs typeface="Tahoma" pitchFamily="34" charset="0"/>
              </a:rPr>
              <a:t/>
            </a:r>
            <a:br>
              <a:rPr lang="en-US" sz="2000" dirty="0" smtClean="0">
                <a:latin typeface="Tahoma" pitchFamily="34" charset="0"/>
                <a:ea typeface="ヒラギノ角ゴ Pro W3"/>
                <a:cs typeface="Tahoma" pitchFamily="34" charset="0"/>
              </a:rPr>
            </a:br>
            <a:r>
              <a:rPr lang="en-US" sz="2000" dirty="0" smtClean="0">
                <a:latin typeface="Tahoma" pitchFamily="34" charset="0"/>
                <a:ea typeface="ヒラギノ角ゴ Pro W3"/>
                <a:cs typeface="Tahoma" pitchFamily="34" charset="0"/>
              </a:rPr>
              <a:t/>
            </a:r>
            <a:br>
              <a:rPr lang="en-US" sz="2000" dirty="0" smtClean="0">
                <a:latin typeface="Tahoma" pitchFamily="34" charset="0"/>
                <a:ea typeface="ヒラギノ角ゴ Pro W3"/>
                <a:cs typeface="Tahoma" pitchFamily="34" charset="0"/>
              </a:rPr>
            </a:br>
            <a:r>
              <a:rPr lang="en-US" sz="1000" dirty="0" smtClean="0">
                <a:latin typeface="Tahoma" pitchFamily="34" charset="0"/>
                <a:ea typeface="ヒラギノ角ゴ Pro W3"/>
                <a:cs typeface="Tahoma" pitchFamily="34" charset="0"/>
              </a:rPr>
              <a:t>May 2015</a:t>
            </a:r>
            <a:r>
              <a:rPr lang="en-US" sz="1200" dirty="0" smtClean="0">
                <a:solidFill>
                  <a:schemeClr val="bg2"/>
                </a:solidFill>
                <a:latin typeface="Tahoma" pitchFamily="34" charset="0"/>
                <a:ea typeface="ヒラギノ角ゴ Pro W3"/>
                <a:cs typeface="Tahoma" pitchFamily="34" charset="0"/>
              </a:rPr>
              <a:t/>
            </a:r>
            <a:br>
              <a:rPr lang="en-US" sz="1200" dirty="0" smtClean="0">
                <a:solidFill>
                  <a:schemeClr val="bg2"/>
                </a:solidFill>
                <a:latin typeface="Tahoma" pitchFamily="34" charset="0"/>
                <a:ea typeface="ヒラギノ角ゴ Pro W3"/>
                <a:cs typeface="Tahoma" pitchFamily="34" charset="0"/>
              </a:rPr>
            </a:br>
            <a:r>
              <a:rPr lang="en-US" sz="2000" dirty="0" smtClean="0">
                <a:latin typeface="Tahoma" pitchFamily="34" charset="0"/>
                <a:ea typeface="ヒラギノ角ゴ Pro W3"/>
                <a:cs typeface="Tahoma" pitchFamily="34" charset="0"/>
              </a:rPr>
              <a:t/>
            </a:r>
            <a:br>
              <a:rPr lang="en-US" sz="2000" dirty="0" smtClean="0">
                <a:latin typeface="Tahoma" pitchFamily="34" charset="0"/>
                <a:ea typeface="ヒラギノ角ゴ Pro W3"/>
                <a:cs typeface="Tahoma" pitchFamily="34" charset="0"/>
              </a:rPr>
            </a:br>
            <a:r>
              <a:rPr lang="en-US" sz="1200" dirty="0" smtClean="0">
                <a:solidFill>
                  <a:schemeClr val="bg2"/>
                </a:solidFill>
                <a:latin typeface="Tahoma" pitchFamily="34" charset="0"/>
                <a:ea typeface="ヒラギノ角ゴ Pro W3"/>
                <a:cs typeface="Tahoma" pitchFamily="34" charset="0"/>
              </a:rPr>
              <a:t/>
            </a:r>
            <a:br>
              <a:rPr lang="en-US" sz="1200" dirty="0" smtClean="0">
                <a:solidFill>
                  <a:schemeClr val="bg2"/>
                </a:solidFill>
                <a:latin typeface="Tahoma" pitchFamily="34" charset="0"/>
                <a:ea typeface="ヒラギノ角ゴ Pro W3"/>
                <a:cs typeface="Tahoma" pitchFamily="34" charset="0"/>
              </a:rPr>
            </a:br>
            <a:r>
              <a:rPr lang="en-US" sz="1200" dirty="0" smtClean="0">
                <a:solidFill>
                  <a:schemeClr val="bg2"/>
                </a:solidFill>
                <a:latin typeface="Tahoma" pitchFamily="34" charset="0"/>
                <a:ea typeface="ヒラギノ角ゴ Pro W3"/>
                <a:cs typeface="Tahoma" pitchFamily="34" charset="0"/>
              </a:rPr>
              <a:t>BSI Standards</a:t>
            </a:r>
            <a:br>
              <a:rPr lang="en-US" sz="1200" dirty="0" smtClean="0">
                <a:solidFill>
                  <a:schemeClr val="bg2"/>
                </a:solidFill>
                <a:latin typeface="Tahoma" pitchFamily="34" charset="0"/>
                <a:ea typeface="ヒラギノ角ゴ Pro W3"/>
                <a:cs typeface="Tahoma" pitchFamily="34" charset="0"/>
              </a:rPr>
            </a:br>
            <a:r>
              <a:rPr lang="en-US" sz="1200" dirty="0" smtClean="0">
                <a:solidFill>
                  <a:schemeClr val="bg2"/>
                </a:solidFill>
                <a:latin typeface="Tahoma" pitchFamily="34" charset="0"/>
                <a:ea typeface="ヒラギノ角ゴ Pro W3"/>
                <a:cs typeface="Tahoma" pitchFamily="34" charset="0"/>
              </a:rPr>
              <a:t>020 8996 7261</a:t>
            </a:r>
            <a:br>
              <a:rPr lang="en-US" sz="1200" dirty="0" smtClean="0">
                <a:solidFill>
                  <a:schemeClr val="bg2"/>
                </a:solidFill>
                <a:latin typeface="Tahoma" pitchFamily="34" charset="0"/>
                <a:ea typeface="ヒラギノ角ゴ Pro W3"/>
                <a:cs typeface="Tahoma" pitchFamily="34" charset="0"/>
              </a:rPr>
            </a:br>
            <a:r>
              <a:rPr lang="en-US" sz="1200" dirty="0" smtClean="0">
                <a:solidFill>
                  <a:schemeClr val="bg2"/>
                </a:solidFill>
                <a:latin typeface="Tahoma" pitchFamily="34" charset="0"/>
                <a:ea typeface="ヒラギノ角ゴ Pro W3"/>
                <a:cs typeface="Tahoma" pitchFamily="34" charset="0"/>
                <a:hlinkClick r:id="rId3"/>
              </a:rPr>
              <a:t>Alex.Price@BSIgroup.com</a:t>
            </a:r>
            <a:r>
              <a:rPr lang="en-US" sz="1200" dirty="0" smtClean="0">
                <a:solidFill>
                  <a:schemeClr val="bg2"/>
                </a:solidFill>
                <a:latin typeface="Tahoma" pitchFamily="34" charset="0"/>
                <a:ea typeface="ヒラギノ角ゴ Pro W3"/>
                <a:cs typeface="Tahoma" pitchFamily="34" charset="0"/>
              </a:rPr>
              <a:t/>
            </a:r>
            <a:br>
              <a:rPr lang="en-US" sz="1200" dirty="0" smtClean="0">
                <a:solidFill>
                  <a:schemeClr val="bg2"/>
                </a:solidFill>
                <a:latin typeface="Tahoma" pitchFamily="34" charset="0"/>
                <a:ea typeface="ヒラギノ角ゴ Pro W3"/>
                <a:cs typeface="Tahoma" pitchFamily="34" charset="0"/>
              </a:rPr>
            </a:br>
            <a:r>
              <a:rPr lang="en-US" sz="1200" dirty="0" smtClean="0">
                <a:solidFill>
                  <a:schemeClr val="bg2"/>
                </a:solidFill>
                <a:latin typeface="Tahoma" pitchFamily="34" charset="0"/>
                <a:ea typeface="ヒラギノ角ゴ Pro W3"/>
                <a:cs typeface="Tahoma" pitchFamily="34" charset="0"/>
              </a:rPr>
              <a:t/>
            </a:r>
            <a:br>
              <a:rPr lang="en-US" sz="1200" dirty="0" smtClean="0">
                <a:solidFill>
                  <a:schemeClr val="bg2"/>
                </a:solidFill>
                <a:latin typeface="Tahoma" pitchFamily="34" charset="0"/>
                <a:ea typeface="ヒラギノ角ゴ Pro W3"/>
                <a:cs typeface="Tahoma" pitchFamily="34" charset="0"/>
              </a:rPr>
            </a:br>
            <a:endParaRPr lang="en-US" sz="1200" dirty="0" smtClean="0">
              <a:solidFill>
                <a:schemeClr val="bg2"/>
              </a:solidFill>
              <a:latin typeface="Tahoma" pitchFamily="34" charset="0"/>
              <a:ea typeface="ヒラギノ角ゴ Pro W3"/>
              <a:cs typeface="Tahoma" pitchFamily="34" charset="0"/>
            </a:endParaRPr>
          </a:p>
        </p:txBody>
      </p:sp>
      <p:sp>
        <p:nvSpPr>
          <p:cNvPr id="11" name="Footer Placeholder 10"/>
          <p:cNvSpPr>
            <a:spLocks noGrp="1"/>
          </p:cNvSpPr>
          <p:nvPr>
            <p:ph type="ftr" sz="quarter" idx="10"/>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Nano standards highlights</a:t>
            </a:r>
            <a:endParaRPr lang="en-GB" dirty="0"/>
          </a:p>
        </p:txBody>
      </p:sp>
      <p:sp>
        <p:nvSpPr>
          <p:cNvPr id="3" name="Content Placeholder 2"/>
          <p:cNvSpPr>
            <a:spLocks noGrp="1"/>
          </p:cNvSpPr>
          <p:nvPr>
            <p:ph idx="1"/>
          </p:nvPr>
        </p:nvSpPr>
        <p:spPr>
          <a:xfrm>
            <a:off x="457200" y="1047751"/>
            <a:ext cx="8229600" cy="3104702"/>
          </a:xfrm>
        </p:spPr>
        <p:txBody>
          <a:bodyPr/>
          <a:lstStyle/>
          <a:p>
            <a:r>
              <a:rPr lang="en-GB" dirty="0" smtClean="0"/>
              <a:t>Tyres</a:t>
            </a:r>
            <a:r>
              <a:rPr lang="en-GB" dirty="0"/>
              <a:t>, and </a:t>
            </a:r>
            <a:r>
              <a:rPr lang="en-GB" dirty="0" err="1" smtClean="0"/>
              <a:t>nano</a:t>
            </a:r>
            <a:r>
              <a:rPr lang="en-GB" dirty="0" smtClean="0"/>
              <a:t>-clays </a:t>
            </a:r>
            <a:r>
              <a:rPr lang="en-GB" dirty="0"/>
              <a:t>being used. </a:t>
            </a:r>
            <a:endParaRPr lang="en-GB" dirty="0" smtClean="0"/>
          </a:p>
          <a:p>
            <a:r>
              <a:rPr lang="en-GB" dirty="0" smtClean="0"/>
              <a:t>Reference</a:t>
            </a:r>
            <a:r>
              <a:rPr lang="en-GB" dirty="0"/>
              <a:t>: OECD </a:t>
            </a:r>
            <a:r>
              <a:rPr lang="en-GB" dirty="0" smtClean="0"/>
              <a:t>releases </a:t>
            </a:r>
            <a:r>
              <a:rPr lang="en-GB" baseline="30000" dirty="0" smtClean="0"/>
              <a:t>(1) </a:t>
            </a:r>
            <a:r>
              <a:rPr lang="en-GB" dirty="0" smtClean="0"/>
              <a:t>Report </a:t>
            </a:r>
            <a:r>
              <a:rPr lang="en-GB" dirty="0"/>
              <a:t>looking to advance Policy Debate on Nano through Case-Study on its Application to Tyre Industry </a:t>
            </a:r>
            <a:endParaRPr lang="en-GB" dirty="0" smtClean="0"/>
          </a:p>
          <a:p>
            <a:r>
              <a:rPr lang="en-GB" dirty="0" smtClean="0"/>
              <a:t>Qualifying </a:t>
            </a:r>
            <a:r>
              <a:rPr lang="en-GB" dirty="0"/>
              <a:t>the improvement in the testing around rolling road resistance and fuel-economy did demonstrate and improvement in the performance against traditionally formulated tyres. </a:t>
            </a:r>
            <a:endParaRPr lang="en-GB" dirty="0" smtClean="0"/>
          </a:p>
          <a:p>
            <a:pPr lvl="1"/>
            <a:r>
              <a:rPr lang="en-GB" dirty="0">
                <a:hlinkClick r:id="rId2" action="ppaction://hlinkfile"/>
              </a:rPr>
              <a:t>BS ISO 18164:2005</a:t>
            </a:r>
            <a:r>
              <a:rPr lang="en-GB" dirty="0"/>
              <a:t> </a:t>
            </a:r>
            <a:r>
              <a:rPr lang="en-GB" dirty="0" smtClean="0"/>
              <a:t>Passenger </a:t>
            </a:r>
            <a:r>
              <a:rPr lang="en-GB" dirty="0"/>
              <a:t>car, truck, bus and motorcycle tyres. Methods of measuring rolling resistance</a:t>
            </a:r>
          </a:p>
          <a:p>
            <a:pPr lvl="1"/>
            <a:r>
              <a:rPr lang="en-GB" dirty="0">
                <a:hlinkClick r:id="rId3" action="ppaction://hlinkfile"/>
              </a:rPr>
              <a:t>ASTM F2803 - 09(2015)</a:t>
            </a:r>
            <a:r>
              <a:rPr lang="en-GB" dirty="0"/>
              <a:t> </a:t>
            </a:r>
            <a:r>
              <a:rPr lang="en-GB" dirty="0" smtClean="0"/>
              <a:t>Standard </a:t>
            </a:r>
            <a:r>
              <a:rPr lang="en-GB" dirty="0"/>
              <a:t>Test Method for Evaluating Rim Slip Performance of Tires and Wheels </a:t>
            </a:r>
          </a:p>
          <a:p>
            <a:pPr lvl="1"/>
            <a:endParaRPr lang="en-GB" dirty="0" smtClean="0"/>
          </a:p>
          <a:p>
            <a:endParaRPr lang="en-GB" dirty="0" smtClean="0"/>
          </a:p>
          <a:p>
            <a:endParaRPr lang="en-GB" dirty="0"/>
          </a:p>
        </p:txBody>
      </p:sp>
      <p:sp>
        <p:nvSpPr>
          <p:cNvPr id="4" name="Date Placeholder 3"/>
          <p:cNvSpPr>
            <a:spLocks noGrp="1"/>
          </p:cNvSpPr>
          <p:nvPr>
            <p:ph type="dt" sz="half" idx="10"/>
          </p:nvPr>
        </p:nvSpPr>
        <p:spPr/>
        <p:txBody>
          <a:bodyPr/>
          <a:lstStyle/>
          <a:p>
            <a:fld id="{3E2AC4BB-DF7B-400F-BBCA-646701F8EFCC}" type="datetime1">
              <a:rPr lang="en-GB" smtClean="0"/>
              <a:t>18/05/2018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7F5081-76B7-4CFD-B77D-D6A316FC555D}" type="slidenum">
              <a:rPr lang="en-GB" smtClean="0"/>
              <a:t>10</a:t>
            </a:fld>
            <a:endParaRPr lang="en-GB"/>
          </a:p>
        </p:txBody>
      </p:sp>
      <p:pic>
        <p:nvPicPr>
          <p:cNvPr id="2050" name="Picture 2" descr="http://www.earlsfield-servicestation.co.uk/Images/Car%20Images/car-tyre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0961" y="0"/>
            <a:ext cx="1776413" cy="11049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49853" y="4399878"/>
            <a:ext cx="6207163" cy="430887"/>
          </a:xfrm>
          <a:prstGeom prst="rect">
            <a:avLst/>
          </a:prstGeom>
          <a:noFill/>
        </p:spPr>
        <p:txBody>
          <a:bodyPr wrap="square" rtlCol="0">
            <a:spAutoFit/>
          </a:bodyPr>
          <a:lstStyle/>
          <a:p>
            <a:r>
              <a:rPr lang="en-GB" sz="800" baseline="30000" dirty="0"/>
              <a:t>(1) </a:t>
            </a:r>
            <a:r>
              <a:rPr lang="en-GB" sz="800" u="sng" dirty="0">
                <a:hlinkClick r:id="rId6"/>
              </a:rPr>
              <a:t>http://www.nanotechia.org/news/news-articles/oecd-releases-report-looking-advance-policy-debate-nano-through-case-study-its</a:t>
            </a:r>
            <a:endParaRPr lang="en-GB" sz="800" dirty="0"/>
          </a:p>
          <a:p>
            <a:endParaRPr lang="en-GB" dirty="0"/>
          </a:p>
        </p:txBody>
      </p:sp>
    </p:spTree>
    <p:extLst>
      <p:ext uri="{BB962C8B-B14F-4D97-AF65-F5344CB8AC3E}">
        <p14:creationId xmlns:p14="http://schemas.microsoft.com/office/powerpoint/2010/main" val="3562306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Nanotechnology in standards.	</a:t>
            </a:r>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4095028879"/>
              </p:ext>
            </p:extLst>
          </p:nvPr>
        </p:nvGraphicFramePr>
        <p:xfrm>
          <a:off x="355003" y="774549"/>
          <a:ext cx="8573844" cy="3742342"/>
        </p:xfrm>
        <a:graphic>
          <a:graphicData uri="http://schemas.openxmlformats.org/drawingml/2006/table">
            <a:tbl>
              <a:tblPr firstRow="1" firstCol="1" bandRow="1">
                <a:tableStyleId>{5C22544A-7EE6-4342-B048-85BDC9FD1C3A}</a:tableStyleId>
              </a:tblPr>
              <a:tblGrid>
                <a:gridCol w="1398494"/>
                <a:gridCol w="3722145"/>
                <a:gridCol w="3453205"/>
              </a:tblGrid>
              <a:tr h="124822">
                <a:tc>
                  <a:txBody>
                    <a:bodyPr/>
                    <a:lstStyle/>
                    <a:p>
                      <a:pPr>
                        <a:spcAft>
                          <a:spcPts val="0"/>
                        </a:spcAft>
                      </a:pPr>
                      <a:r>
                        <a:rPr lang="en-GB" sz="800" dirty="0">
                          <a:effectLst/>
                        </a:rPr>
                        <a:t>Technology </a:t>
                      </a:r>
                      <a:endParaRPr lang="en-GB" sz="800" dirty="0">
                        <a:solidFill>
                          <a:srgbClr val="000000"/>
                        </a:solidFill>
                        <a:effectLst/>
                        <a:latin typeface="Times New Roman"/>
                        <a:ea typeface="Calibri"/>
                      </a:endParaRPr>
                    </a:p>
                  </a:txBody>
                  <a:tcPr marL="36271" marR="36271" marT="0" marB="0"/>
                </a:tc>
                <a:tc>
                  <a:txBody>
                    <a:bodyPr/>
                    <a:lstStyle/>
                    <a:p>
                      <a:pPr>
                        <a:spcAft>
                          <a:spcPts val="0"/>
                        </a:spcAft>
                      </a:pPr>
                      <a:r>
                        <a:rPr lang="en-GB" sz="800">
                          <a:effectLst/>
                        </a:rPr>
                        <a:t>Use Application </a:t>
                      </a:r>
                      <a:endParaRPr lang="en-GB" sz="800">
                        <a:solidFill>
                          <a:srgbClr val="000000"/>
                        </a:solidFill>
                        <a:effectLst/>
                        <a:latin typeface="Times New Roman"/>
                        <a:ea typeface="Calibri"/>
                      </a:endParaRPr>
                    </a:p>
                  </a:txBody>
                  <a:tcPr marL="36271" marR="36271" marT="0" marB="0"/>
                </a:tc>
                <a:tc>
                  <a:txBody>
                    <a:bodyPr/>
                    <a:lstStyle/>
                    <a:p>
                      <a:pPr>
                        <a:spcAft>
                          <a:spcPts val="0"/>
                        </a:spcAft>
                      </a:pPr>
                      <a:r>
                        <a:rPr lang="en-GB" sz="800">
                          <a:effectLst/>
                        </a:rPr>
                        <a:t>Known Manufactured Nanomaterials </a:t>
                      </a:r>
                      <a:endParaRPr lang="en-GB" sz="800">
                        <a:solidFill>
                          <a:srgbClr val="000000"/>
                        </a:solidFill>
                        <a:effectLst/>
                        <a:latin typeface="Times New Roman"/>
                        <a:ea typeface="Calibri"/>
                      </a:endParaRPr>
                    </a:p>
                  </a:txBody>
                  <a:tcPr marL="36271" marR="36271" marT="0" marB="0"/>
                </a:tc>
              </a:tr>
              <a:tr h="262455">
                <a:tc>
                  <a:txBody>
                    <a:bodyPr/>
                    <a:lstStyle/>
                    <a:p>
                      <a:pPr>
                        <a:spcAft>
                          <a:spcPts val="0"/>
                        </a:spcAft>
                      </a:pPr>
                      <a:r>
                        <a:rPr lang="en-GB" sz="800">
                          <a:effectLst/>
                          <a:latin typeface="+mn-lt"/>
                        </a:rPr>
                        <a:t>Additives within diesel fuel for HGVs</a:t>
                      </a:r>
                      <a:endParaRPr lang="en-GB" sz="800">
                        <a:solidFill>
                          <a:srgbClr val="000000"/>
                        </a:solidFill>
                        <a:effectLst/>
                        <a:latin typeface="+mn-lt"/>
                        <a:ea typeface="Calibri"/>
                      </a:endParaRPr>
                    </a:p>
                  </a:txBody>
                  <a:tcPr marL="36271" marR="36271" marT="0" marB="0"/>
                </a:tc>
                <a:tc>
                  <a:txBody>
                    <a:bodyPr/>
                    <a:lstStyle/>
                    <a:p>
                      <a:pPr>
                        <a:spcAft>
                          <a:spcPts val="0"/>
                        </a:spcAft>
                      </a:pPr>
                      <a:r>
                        <a:rPr lang="en-GB" sz="800">
                          <a:effectLst/>
                          <a:latin typeface="+mn-lt"/>
                        </a:rPr>
                        <a:t>Trucks and buses</a:t>
                      </a:r>
                      <a:endParaRPr lang="en-GB" sz="800">
                        <a:solidFill>
                          <a:srgbClr val="000000"/>
                        </a:solidFill>
                        <a:effectLst/>
                        <a:latin typeface="+mn-lt"/>
                        <a:ea typeface="Calibri"/>
                      </a:endParaRPr>
                    </a:p>
                  </a:txBody>
                  <a:tcPr marL="36271" marR="36271" marT="0" marB="0"/>
                </a:tc>
                <a:tc>
                  <a:txBody>
                    <a:bodyPr/>
                    <a:lstStyle/>
                    <a:p>
                      <a:pPr>
                        <a:spcAft>
                          <a:spcPts val="0"/>
                        </a:spcAft>
                      </a:pPr>
                      <a:r>
                        <a:rPr lang="en-GB" sz="800">
                          <a:effectLst/>
                          <a:latin typeface="+mn-lt"/>
                        </a:rPr>
                        <a:t>Cerium oxide </a:t>
                      </a:r>
                      <a:endParaRPr lang="en-GB" sz="800">
                        <a:solidFill>
                          <a:srgbClr val="000000"/>
                        </a:solidFill>
                        <a:effectLst/>
                        <a:latin typeface="+mn-lt"/>
                        <a:ea typeface="Calibri"/>
                      </a:endParaRPr>
                    </a:p>
                  </a:txBody>
                  <a:tcPr marL="36271" marR="36271" marT="0" marB="0"/>
                </a:tc>
              </a:tr>
              <a:tr h="499289">
                <a:tc>
                  <a:txBody>
                    <a:bodyPr/>
                    <a:lstStyle/>
                    <a:p>
                      <a:pPr>
                        <a:spcAft>
                          <a:spcPts val="0"/>
                        </a:spcAft>
                      </a:pPr>
                      <a:r>
                        <a:rPr lang="en-GB" sz="800">
                          <a:effectLst/>
                          <a:latin typeface="+mn-lt"/>
                        </a:rPr>
                        <a:t>Biocides </a:t>
                      </a:r>
                      <a:endParaRPr lang="en-GB" sz="800">
                        <a:solidFill>
                          <a:srgbClr val="000000"/>
                        </a:solidFill>
                        <a:effectLst/>
                        <a:latin typeface="+mn-lt"/>
                        <a:ea typeface="Calibri"/>
                      </a:endParaRPr>
                    </a:p>
                  </a:txBody>
                  <a:tcPr marL="36271" marR="36271" marT="0" marB="0"/>
                </a:tc>
                <a:tc>
                  <a:txBody>
                    <a:bodyPr/>
                    <a:lstStyle/>
                    <a:p>
                      <a:pPr>
                        <a:spcAft>
                          <a:spcPts val="0"/>
                        </a:spcAft>
                      </a:pPr>
                      <a:r>
                        <a:rPr lang="en-GB" sz="800">
                          <a:effectLst/>
                          <a:latin typeface="+mn-lt"/>
                        </a:rPr>
                        <a:t>Nanosilver (and, to a leser extent, other nanomaterials) used in a wide array of applications, including medical instruments, pharmaceuticals, textiles, domestic appliances, antimicrobial agents/coatings, biocidal cleaning products (silver nanoparticles) </a:t>
                      </a:r>
                      <a:endParaRPr lang="en-GB" sz="800">
                        <a:solidFill>
                          <a:srgbClr val="000000"/>
                        </a:solidFill>
                        <a:effectLst/>
                        <a:latin typeface="+mn-lt"/>
                        <a:ea typeface="Calibri"/>
                      </a:endParaRPr>
                    </a:p>
                  </a:txBody>
                  <a:tcPr marL="36271" marR="36271" marT="0" marB="0"/>
                </a:tc>
                <a:tc>
                  <a:txBody>
                    <a:bodyPr/>
                    <a:lstStyle/>
                    <a:p>
                      <a:pPr>
                        <a:spcAft>
                          <a:spcPts val="0"/>
                        </a:spcAft>
                      </a:pPr>
                      <a:r>
                        <a:rPr lang="en-GB" sz="800">
                          <a:effectLst/>
                          <a:latin typeface="+mn-lt"/>
                        </a:rPr>
                        <a:t>Nanosilver, various metal oxides, nanostructured biopolymers </a:t>
                      </a:r>
                      <a:endParaRPr lang="en-GB" sz="800">
                        <a:solidFill>
                          <a:srgbClr val="000000"/>
                        </a:solidFill>
                        <a:effectLst/>
                        <a:latin typeface="+mn-lt"/>
                        <a:ea typeface="Calibri"/>
                      </a:endParaRPr>
                    </a:p>
                  </a:txBody>
                  <a:tcPr marL="36271" marR="36271" marT="0" marB="0"/>
                </a:tc>
              </a:tr>
              <a:tr h="374467">
                <a:tc>
                  <a:txBody>
                    <a:bodyPr/>
                    <a:lstStyle/>
                    <a:p>
                      <a:pPr>
                        <a:spcAft>
                          <a:spcPts val="0"/>
                        </a:spcAft>
                      </a:pPr>
                      <a:r>
                        <a:rPr lang="en-GB" sz="800">
                          <a:effectLst/>
                          <a:latin typeface="+mn-lt"/>
                        </a:rPr>
                        <a:t>Flame retardants </a:t>
                      </a:r>
                      <a:endParaRPr lang="en-GB" sz="800">
                        <a:solidFill>
                          <a:srgbClr val="000000"/>
                        </a:solidFill>
                        <a:effectLst/>
                        <a:latin typeface="+mn-lt"/>
                        <a:ea typeface="Calibri"/>
                      </a:endParaRPr>
                    </a:p>
                  </a:txBody>
                  <a:tcPr marL="36271" marR="36271" marT="0" marB="0"/>
                </a:tc>
                <a:tc>
                  <a:txBody>
                    <a:bodyPr/>
                    <a:lstStyle/>
                    <a:p>
                      <a:pPr>
                        <a:spcAft>
                          <a:spcPts val="0"/>
                        </a:spcAft>
                      </a:pPr>
                      <a:r>
                        <a:rPr lang="en-GB" sz="800">
                          <a:effectLst/>
                          <a:latin typeface="+mn-lt"/>
                        </a:rPr>
                        <a:t>More cost-effective flame retardant for various materials. For instance, nanoclays (sometimes with CNTs) are best used with ABS plastic. Magnesium hydroxide specified in reference #7 is best used with paraffins. </a:t>
                      </a:r>
                      <a:endParaRPr lang="en-GB" sz="800">
                        <a:solidFill>
                          <a:srgbClr val="000000"/>
                        </a:solidFill>
                        <a:effectLst/>
                        <a:latin typeface="+mn-lt"/>
                        <a:ea typeface="Calibri"/>
                      </a:endParaRPr>
                    </a:p>
                  </a:txBody>
                  <a:tcPr marL="36271" marR="36271" marT="0" marB="0"/>
                </a:tc>
                <a:tc>
                  <a:txBody>
                    <a:bodyPr/>
                    <a:lstStyle/>
                    <a:p>
                      <a:pPr>
                        <a:spcAft>
                          <a:spcPts val="0"/>
                        </a:spcAft>
                      </a:pPr>
                      <a:r>
                        <a:rPr lang="en-GB" sz="800">
                          <a:effectLst/>
                          <a:latin typeface="+mn-lt"/>
                        </a:rPr>
                        <a:t>Nanoclays, CNTs, aluminum-hydroxide, magnesium hydroxide, triphenyl phosphate </a:t>
                      </a:r>
                      <a:endParaRPr lang="en-GB" sz="800">
                        <a:solidFill>
                          <a:srgbClr val="000000"/>
                        </a:solidFill>
                        <a:effectLst/>
                        <a:latin typeface="+mn-lt"/>
                        <a:ea typeface="Calibri"/>
                      </a:endParaRPr>
                    </a:p>
                  </a:txBody>
                  <a:tcPr marL="36271" marR="36271" marT="0" marB="0"/>
                </a:tc>
              </a:tr>
              <a:tr h="124822">
                <a:tc>
                  <a:txBody>
                    <a:bodyPr/>
                    <a:lstStyle/>
                    <a:p>
                      <a:pPr>
                        <a:spcAft>
                          <a:spcPts val="0"/>
                        </a:spcAft>
                      </a:pPr>
                      <a:r>
                        <a:rPr lang="en-GB" sz="800">
                          <a:effectLst/>
                          <a:latin typeface="+mn-lt"/>
                        </a:rPr>
                        <a:t>Batteries </a:t>
                      </a:r>
                      <a:endParaRPr lang="en-GB" sz="800">
                        <a:solidFill>
                          <a:srgbClr val="000000"/>
                        </a:solidFill>
                        <a:effectLst/>
                        <a:latin typeface="+mn-lt"/>
                        <a:ea typeface="Calibri"/>
                      </a:endParaRPr>
                    </a:p>
                  </a:txBody>
                  <a:tcPr marL="36271" marR="36271" marT="0" marB="0"/>
                </a:tc>
                <a:tc>
                  <a:txBody>
                    <a:bodyPr/>
                    <a:lstStyle/>
                    <a:p>
                      <a:pPr>
                        <a:spcAft>
                          <a:spcPts val="0"/>
                        </a:spcAft>
                      </a:pPr>
                      <a:r>
                        <a:rPr lang="en-GB" sz="800">
                          <a:effectLst/>
                          <a:latin typeface="+mn-lt"/>
                        </a:rPr>
                        <a:t>Automobiles and portable electronics </a:t>
                      </a:r>
                      <a:endParaRPr lang="en-GB" sz="800">
                        <a:solidFill>
                          <a:srgbClr val="000000"/>
                        </a:solidFill>
                        <a:effectLst/>
                        <a:latin typeface="+mn-lt"/>
                        <a:ea typeface="Calibri"/>
                      </a:endParaRPr>
                    </a:p>
                  </a:txBody>
                  <a:tcPr marL="36271" marR="36271" marT="0" marB="0"/>
                </a:tc>
                <a:tc>
                  <a:txBody>
                    <a:bodyPr/>
                    <a:lstStyle/>
                    <a:p>
                      <a:pPr>
                        <a:spcAft>
                          <a:spcPts val="0"/>
                        </a:spcAft>
                      </a:pPr>
                      <a:r>
                        <a:rPr lang="en-GB" sz="800" dirty="0">
                          <a:effectLst/>
                          <a:latin typeface="+mn-lt"/>
                        </a:rPr>
                        <a:t>Nano-structured Lithium; Carbon nanotubes</a:t>
                      </a:r>
                      <a:r>
                        <a:rPr lang="en-GB" sz="800" dirty="0" smtClean="0">
                          <a:effectLst/>
                          <a:latin typeface="+mn-lt"/>
                        </a:rPr>
                        <a:t>; graphene </a:t>
                      </a:r>
                      <a:endParaRPr lang="en-GB" sz="800" dirty="0">
                        <a:solidFill>
                          <a:srgbClr val="000000"/>
                        </a:solidFill>
                        <a:effectLst/>
                        <a:latin typeface="+mn-lt"/>
                        <a:ea typeface="Calibri"/>
                      </a:endParaRPr>
                    </a:p>
                  </a:txBody>
                  <a:tcPr marL="36271" marR="36271" marT="0" marB="0"/>
                </a:tc>
              </a:tr>
              <a:tr h="146853">
                <a:tc>
                  <a:txBody>
                    <a:bodyPr/>
                    <a:lstStyle/>
                    <a:p>
                      <a:pPr>
                        <a:spcAft>
                          <a:spcPts val="0"/>
                        </a:spcAft>
                      </a:pPr>
                      <a:r>
                        <a:rPr lang="en-GB" sz="800">
                          <a:effectLst/>
                          <a:latin typeface="+mn-lt"/>
                        </a:rPr>
                        <a:t>Additives in Tyres </a:t>
                      </a:r>
                      <a:endParaRPr lang="en-GB" sz="800">
                        <a:solidFill>
                          <a:srgbClr val="000000"/>
                        </a:solidFill>
                        <a:effectLst/>
                        <a:latin typeface="+mn-lt"/>
                        <a:ea typeface="Calibri"/>
                      </a:endParaRPr>
                    </a:p>
                  </a:txBody>
                  <a:tcPr marL="36271" marR="36271" marT="0" marB="0"/>
                </a:tc>
                <a:tc>
                  <a:txBody>
                    <a:bodyPr/>
                    <a:lstStyle/>
                    <a:p>
                      <a:pPr>
                        <a:spcAft>
                          <a:spcPts val="0"/>
                        </a:spcAft>
                      </a:pPr>
                      <a:r>
                        <a:rPr lang="en-GB" sz="800">
                          <a:effectLst/>
                          <a:latin typeface="+mn-lt"/>
                        </a:rPr>
                        <a:t>Automobiles and trucks </a:t>
                      </a:r>
                      <a:endParaRPr lang="en-GB" sz="800">
                        <a:solidFill>
                          <a:srgbClr val="000000"/>
                        </a:solidFill>
                        <a:effectLst/>
                        <a:latin typeface="+mn-lt"/>
                        <a:ea typeface="Calibri"/>
                      </a:endParaRPr>
                    </a:p>
                  </a:txBody>
                  <a:tcPr marL="36271" marR="36271" marT="0" marB="0"/>
                </a:tc>
                <a:tc>
                  <a:txBody>
                    <a:bodyPr/>
                    <a:lstStyle/>
                    <a:p>
                      <a:pPr>
                        <a:spcAft>
                          <a:spcPts val="0"/>
                        </a:spcAft>
                      </a:pPr>
                      <a:r>
                        <a:rPr lang="en-GB" sz="800">
                          <a:effectLst/>
                          <a:latin typeface="+mn-lt"/>
                        </a:rPr>
                        <a:t>silicon dioxide; multi-walled carbon nanotubes; carbon black </a:t>
                      </a:r>
                      <a:endParaRPr lang="en-GB" sz="800">
                        <a:solidFill>
                          <a:srgbClr val="000000"/>
                        </a:solidFill>
                        <a:effectLst/>
                        <a:latin typeface="+mn-lt"/>
                        <a:ea typeface="Calibri"/>
                      </a:endParaRPr>
                    </a:p>
                  </a:txBody>
                  <a:tcPr marL="36271" marR="36271" marT="0" marB="0"/>
                </a:tc>
              </a:tr>
              <a:tr h="374467">
                <a:tc>
                  <a:txBody>
                    <a:bodyPr/>
                    <a:lstStyle/>
                    <a:p>
                      <a:pPr>
                        <a:spcAft>
                          <a:spcPts val="0"/>
                        </a:spcAft>
                      </a:pPr>
                      <a:r>
                        <a:rPr lang="en-GB" sz="800">
                          <a:effectLst/>
                          <a:latin typeface="+mn-lt"/>
                        </a:rPr>
                        <a:t>Insulation </a:t>
                      </a:r>
                      <a:endParaRPr lang="en-GB" sz="800">
                        <a:solidFill>
                          <a:srgbClr val="000000"/>
                        </a:solidFill>
                        <a:effectLst/>
                        <a:latin typeface="+mn-lt"/>
                        <a:ea typeface="Calibri"/>
                      </a:endParaRPr>
                    </a:p>
                  </a:txBody>
                  <a:tcPr marL="36271" marR="36271" marT="0" marB="0"/>
                </a:tc>
                <a:tc>
                  <a:txBody>
                    <a:bodyPr/>
                    <a:lstStyle/>
                    <a:p>
                      <a:pPr>
                        <a:spcAft>
                          <a:spcPts val="0"/>
                        </a:spcAft>
                      </a:pPr>
                      <a:r>
                        <a:rPr lang="en-GB" sz="800" dirty="0">
                          <a:effectLst/>
                          <a:latin typeface="+mn-lt"/>
                        </a:rPr>
                        <a:t>A variety of current nanotechnology approaches include aerogels and thin film coatings, designed to reduce heat </a:t>
                      </a:r>
                      <a:r>
                        <a:rPr lang="en-GB" sz="800" dirty="0" err="1">
                          <a:effectLst/>
                          <a:latin typeface="+mn-lt"/>
                        </a:rPr>
                        <a:t>ransfer</a:t>
                      </a:r>
                      <a:r>
                        <a:rPr lang="en-GB" sz="800" dirty="0">
                          <a:effectLst/>
                          <a:latin typeface="+mn-lt"/>
                        </a:rPr>
                        <a:t>. Enhanced foams with improved insulation properties and aerogel </a:t>
                      </a:r>
                      <a:r>
                        <a:rPr lang="en-GB" sz="800" dirty="0" err="1">
                          <a:effectLst/>
                          <a:latin typeface="+mn-lt"/>
                        </a:rPr>
                        <a:t>replcements</a:t>
                      </a:r>
                      <a:r>
                        <a:rPr lang="en-GB" sz="800" dirty="0">
                          <a:effectLst/>
                          <a:latin typeface="+mn-lt"/>
                        </a:rPr>
                        <a:t> for windows are being researched </a:t>
                      </a:r>
                      <a:endParaRPr lang="en-GB" sz="800" dirty="0">
                        <a:solidFill>
                          <a:srgbClr val="000000"/>
                        </a:solidFill>
                        <a:effectLst/>
                        <a:latin typeface="+mn-lt"/>
                        <a:ea typeface="Calibri"/>
                      </a:endParaRPr>
                    </a:p>
                  </a:txBody>
                  <a:tcPr marL="36271" marR="36271" marT="0" marB="0"/>
                </a:tc>
                <a:tc>
                  <a:txBody>
                    <a:bodyPr/>
                    <a:lstStyle/>
                    <a:p>
                      <a:pPr>
                        <a:spcAft>
                          <a:spcPts val="0"/>
                        </a:spcAft>
                      </a:pPr>
                      <a:r>
                        <a:rPr lang="en-GB" sz="800" dirty="0">
                          <a:effectLst/>
                          <a:latin typeface="+mn-lt"/>
                        </a:rPr>
                        <a:t>Aerogels (carbon black and silica-based); quantum dots (Cadmium </a:t>
                      </a:r>
                      <a:r>
                        <a:rPr lang="en-GB" sz="800" dirty="0" err="1">
                          <a:effectLst/>
                          <a:latin typeface="+mn-lt"/>
                        </a:rPr>
                        <a:t>selenide</a:t>
                      </a:r>
                      <a:r>
                        <a:rPr lang="en-GB" sz="800" dirty="0">
                          <a:effectLst/>
                          <a:latin typeface="+mn-lt"/>
                        </a:rPr>
                        <a:t>); aluminium oxide </a:t>
                      </a:r>
                      <a:endParaRPr lang="en-GB" sz="800" dirty="0">
                        <a:solidFill>
                          <a:srgbClr val="000000"/>
                        </a:solidFill>
                        <a:effectLst/>
                        <a:latin typeface="+mn-lt"/>
                        <a:ea typeface="Calibri"/>
                      </a:endParaRPr>
                    </a:p>
                  </a:txBody>
                  <a:tcPr marL="36271" marR="36271" marT="0" marB="0"/>
                </a:tc>
              </a:tr>
              <a:tr h="499289">
                <a:tc>
                  <a:txBody>
                    <a:bodyPr/>
                    <a:lstStyle/>
                    <a:p>
                      <a:pPr>
                        <a:spcAft>
                          <a:spcPts val="0"/>
                        </a:spcAft>
                      </a:pPr>
                      <a:r>
                        <a:rPr lang="en-GB" sz="800">
                          <a:effectLst/>
                          <a:latin typeface="+mn-lt"/>
                        </a:rPr>
                        <a:t>Photovoltaics </a:t>
                      </a:r>
                      <a:endParaRPr lang="en-GB" sz="800">
                        <a:solidFill>
                          <a:srgbClr val="000000"/>
                        </a:solidFill>
                        <a:effectLst/>
                        <a:latin typeface="+mn-lt"/>
                        <a:ea typeface="Calibri"/>
                      </a:endParaRPr>
                    </a:p>
                  </a:txBody>
                  <a:tcPr marL="36271" marR="36271" marT="0" marB="0"/>
                </a:tc>
                <a:tc>
                  <a:txBody>
                    <a:bodyPr/>
                    <a:lstStyle/>
                    <a:p>
                      <a:pPr>
                        <a:spcAft>
                          <a:spcPts val="0"/>
                        </a:spcAft>
                      </a:pPr>
                      <a:r>
                        <a:rPr lang="en-GB" sz="800">
                          <a:effectLst/>
                          <a:latin typeface="+mn-lt"/>
                        </a:rPr>
                        <a:t>anti-reflective and/or self-cleaning capacity coatings for traditional solar cells (titanium dioxide, silicon dioxide), quantum dots in nanocrystal solar cells (lead selenide or cadmium telluride), building integrated photovoltaics (glass application of cadmium selenide, zinc oxide) </a:t>
                      </a:r>
                      <a:endParaRPr lang="en-GB" sz="800">
                        <a:solidFill>
                          <a:srgbClr val="000000"/>
                        </a:solidFill>
                        <a:effectLst/>
                        <a:latin typeface="+mn-lt"/>
                        <a:ea typeface="Calibri"/>
                      </a:endParaRPr>
                    </a:p>
                  </a:txBody>
                  <a:tcPr marL="36271" marR="36271" marT="0" marB="0"/>
                </a:tc>
                <a:tc>
                  <a:txBody>
                    <a:bodyPr/>
                    <a:lstStyle/>
                    <a:p>
                      <a:pPr>
                        <a:spcAft>
                          <a:spcPts val="0"/>
                        </a:spcAft>
                      </a:pPr>
                      <a:r>
                        <a:rPr lang="en-GB" sz="800">
                          <a:effectLst/>
                          <a:latin typeface="+mn-lt"/>
                        </a:rPr>
                        <a:t>Photovoltaics </a:t>
                      </a:r>
                      <a:endParaRPr lang="en-GB" sz="800">
                        <a:solidFill>
                          <a:srgbClr val="000000"/>
                        </a:solidFill>
                        <a:effectLst/>
                        <a:latin typeface="+mn-lt"/>
                        <a:ea typeface="Calibri"/>
                      </a:endParaRPr>
                    </a:p>
                  </a:txBody>
                  <a:tcPr marL="36271" marR="36271" marT="0" marB="0"/>
                </a:tc>
              </a:tr>
              <a:tr h="249645">
                <a:tc>
                  <a:txBody>
                    <a:bodyPr/>
                    <a:lstStyle/>
                    <a:p>
                      <a:pPr>
                        <a:spcAft>
                          <a:spcPts val="0"/>
                        </a:spcAft>
                      </a:pPr>
                      <a:r>
                        <a:rPr lang="en-GB" sz="800">
                          <a:effectLst/>
                          <a:latin typeface="+mn-lt"/>
                        </a:rPr>
                        <a:t>Lighting </a:t>
                      </a:r>
                      <a:endParaRPr lang="en-GB" sz="800">
                        <a:solidFill>
                          <a:srgbClr val="000000"/>
                        </a:solidFill>
                        <a:effectLst/>
                        <a:latin typeface="+mn-lt"/>
                        <a:ea typeface="Calibri"/>
                      </a:endParaRPr>
                    </a:p>
                  </a:txBody>
                  <a:tcPr marL="36271" marR="36271" marT="0" marB="0"/>
                </a:tc>
                <a:tc>
                  <a:txBody>
                    <a:bodyPr/>
                    <a:lstStyle/>
                    <a:p>
                      <a:pPr>
                        <a:spcAft>
                          <a:spcPts val="0"/>
                        </a:spcAft>
                      </a:pPr>
                      <a:r>
                        <a:rPr lang="en-GB" sz="800" dirty="0">
                          <a:effectLst/>
                          <a:latin typeface="+mn-lt"/>
                        </a:rPr>
                        <a:t>Depending upon the desired </a:t>
                      </a:r>
                      <a:r>
                        <a:rPr lang="en-GB" sz="800" dirty="0" err="1">
                          <a:effectLst/>
                          <a:latin typeface="+mn-lt"/>
                        </a:rPr>
                        <a:t>color</a:t>
                      </a:r>
                      <a:r>
                        <a:rPr lang="en-GB" sz="800" dirty="0">
                          <a:effectLst/>
                          <a:latin typeface="+mn-lt"/>
                        </a:rPr>
                        <a:t> and heat of light, varying sizes and nanostructured semiconductors are used. </a:t>
                      </a:r>
                      <a:endParaRPr lang="en-GB" sz="800" dirty="0">
                        <a:solidFill>
                          <a:srgbClr val="000000"/>
                        </a:solidFill>
                        <a:effectLst/>
                        <a:latin typeface="+mn-lt"/>
                        <a:ea typeface="Calibri"/>
                      </a:endParaRPr>
                    </a:p>
                  </a:txBody>
                  <a:tcPr marL="36271" marR="36271" marT="0" marB="0"/>
                </a:tc>
                <a:tc>
                  <a:txBody>
                    <a:bodyPr/>
                    <a:lstStyle/>
                    <a:p>
                      <a:pPr>
                        <a:spcAft>
                          <a:spcPts val="0"/>
                        </a:spcAft>
                      </a:pPr>
                      <a:r>
                        <a:rPr lang="en-GB" sz="800">
                          <a:effectLst/>
                          <a:latin typeface="+mn-lt"/>
                        </a:rPr>
                        <a:t>cadmium selenide, cadmium sulfide, inidum arsenide, indium phosphide, cadmium selenide sulfide </a:t>
                      </a:r>
                      <a:endParaRPr lang="en-GB" sz="800">
                        <a:solidFill>
                          <a:srgbClr val="000000"/>
                        </a:solidFill>
                        <a:effectLst/>
                        <a:latin typeface="+mn-lt"/>
                        <a:ea typeface="Calibri"/>
                      </a:endParaRPr>
                    </a:p>
                  </a:txBody>
                  <a:tcPr marL="36271" marR="36271" marT="0" marB="0"/>
                </a:tc>
              </a:tr>
              <a:tr h="307715">
                <a:tc>
                  <a:txBody>
                    <a:bodyPr/>
                    <a:lstStyle/>
                    <a:p>
                      <a:pPr>
                        <a:spcAft>
                          <a:spcPts val="0"/>
                        </a:spcAft>
                      </a:pPr>
                      <a:r>
                        <a:rPr lang="en-GB" sz="800" dirty="0">
                          <a:effectLst/>
                          <a:latin typeface="+mn-lt"/>
                        </a:rPr>
                        <a:t>Water treatment and purification </a:t>
                      </a:r>
                      <a:endParaRPr lang="en-GB" sz="800" dirty="0">
                        <a:solidFill>
                          <a:srgbClr val="000000"/>
                        </a:solidFill>
                        <a:effectLst/>
                        <a:latin typeface="+mn-lt"/>
                        <a:ea typeface="Calibri"/>
                      </a:endParaRPr>
                    </a:p>
                  </a:txBody>
                  <a:tcPr marL="36271" marR="36271" marT="0" marB="0"/>
                </a:tc>
                <a:tc>
                  <a:txBody>
                    <a:bodyPr/>
                    <a:lstStyle/>
                    <a:p>
                      <a:pPr>
                        <a:spcAft>
                          <a:spcPts val="0"/>
                        </a:spcAft>
                      </a:pPr>
                      <a:r>
                        <a:rPr lang="en-GB" sz="800" dirty="0" err="1">
                          <a:effectLst/>
                          <a:latin typeface="+mn-lt"/>
                        </a:rPr>
                        <a:t>anitmicrobial</a:t>
                      </a:r>
                      <a:r>
                        <a:rPr lang="en-GB" sz="800" dirty="0">
                          <a:effectLst/>
                          <a:latin typeface="+mn-lt"/>
                        </a:rPr>
                        <a:t> treatment to wastewater (metal oxides), water </a:t>
                      </a:r>
                      <a:r>
                        <a:rPr lang="en-GB" sz="800" dirty="0" smtClean="0">
                          <a:effectLst/>
                          <a:latin typeface="+mn-lt"/>
                        </a:rPr>
                        <a:t>purification</a:t>
                      </a:r>
                      <a:r>
                        <a:rPr lang="en-GB" sz="800" baseline="0" dirty="0" smtClean="0">
                          <a:effectLst/>
                          <a:latin typeface="+mn-lt"/>
                        </a:rPr>
                        <a:t> </a:t>
                      </a:r>
                      <a:r>
                        <a:rPr lang="en-GB" sz="800" dirty="0" smtClean="0">
                          <a:effectLst/>
                          <a:latin typeface="+mn-lt"/>
                        </a:rPr>
                        <a:t>(</a:t>
                      </a:r>
                      <a:r>
                        <a:rPr lang="en-GB" sz="800" dirty="0" err="1" smtClean="0">
                          <a:effectLst/>
                          <a:latin typeface="+mn-lt"/>
                        </a:rPr>
                        <a:t>nano</a:t>
                      </a:r>
                      <a:r>
                        <a:rPr lang="en-GB" sz="800" dirty="0" smtClean="0">
                          <a:effectLst/>
                          <a:latin typeface="+mn-lt"/>
                        </a:rPr>
                        <a:t>-polymers</a:t>
                      </a:r>
                      <a:r>
                        <a:rPr lang="en-GB" sz="800" dirty="0">
                          <a:effectLst/>
                          <a:latin typeface="+mn-lt"/>
                        </a:rPr>
                        <a:t>), catalysis of pollutant breakdown (metal oxides) </a:t>
                      </a:r>
                      <a:endParaRPr lang="en-GB" sz="800" dirty="0">
                        <a:solidFill>
                          <a:srgbClr val="000000"/>
                        </a:solidFill>
                        <a:effectLst/>
                        <a:latin typeface="+mn-lt"/>
                        <a:ea typeface="Calibri"/>
                      </a:endParaRPr>
                    </a:p>
                  </a:txBody>
                  <a:tcPr marL="36271" marR="36271" marT="0" marB="0"/>
                </a:tc>
                <a:tc>
                  <a:txBody>
                    <a:bodyPr/>
                    <a:lstStyle/>
                    <a:p>
                      <a:pPr>
                        <a:spcAft>
                          <a:spcPts val="0"/>
                        </a:spcAft>
                      </a:pPr>
                      <a:r>
                        <a:rPr lang="en-GB" sz="800" dirty="0">
                          <a:effectLst/>
                          <a:latin typeface="+mn-lt"/>
                        </a:rPr>
                        <a:t>Water treatment and purification </a:t>
                      </a:r>
                      <a:endParaRPr lang="en-GB" sz="800" dirty="0">
                        <a:solidFill>
                          <a:srgbClr val="000000"/>
                        </a:solidFill>
                        <a:effectLst/>
                        <a:latin typeface="+mn-lt"/>
                        <a:ea typeface="Calibri"/>
                      </a:endParaRPr>
                    </a:p>
                  </a:txBody>
                  <a:tcPr marL="36271" marR="36271" marT="0" marB="0"/>
                </a:tc>
              </a:tr>
              <a:tr h="505610">
                <a:tc>
                  <a:txBody>
                    <a:bodyPr/>
                    <a:lstStyle/>
                    <a:p>
                      <a:pPr>
                        <a:spcAft>
                          <a:spcPts val="0"/>
                        </a:spcAft>
                      </a:pPr>
                      <a:r>
                        <a:rPr lang="en-GB" sz="800">
                          <a:effectLst/>
                          <a:latin typeface="+mn-lt"/>
                        </a:rPr>
                        <a:t>Nano-zero-valent iron for environmental remediation </a:t>
                      </a:r>
                      <a:endParaRPr lang="en-GB" sz="800">
                        <a:solidFill>
                          <a:srgbClr val="000000"/>
                        </a:solidFill>
                        <a:effectLst/>
                        <a:latin typeface="+mn-lt"/>
                        <a:ea typeface="Calibri"/>
                      </a:endParaRPr>
                    </a:p>
                  </a:txBody>
                  <a:tcPr marL="36271" marR="36271" marT="0" marB="0"/>
                </a:tc>
                <a:tc>
                  <a:txBody>
                    <a:bodyPr/>
                    <a:lstStyle/>
                    <a:p>
                      <a:pPr>
                        <a:spcAft>
                          <a:spcPts val="0"/>
                        </a:spcAft>
                      </a:pPr>
                      <a:r>
                        <a:rPr lang="en-GB" sz="800">
                          <a:effectLst/>
                          <a:latin typeface="+mn-lt"/>
                        </a:rPr>
                        <a:t>Iron corrosion chemistry has been put into productive use in the dechlorination of prganic solvents, detoxification of pesticides, imobilization of metals and transformation of fertilisers </a:t>
                      </a:r>
                      <a:endParaRPr lang="en-GB" sz="800">
                        <a:solidFill>
                          <a:srgbClr val="000000"/>
                        </a:solidFill>
                        <a:effectLst/>
                        <a:latin typeface="+mn-lt"/>
                        <a:ea typeface="Calibri"/>
                      </a:endParaRPr>
                    </a:p>
                  </a:txBody>
                  <a:tcPr marL="36271" marR="36271" marT="0" marB="0"/>
                </a:tc>
                <a:tc>
                  <a:txBody>
                    <a:bodyPr/>
                    <a:lstStyle/>
                    <a:p>
                      <a:pPr>
                        <a:spcAft>
                          <a:spcPts val="0"/>
                        </a:spcAft>
                      </a:pPr>
                      <a:r>
                        <a:rPr lang="en-GB" sz="800">
                          <a:effectLst/>
                          <a:latin typeface="+mn-lt"/>
                        </a:rPr>
                        <a:t>Zero valent Iron nps </a:t>
                      </a:r>
                      <a:endParaRPr lang="en-GB" sz="800">
                        <a:solidFill>
                          <a:srgbClr val="000000"/>
                        </a:solidFill>
                        <a:effectLst/>
                        <a:latin typeface="+mn-lt"/>
                        <a:ea typeface="Calibri"/>
                      </a:endParaRPr>
                    </a:p>
                  </a:txBody>
                  <a:tcPr marL="36271" marR="36271" marT="0" marB="0"/>
                </a:tc>
              </a:tr>
              <a:tr h="272908">
                <a:tc>
                  <a:txBody>
                    <a:bodyPr/>
                    <a:lstStyle/>
                    <a:p>
                      <a:pPr>
                        <a:spcAft>
                          <a:spcPts val="0"/>
                        </a:spcAft>
                      </a:pPr>
                      <a:r>
                        <a:rPr lang="en-GB" sz="800" dirty="0" err="1">
                          <a:effectLst/>
                          <a:latin typeface="+mn-lt"/>
                        </a:rPr>
                        <a:t>Lightweighting</a:t>
                      </a:r>
                      <a:r>
                        <a:rPr lang="en-GB" sz="800" dirty="0">
                          <a:effectLst/>
                          <a:latin typeface="+mn-lt"/>
                        </a:rPr>
                        <a:t> </a:t>
                      </a:r>
                      <a:endParaRPr lang="en-GB" sz="800" dirty="0">
                        <a:solidFill>
                          <a:srgbClr val="000000"/>
                        </a:solidFill>
                        <a:effectLst/>
                        <a:latin typeface="+mn-lt"/>
                        <a:ea typeface="Calibri"/>
                      </a:endParaRPr>
                    </a:p>
                  </a:txBody>
                  <a:tcPr marL="36271" marR="36271" marT="0" marB="0"/>
                </a:tc>
                <a:tc>
                  <a:txBody>
                    <a:bodyPr/>
                    <a:lstStyle/>
                    <a:p>
                      <a:pPr>
                        <a:spcAft>
                          <a:spcPts val="0"/>
                        </a:spcAft>
                      </a:pPr>
                      <a:r>
                        <a:rPr lang="en-GB" sz="800">
                          <a:effectLst/>
                          <a:latin typeface="+mn-lt"/>
                        </a:rPr>
                        <a:t>Nanocomposites are valued in automotive applications for their improved physical properties and their ability to produce parts with reduced weight </a:t>
                      </a:r>
                      <a:endParaRPr lang="en-GB" sz="800">
                        <a:solidFill>
                          <a:srgbClr val="000000"/>
                        </a:solidFill>
                        <a:effectLst/>
                        <a:latin typeface="+mn-lt"/>
                        <a:ea typeface="Calibri"/>
                      </a:endParaRPr>
                    </a:p>
                  </a:txBody>
                  <a:tcPr marL="36271" marR="36271" marT="0" marB="0"/>
                </a:tc>
                <a:tc>
                  <a:txBody>
                    <a:bodyPr/>
                    <a:lstStyle/>
                    <a:p>
                      <a:pPr>
                        <a:spcAft>
                          <a:spcPts val="0"/>
                        </a:spcAft>
                      </a:pPr>
                      <a:r>
                        <a:rPr lang="en-GB" sz="800" dirty="0">
                          <a:effectLst/>
                          <a:latin typeface="+mn-lt"/>
                        </a:rPr>
                        <a:t>CNTs, </a:t>
                      </a:r>
                      <a:r>
                        <a:rPr lang="en-GB" sz="800" dirty="0" smtClean="0">
                          <a:effectLst/>
                          <a:latin typeface="+mn-lt"/>
                        </a:rPr>
                        <a:t>aerogels,</a:t>
                      </a:r>
                      <a:r>
                        <a:rPr lang="en-GB" sz="800" baseline="0" dirty="0" smtClean="0">
                          <a:effectLst/>
                          <a:latin typeface="+mn-lt"/>
                        </a:rPr>
                        <a:t> graphene</a:t>
                      </a:r>
                      <a:endParaRPr lang="en-GB" sz="800" dirty="0">
                        <a:solidFill>
                          <a:srgbClr val="000000"/>
                        </a:solidFill>
                        <a:effectLst/>
                        <a:latin typeface="+mn-lt"/>
                        <a:ea typeface="Calibri"/>
                      </a:endParaRPr>
                    </a:p>
                  </a:txBody>
                  <a:tcPr marL="36271" marR="36271" marT="0" marB="0"/>
                </a:tc>
              </a:tr>
            </a:tbl>
          </a:graphicData>
        </a:graphic>
      </p:graphicFrame>
    </p:spTree>
    <p:extLst>
      <p:ext uri="{BB962C8B-B14F-4D97-AF65-F5344CB8AC3E}">
        <p14:creationId xmlns:p14="http://schemas.microsoft.com/office/powerpoint/2010/main" val="4096513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Nanomaterials and composites.</a:t>
            </a:r>
            <a:endParaRPr lang="en-GB" dirty="0"/>
          </a:p>
        </p:txBody>
      </p:sp>
      <p:sp>
        <p:nvSpPr>
          <p:cNvPr id="4" name="Date Placeholder 3"/>
          <p:cNvSpPr>
            <a:spLocks noGrp="1"/>
          </p:cNvSpPr>
          <p:nvPr>
            <p:ph type="dt" sz="half" idx="10"/>
          </p:nvPr>
        </p:nvSpPr>
        <p:spPr/>
        <p:txBody>
          <a:bodyPr/>
          <a:lstStyle/>
          <a:p>
            <a:fld id="{37AFFA35-ED47-488D-B673-1ABBAF3EA9B2}" type="datetime1">
              <a:rPr lang="en-GB" smtClean="0"/>
              <a:t>18/05/2018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7F5081-76B7-4CFD-B77D-D6A316FC555D}" type="slidenum">
              <a:rPr lang="en-GB" smtClean="0"/>
              <a:t>3</a:t>
            </a:fld>
            <a:endParaRPr lang="en-GB"/>
          </a:p>
        </p:txBody>
      </p:sp>
      <p:sp>
        <p:nvSpPr>
          <p:cNvPr id="8" name="Rectangle 7"/>
          <p:cNvSpPr/>
          <p:nvPr/>
        </p:nvSpPr>
        <p:spPr>
          <a:xfrm>
            <a:off x="3367144" y="2259105"/>
            <a:ext cx="1656678" cy="6347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Polymer matrix nanocomposites </a:t>
            </a:r>
            <a:endParaRPr lang="en-GB" dirty="0"/>
          </a:p>
        </p:txBody>
      </p:sp>
      <p:sp>
        <p:nvSpPr>
          <p:cNvPr id="9" name="Right Arrow 8"/>
          <p:cNvSpPr/>
          <p:nvPr/>
        </p:nvSpPr>
        <p:spPr>
          <a:xfrm rot="19346340">
            <a:off x="4960473" y="1864184"/>
            <a:ext cx="865378" cy="7764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p:cNvSpPr/>
          <p:nvPr/>
        </p:nvSpPr>
        <p:spPr>
          <a:xfrm>
            <a:off x="5176222" y="953607"/>
            <a:ext cx="1656678" cy="6347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t>Barrier properties, such as chemical and gas resistance.</a:t>
            </a:r>
            <a:endParaRPr lang="en-GB" sz="1000" dirty="0"/>
          </a:p>
        </p:txBody>
      </p:sp>
      <p:sp>
        <p:nvSpPr>
          <p:cNvPr id="11" name="Rectangle 10"/>
          <p:cNvSpPr/>
          <p:nvPr/>
        </p:nvSpPr>
        <p:spPr>
          <a:xfrm>
            <a:off x="1710466" y="973761"/>
            <a:ext cx="1656678" cy="6347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t>Mechanical properties, such as strength, impact, toughness.</a:t>
            </a:r>
            <a:endParaRPr lang="en-GB" sz="1000" dirty="0"/>
          </a:p>
        </p:txBody>
      </p:sp>
      <p:sp>
        <p:nvSpPr>
          <p:cNvPr id="12" name="Rectangle 11"/>
          <p:cNvSpPr/>
          <p:nvPr/>
        </p:nvSpPr>
        <p:spPr>
          <a:xfrm>
            <a:off x="6632090" y="2259104"/>
            <a:ext cx="1656678" cy="6347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t>Nano material the building blocks, for better Polymer matrix nanocomposites.</a:t>
            </a:r>
            <a:endParaRPr lang="en-GB" sz="1000" dirty="0"/>
          </a:p>
        </p:txBody>
      </p:sp>
      <p:sp>
        <p:nvSpPr>
          <p:cNvPr id="13" name="Rectangle 12"/>
          <p:cNvSpPr/>
          <p:nvPr/>
        </p:nvSpPr>
        <p:spPr>
          <a:xfrm>
            <a:off x="6908204" y="155295"/>
            <a:ext cx="1977614" cy="2092881"/>
          </a:xfrm>
          <a:prstGeom prst="rect">
            <a:avLst/>
          </a:prstGeom>
        </p:spPr>
        <p:txBody>
          <a:bodyPr wrap="square">
            <a:spAutoFit/>
          </a:bodyPr>
          <a:lstStyle/>
          <a:p>
            <a:r>
              <a:rPr lang="en-GB" sz="1000" dirty="0"/>
              <a:t>Dynamic light scattering (DLS); Differential</a:t>
            </a:r>
          </a:p>
          <a:p>
            <a:r>
              <a:rPr lang="en-GB" sz="1000" dirty="0"/>
              <a:t>centrifugal sedimentation (DCS) / Centrifugal</a:t>
            </a:r>
          </a:p>
          <a:p>
            <a:r>
              <a:rPr lang="fr-FR" sz="1000" dirty="0" err="1"/>
              <a:t>liquid</a:t>
            </a:r>
            <a:r>
              <a:rPr lang="fr-FR" sz="1000" dirty="0"/>
              <a:t> </a:t>
            </a:r>
            <a:r>
              <a:rPr lang="fr-FR" sz="1000" dirty="0" err="1"/>
              <a:t>sedimentation</a:t>
            </a:r>
            <a:r>
              <a:rPr lang="fr-FR" sz="1000" dirty="0"/>
              <a:t> (CLS); </a:t>
            </a:r>
            <a:r>
              <a:rPr lang="fr-FR" sz="1000" dirty="0" err="1"/>
              <a:t>Nanoparticle</a:t>
            </a:r>
            <a:r>
              <a:rPr lang="fr-FR" sz="1000" dirty="0"/>
              <a:t> </a:t>
            </a:r>
            <a:r>
              <a:rPr lang="fr-FR" sz="1000" dirty="0" err="1"/>
              <a:t>tracking</a:t>
            </a:r>
            <a:endParaRPr lang="fr-FR" sz="1000" dirty="0"/>
          </a:p>
          <a:p>
            <a:r>
              <a:rPr lang="en-GB" sz="1000" dirty="0"/>
              <a:t>analysis (NTA); Tuneable resistive pulse sensing</a:t>
            </a:r>
          </a:p>
          <a:p>
            <a:r>
              <a:rPr lang="en-GB" sz="1000" dirty="0"/>
              <a:t>(TRPS); Surface area; X-ray photoelectron</a:t>
            </a:r>
          </a:p>
          <a:p>
            <a:r>
              <a:rPr lang="en-GB" sz="1000" dirty="0"/>
              <a:t>spectroscopy (XPS); Atomic force microscopy</a:t>
            </a:r>
          </a:p>
          <a:p>
            <a:r>
              <a:rPr lang="en-GB" sz="1000" dirty="0"/>
              <a:t>(AFM); Electron microscopy</a:t>
            </a:r>
          </a:p>
        </p:txBody>
      </p:sp>
      <p:sp>
        <p:nvSpPr>
          <p:cNvPr id="14" name="Right Arrow 13"/>
          <p:cNvSpPr/>
          <p:nvPr/>
        </p:nvSpPr>
        <p:spPr>
          <a:xfrm rot="10800000">
            <a:off x="5134530" y="2498806"/>
            <a:ext cx="1384604" cy="15529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ight Arrow 15"/>
          <p:cNvSpPr/>
          <p:nvPr/>
        </p:nvSpPr>
        <p:spPr>
          <a:xfrm rot="13186398">
            <a:off x="2495782" y="1891017"/>
            <a:ext cx="865378" cy="7764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p:cNvSpPr/>
          <p:nvPr/>
        </p:nvSpPr>
        <p:spPr>
          <a:xfrm>
            <a:off x="1710466" y="3684875"/>
            <a:ext cx="1656678" cy="6347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t>Fire properties such as resistance and reaction.</a:t>
            </a:r>
            <a:endParaRPr lang="en-GB" sz="1000" dirty="0"/>
          </a:p>
        </p:txBody>
      </p:sp>
      <p:sp>
        <p:nvSpPr>
          <p:cNvPr id="18" name="Right Arrow 17"/>
          <p:cNvSpPr/>
          <p:nvPr/>
        </p:nvSpPr>
        <p:spPr>
          <a:xfrm rot="7900630">
            <a:off x="2706755" y="3291304"/>
            <a:ext cx="865378" cy="7764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ight Arrow 18"/>
          <p:cNvSpPr/>
          <p:nvPr/>
        </p:nvSpPr>
        <p:spPr>
          <a:xfrm rot="2947209">
            <a:off x="4672584" y="3294869"/>
            <a:ext cx="865378" cy="7764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p:cNvSpPr/>
          <p:nvPr/>
        </p:nvSpPr>
        <p:spPr>
          <a:xfrm>
            <a:off x="5203860" y="3693617"/>
            <a:ext cx="1656678" cy="6347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t>Electrical properties such as resistance and conductivity.</a:t>
            </a:r>
            <a:endParaRPr lang="en-GB" sz="1000" dirty="0"/>
          </a:p>
        </p:txBody>
      </p:sp>
    </p:spTree>
    <p:extLst>
      <p:ext uri="{BB962C8B-B14F-4D97-AF65-F5344CB8AC3E}">
        <p14:creationId xmlns:p14="http://schemas.microsoft.com/office/powerpoint/2010/main" val="25228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p:bldP spid="14" grpId="0" animBg="1"/>
      <p:bldP spid="16" grpId="0" animBg="1"/>
      <p:bldP spid="17" grpId="0" animBg="1"/>
      <p:bldP spid="18"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Nano composite Standards highlights</a:t>
            </a:r>
            <a:endParaRPr lang="en-GB" dirty="0"/>
          </a:p>
        </p:txBody>
      </p:sp>
      <p:sp>
        <p:nvSpPr>
          <p:cNvPr id="3" name="Content Placeholder 2"/>
          <p:cNvSpPr>
            <a:spLocks noGrp="1"/>
          </p:cNvSpPr>
          <p:nvPr>
            <p:ph idx="1"/>
          </p:nvPr>
        </p:nvSpPr>
        <p:spPr>
          <a:xfrm>
            <a:off x="457200" y="1047751"/>
            <a:ext cx="8229600" cy="2975610"/>
          </a:xfrm>
        </p:spPr>
        <p:txBody>
          <a:bodyPr/>
          <a:lstStyle/>
          <a:p>
            <a:r>
              <a:rPr lang="en-GB" dirty="0"/>
              <a:t>Cellulose </a:t>
            </a:r>
            <a:r>
              <a:rPr lang="en-GB" dirty="0" smtClean="0"/>
              <a:t>nanomaterials:</a:t>
            </a:r>
          </a:p>
          <a:p>
            <a:pPr marL="0" indent="0">
              <a:buNone/>
            </a:pPr>
            <a:endParaRPr lang="en-GB" dirty="0" smtClean="0"/>
          </a:p>
          <a:p>
            <a:pPr lvl="1"/>
            <a:r>
              <a:rPr lang="en-GB" dirty="0" smtClean="0"/>
              <a:t>Back in </a:t>
            </a:r>
            <a:r>
              <a:rPr lang="en-GB" dirty="0" smtClean="0">
                <a:solidFill>
                  <a:schemeClr val="tx1">
                    <a:lumMod val="65000"/>
                    <a:lumOff val="35000"/>
                  </a:schemeClr>
                </a:solidFill>
              </a:rPr>
              <a:t>2014 there was a number of events identifying</a:t>
            </a:r>
            <a:r>
              <a:rPr lang="en-GB" baseline="30000" dirty="0" smtClean="0">
                <a:solidFill>
                  <a:schemeClr val="tx1">
                    <a:lumMod val="65000"/>
                    <a:lumOff val="35000"/>
                  </a:schemeClr>
                </a:solidFill>
              </a:rPr>
              <a:t>(1) </a:t>
            </a:r>
            <a:r>
              <a:rPr lang="en-GB" dirty="0" smtClean="0">
                <a:solidFill>
                  <a:schemeClr val="tx1">
                    <a:lumMod val="65000"/>
                    <a:lumOff val="35000"/>
                  </a:schemeClr>
                </a:solidFill>
              </a:rPr>
              <a:t>the technical </a:t>
            </a:r>
            <a:r>
              <a:rPr lang="en-GB" dirty="0">
                <a:solidFill>
                  <a:schemeClr val="tx1">
                    <a:lumMod val="65000"/>
                    <a:lumOff val="35000"/>
                  </a:schemeClr>
                </a:solidFill>
              </a:rPr>
              <a:t>barriers in the </a:t>
            </a:r>
            <a:r>
              <a:rPr lang="en-GB" dirty="0" smtClean="0">
                <a:solidFill>
                  <a:schemeClr val="tx1">
                    <a:lumMod val="65000"/>
                    <a:lumOff val="35000"/>
                  </a:schemeClr>
                </a:solidFill>
              </a:rPr>
              <a:t>com</a:t>
            </a:r>
            <a:r>
              <a:rPr lang="en-GB" dirty="0">
                <a:solidFill>
                  <a:schemeClr val="tx1">
                    <a:lumMod val="65000"/>
                    <a:lumOff val="35000"/>
                  </a:schemeClr>
                </a:solidFill>
              </a:rPr>
              <a:t>mercialization of cellulose nanomaterials with expert input from user communities.</a:t>
            </a:r>
            <a:endParaRPr lang="en-GB" dirty="0" smtClean="0">
              <a:solidFill>
                <a:schemeClr val="tx1">
                  <a:lumMod val="65000"/>
                  <a:lumOff val="35000"/>
                </a:schemeClr>
              </a:solidFill>
            </a:endParaRPr>
          </a:p>
          <a:p>
            <a:pPr lvl="1"/>
            <a:r>
              <a:rPr lang="en-GB" dirty="0">
                <a:solidFill>
                  <a:schemeClr val="tx1">
                    <a:lumMod val="65000"/>
                    <a:lumOff val="35000"/>
                  </a:schemeClr>
                </a:solidFill>
              </a:rPr>
              <a:t>Typical lateral dimensions are </a:t>
            </a:r>
            <a:r>
              <a:rPr lang="en-GB" dirty="0" smtClean="0">
                <a:solidFill>
                  <a:schemeClr val="tx1">
                    <a:lumMod val="65000"/>
                    <a:lumOff val="35000"/>
                  </a:schemeClr>
                </a:solidFill>
              </a:rPr>
              <a:t>5–20 </a:t>
            </a:r>
            <a:r>
              <a:rPr lang="el-GR" u="sng" dirty="0" smtClean="0">
                <a:solidFill>
                  <a:schemeClr val="tx1">
                    <a:lumMod val="65000"/>
                    <a:lumOff val="35000"/>
                  </a:schemeClr>
                </a:solidFill>
              </a:rPr>
              <a:t>μ</a:t>
            </a:r>
            <a:r>
              <a:rPr lang="en-GB" u="sng" dirty="0" smtClean="0">
                <a:solidFill>
                  <a:schemeClr val="tx1">
                    <a:lumMod val="65000"/>
                    <a:lumOff val="35000"/>
                  </a:schemeClr>
                </a:solidFill>
              </a:rPr>
              <a:t>m.</a:t>
            </a:r>
          </a:p>
          <a:p>
            <a:pPr lvl="2"/>
            <a:r>
              <a:rPr lang="en-GB" dirty="0"/>
              <a:t>ISO/DTR </a:t>
            </a:r>
            <a:r>
              <a:rPr lang="en-GB" dirty="0" smtClean="0"/>
              <a:t>19716 Nanotechnologies </a:t>
            </a:r>
            <a:r>
              <a:rPr lang="en-GB" dirty="0"/>
              <a:t>— Characterization of cellulose </a:t>
            </a:r>
            <a:r>
              <a:rPr lang="en-GB" dirty="0" err="1"/>
              <a:t>nanocrystals</a:t>
            </a:r>
            <a:endParaRPr lang="en-GB" u="sng" dirty="0" smtClean="0">
              <a:solidFill>
                <a:schemeClr val="tx1">
                  <a:lumMod val="65000"/>
                  <a:lumOff val="35000"/>
                </a:schemeClr>
              </a:solidFill>
            </a:endParaRPr>
          </a:p>
          <a:p>
            <a:pPr lvl="1"/>
            <a:r>
              <a:rPr lang="en-GB" dirty="0"/>
              <a:t>Cellulose nanomaterials are materials in the </a:t>
            </a:r>
            <a:r>
              <a:rPr lang="en-GB" dirty="0" err="1"/>
              <a:t>nanoscale</a:t>
            </a:r>
            <a:r>
              <a:rPr lang="en-GB" dirty="0"/>
              <a:t> that are either manufactured by breaking down </a:t>
            </a:r>
            <a:r>
              <a:rPr lang="en-GB" dirty="0" err="1"/>
              <a:t>feedstocks</a:t>
            </a:r>
            <a:r>
              <a:rPr lang="en-GB" dirty="0"/>
              <a:t> such as plants, other cellulose materials, or produced directly by living organisms.</a:t>
            </a:r>
            <a:endParaRPr lang="en-GB" u="sng" dirty="0" smtClean="0">
              <a:solidFill>
                <a:schemeClr val="tx1">
                  <a:lumMod val="65000"/>
                  <a:lumOff val="35000"/>
                </a:schemeClr>
              </a:solidFill>
            </a:endParaRPr>
          </a:p>
          <a:p>
            <a:pPr lvl="1"/>
            <a:r>
              <a:rPr lang="en-GB" dirty="0"/>
              <a:t>A few companies already produce </a:t>
            </a:r>
            <a:r>
              <a:rPr lang="en-GB" dirty="0" smtClean="0"/>
              <a:t>Cellulose nanomaterials containing </a:t>
            </a:r>
            <a:r>
              <a:rPr lang="en-GB" dirty="0"/>
              <a:t>products. </a:t>
            </a:r>
            <a:endParaRPr lang="en-GB" dirty="0" smtClean="0"/>
          </a:p>
          <a:p>
            <a:pPr lvl="1"/>
            <a:r>
              <a:rPr lang="en-GB" dirty="0"/>
              <a:t>Rather than delaying standards development until knowledge accumulated with market maturity is </a:t>
            </a:r>
            <a:r>
              <a:rPr lang="en-GB" dirty="0" smtClean="0"/>
              <a:t>available the draft technical report is aiding the market.</a:t>
            </a:r>
            <a:endParaRPr lang="en-GB" u="sng" dirty="0">
              <a:solidFill>
                <a:schemeClr val="tx1">
                  <a:lumMod val="65000"/>
                  <a:lumOff val="35000"/>
                </a:schemeClr>
              </a:solidFill>
            </a:endParaRPr>
          </a:p>
        </p:txBody>
      </p:sp>
      <p:sp>
        <p:nvSpPr>
          <p:cNvPr id="4" name="TextBox 3"/>
          <p:cNvSpPr txBox="1"/>
          <p:nvPr/>
        </p:nvSpPr>
        <p:spPr>
          <a:xfrm>
            <a:off x="537882" y="4264223"/>
            <a:ext cx="7777779" cy="235962"/>
          </a:xfrm>
          <a:prstGeom prst="rect">
            <a:avLst/>
          </a:prstGeom>
          <a:noFill/>
        </p:spPr>
        <p:txBody>
          <a:bodyPr wrap="square" rtlCol="0">
            <a:spAutoFit/>
          </a:bodyPr>
          <a:lstStyle/>
          <a:p>
            <a:r>
              <a:rPr lang="en-GB" sz="700" baseline="30000" dirty="0" smtClean="0"/>
              <a:t>(</a:t>
            </a:r>
            <a:r>
              <a:rPr lang="en-GB" sz="700" baseline="30000" dirty="0"/>
              <a:t>1)</a:t>
            </a:r>
            <a:r>
              <a:rPr lang="en-GB" baseline="30000" dirty="0"/>
              <a:t> </a:t>
            </a:r>
            <a:r>
              <a:rPr lang="en-GB" baseline="30000" dirty="0">
                <a:hlinkClick r:id="rId3"/>
              </a:rPr>
              <a:t>http://</a:t>
            </a:r>
            <a:r>
              <a:rPr lang="en-GB" baseline="30000" dirty="0" smtClean="0">
                <a:hlinkClick r:id="rId3"/>
              </a:rPr>
              <a:t>www.tappinano.org/media/1073/2014-usfs-nih-cellulose_nano_workshop_report.pdf</a:t>
            </a:r>
            <a:r>
              <a:rPr lang="en-GB" baseline="30000" dirty="0" smtClean="0"/>
              <a:t> </a:t>
            </a:r>
            <a:endParaRPr lang="en-GB" baseline="30000" dirty="0"/>
          </a:p>
        </p:txBody>
      </p:sp>
      <p:pic>
        <p:nvPicPr>
          <p:cNvPr id="1026" name="Picture 2" descr="http://tankforlife.files.wordpress.com/2010/02/tre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7956" y="238461"/>
            <a:ext cx="1632772" cy="1224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5477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Nano composite Standards highlights</a:t>
            </a:r>
          </a:p>
        </p:txBody>
      </p:sp>
      <p:sp>
        <p:nvSpPr>
          <p:cNvPr id="3" name="Content Placeholder 2"/>
          <p:cNvSpPr>
            <a:spLocks noGrp="1"/>
          </p:cNvSpPr>
          <p:nvPr>
            <p:ph idx="1"/>
          </p:nvPr>
        </p:nvSpPr>
        <p:spPr/>
        <p:txBody>
          <a:bodyPr/>
          <a:lstStyle/>
          <a:p>
            <a:r>
              <a:rPr lang="en-GB" dirty="0"/>
              <a:t>Antibacterial silver nanoparticles </a:t>
            </a:r>
            <a:r>
              <a:rPr lang="en-GB" dirty="0" smtClean="0"/>
              <a:t>(NPS)</a:t>
            </a:r>
          </a:p>
          <a:p>
            <a:pPr lvl="1"/>
            <a:r>
              <a:rPr lang="en-GB" dirty="0" smtClean="0"/>
              <a:t>NPS </a:t>
            </a:r>
            <a:r>
              <a:rPr lang="en-GB" dirty="0"/>
              <a:t>is water based solution containing </a:t>
            </a:r>
            <a:r>
              <a:rPr lang="en-GB" dirty="0" err="1"/>
              <a:t>nano</a:t>
            </a:r>
            <a:r>
              <a:rPr lang="en-GB" dirty="0"/>
              <a:t>-particles of silver. </a:t>
            </a:r>
            <a:endParaRPr lang="en-GB" dirty="0" smtClean="0"/>
          </a:p>
          <a:p>
            <a:pPr lvl="1"/>
            <a:r>
              <a:rPr lang="en-GB" dirty="0" smtClean="0"/>
              <a:t>Antibacterial </a:t>
            </a:r>
            <a:r>
              <a:rPr lang="en-GB" dirty="0"/>
              <a:t>silver nanoparticles </a:t>
            </a:r>
            <a:r>
              <a:rPr lang="en-GB" dirty="0" smtClean="0"/>
              <a:t> probably one of the most common known and used it has never been standardised until now. </a:t>
            </a:r>
          </a:p>
          <a:p>
            <a:pPr lvl="2"/>
            <a:r>
              <a:rPr lang="pt-BR" dirty="0"/>
              <a:t>ISO/TC 229 / SC N </a:t>
            </a:r>
            <a:r>
              <a:rPr lang="pt-BR" dirty="0" smtClean="0"/>
              <a:t>1246 </a:t>
            </a:r>
            <a:r>
              <a:rPr lang="en-GB" dirty="0"/>
              <a:t>Nanotechnologies – Materials specification - Antibacterial </a:t>
            </a:r>
            <a:r>
              <a:rPr lang="en-GB" dirty="0" smtClean="0"/>
              <a:t>silver nanoparticles</a:t>
            </a:r>
          </a:p>
          <a:p>
            <a:pPr lvl="1"/>
            <a:r>
              <a:rPr lang="en-GB" dirty="0" smtClean="0"/>
              <a:t>Silver </a:t>
            </a:r>
            <a:r>
              <a:rPr lang="en-GB" dirty="0"/>
              <a:t>nanoparticles are releasing more silver ions when comparing with non-</a:t>
            </a:r>
            <a:r>
              <a:rPr lang="en-GB" dirty="0" err="1"/>
              <a:t>nanoscale</a:t>
            </a:r>
            <a:r>
              <a:rPr lang="en-GB" dirty="0"/>
              <a:t> silver particles</a:t>
            </a:r>
            <a:r>
              <a:rPr lang="en-GB" dirty="0" smtClean="0"/>
              <a:t>.</a:t>
            </a:r>
          </a:p>
          <a:p>
            <a:pPr lvl="1"/>
            <a:r>
              <a:rPr lang="en-GB" dirty="0" smtClean="0"/>
              <a:t>There </a:t>
            </a:r>
            <a:r>
              <a:rPr lang="en-GB" dirty="0"/>
              <a:t>is no appropriate standardization to specify antibacterial properties for silver nanoparticles, thus most manufacturers or business owners of antibacterial silver nanoparticle have been used existing antibacterial test standards to evaluate antibacterial properties</a:t>
            </a:r>
            <a:r>
              <a:rPr lang="en-GB" dirty="0" smtClean="0"/>
              <a:t>.:</a:t>
            </a:r>
            <a:endParaRPr lang="en-GB" dirty="0"/>
          </a:p>
          <a:p>
            <a:pPr lvl="2"/>
            <a:r>
              <a:rPr lang="en-GB" b="1" dirty="0" smtClean="0">
                <a:hlinkClick r:id="rId3"/>
              </a:rPr>
              <a:t>BS </a:t>
            </a:r>
            <a:r>
              <a:rPr lang="en-GB" b="1" dirty="0">
                <a:hlinkClick r:id="rId3"/>
              </a:rPr>
              <a:t>ISO </a:t>
            </a:r>
            <a:r>
              <a:rPr lang="en-GB" b="1" dirty="0" smtClean="0">
                <a:hlinkClick r:id="rId3"/>
              </a:rPr>
              <a:t>22196:2011</a:t>
            </a:r>
            <a:r>
              <a:rPr lang="en-GB" dirty="0"/>
              <a:t> </a:t>
            </a:r>
            <a:r>
              <a:rPr lang="en-GB" dirty="0" smtClean="0"/>
              <a:t>Measurement </a:t>
            </a:r>
            <a:r>
              <a:rPr lang="en-GB" dirty="0"/>
              <a:t>of antibacterial activity on plastics and other non-porous </a:t>
            </a:r>
            <a:r>
              <a:rPr lang="en-GB" dirty="0" smtClean="0"/>
              <a:t>surfaces</a:t>
            </a:r>
          </a:p>
          <a:p>
            <a:pPr lvl="2"/>
            <a:r>
              <a:rPr lang="en-GB" b="1" dirty="0" smtClean="0">
                <a:hlinkClick r:id="rId4"/>
              </a:rPr>
              <a:t>BS </a:t>
            </a:r>
            <a:r>
              <a:rPr lang="en-GB" b="1" dirty="0">
                <a:hlinkClick r:id="rId4"/>
              </a:rPr>
              <a:t>EN </a:t>
            </a:r>
            <a:r>
              <a:rPr lang="en-GB" b="1" dirty="0" smtClean="0">
                <a:hlinkClick r:id="rId4"/>
              </a:rPr>
              <a:t>14349:2004</a:t>
            </a:r>
            <a:r>
              <a:rPr lang="en-GB" dirty="0"/>
              <a:t> </a:t>
            </a:r>
            <a:r>
              <a:rPr lang="en-GB" dirty="0" smtClean="0"/>
              <a:t>Chemical </a:t>
            </a:r>
            <a:r>
              <a:rPr lang="en-GB" dirty="0"/>
              <a:t>disinfectants and antiseptics. Quantitative surface test for the evaluation of bacterial activity of chemical disinfectants and antiseptics used in the veterinary field on non-porous surfaces without mechanical action. Test method and </a:t>
            </a:r>
            <a:r>
              <a:rPr lang="en-GB" dirty="0" smtClean="0"/>
              <a:t>requirements</a:t>
            </a:r>
            <a:r>
              <a:rPr lang="en-GB" dirty="0"/>
              <a:t>.</a:t>
            </a:r>
            <a:endParaRPr lang="en-GB" dirty="0" smtClean="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2319" y="167415"/>
            <a:ext cx="1834179" cy="1146362"/>
          </a:xfrm>
          <a:prstGeom prst="rect">
            <a:avLst/>
          </a:prstGeom>
        </p:spPr>
      </p:pic>
    </p:spTree>
    <p:extLst>
      <p:ext uri="{BB962C8B-B14F-4D97-AF65-F5344CB8AC3E}">
        <p14:creationId xmlns:p14="http://schemas.microsoft.com/office/powerpoint/2010/main" val="199477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715" y="303568"/>
            <a:ext cx="8229600" cy="360363"/>
          </a:xfrm>
        </p:spPr>
        <p:txBody>
          <a:bodyPr/>
          <a:lstStyle/>
          <a:p>
            <a:r>
              <a:rPr lang="en-GB" dirty="0"/>
              <a:t>Nano Standards Highlights</a:t>
            </a:r>
          </a:p>
        </p:txBody>
      </p:sp>
      <p:sp>
        <p:nvSpPr>
          <p:cNvPr id="3" name="Content Placeholder 2"/>
          <p:cNvSpPr>
            <a:spLocks noGrp="1"/>
          </p:cNvSpPr>
          <p:nvPr>
            <p:ph idx="1"/>
          </p:nvPr>
        </p:nvSpPr>
        <p:spPr/>
        <p:txBody>
          <a:bodyPr/>
          <a:lstStyle/>
          <a:p>
            <a:r>
              <a:rPr lang="en-GB" dirty="0" smtClean="0"/>
              <a:t>Magnetic Nanoparticles</a:t>
            </a:r>
          </a:p>
          <a:p>
            <a:pPr lvl="1"/>
            <a:r>
              <a:rPr lang="en-GB" dirty="0" smtClean="0"/>
              <a:t>Identifies </a:t>
            </a:r>
            <a:r>
              <a:rPr lang="en-GB" dirty="0"/>
              <a:t>emerging applications for magnetic </a:t>
            </a:r>
            <a:r>
              <a:rPr lang="en-GB" dirty="0" smtClean="0"/>
              <a:t>nanoparticles </a:t>
            </a:r>
            <a:r>
              <a:rPr lang="en-GB" dirty="0"/>
              <a:t>(MNPs) in cancer therapy and drug delivery, and the subsequent importance of the standardisation of </a:t>
            </a:r>
            <a:r>
              <a:rPr lang="en-GB" dirty="0" smtClean="0"/>
              <a:t>magnetic nanoparticles.</a:t>
            </a:r>
          </a:p>
          <a:p>
            <a:pPr lvl="1"/>
            <a:r>
              <a:rPr lang="en-GB" dirty="0"/>
              <a:t>MNPs are currently being employed in a wide range of </a:t>
            </a:r>
            <a:r>
              <a:rPr lang="en-US" dirty="0"/>
              <a:t>biomedical applications including bioassays, cell sorting and purification, medical imaging, drug delivery and hyperthermia therapy</a:t>
            </a:r>
            <a:r>
              <a:rPr lang="en-US" dirty="0" smtClean="0"/>
              <a:t>.</a:t>
            </a:r>
          </a:p>
          <a:p>
            <a:pPr lvl="2"/>
            <a:r>
              <a:rPr lang="en-US" dirty="0" smtClean="0"/>
              <a:t>Existing standards development work in Biotechnology and Health informatics.</a:t>
            </a:r>
            <a:endParaRPr lang="en-GB" dirty="0" smtClean="0"/>
          </a:p>
          <a:p>
            <a:pPr lvl="1"/>
            <a:r>
              <a:rPr lang="en-US" dirty="0" smtClean="0"/>
              <a:t>Companies </a:t>
            </a:r>
            <a:r>
              <a:rPr lang="en-US" dirty="0"/>
              <a:t>are already producing and using magnetic nanoparticles, these are expected to benefit directly from standardization work within this field. </a:t>
            </a:r>
            <a:r>
              <a:rPr lang="en-GB" dirty="0" smtClean="0"/>
              <a:t> </a:t>
            </a:r>
            <a:endParaRPr lang="en-GB" dirty="0"/>
          </a:p>
          <a:p>
            <a:pPr lvl="1"/>
            <a:r>
              <a:rPr lang="en-GB" sz="1400" dirty="0" smtClean="0"/>
              <a:t>Shock absorbers provide the comfortable ride we experience today in vehicles ranging from sports cars to sport utility vehicles and pickup trucks. Nanotechnology – specifically magnetic nanoparticles – are advancing shock absorber capabilities further than ever before.</a:t>
            </a:r>
          </a:p>
          <a:p>
            <a:pPr lvl="1"/>
            <a:r>
              <a:rPr lang="en-GB" dirty="0"/>
              <a:t>Magnetic fluids are comprised of magnetic nanoparticles in a fluid suspension. Depending on the size of the nanoparticles, the magnetic fluid may be able to change its apparent viscosity in proportion to the strength of the magnetic field applied to it. </a:t>
            </a:r>
            <a:endParaRPr lang="en-GB" sz="1400" dirty="0" smtClean="0"/>
          </a:p>
          <a:p>
            <a:pPr lvl="1"/>
            <a:endParaRPr lang="en-GB" dirty="0"/>
          </a:p>
        </p:txBody>
      </p:sp>
      <p:pic>
        <p:nvPicPr>
          <p:cNvPr id="1026" name="Picture 2" descr="http://www.bbc.co.uk/bitesize/ks3/science/images/magnetic_field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3547" y="174494"/>
            <a:ext cx="1636208" cy="982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645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Nano Standards Highlights</a:t>
            </a:r>
          </a:p>
        </p:txBody>
      </p:sp>
      <p:sp>
        <p:nvSpPr>
          <p:cNvPr id="3" name="Content Placeholder 2"/>
          <p:cNvSpPr>
            <a:spLocks noGrp="1"/>
          </p:cNvSpPr>
          <p:nvPr>
            <p:ph idx="1"/>
          </p:nvPr>
        </p:nvSpPr>
        <p:spPr>
          <a:xfrm>
            <a:off x="435685" y="918658"/>
            <a:ext cx="8229600" cy="3546475"/>
          </a:xfrm>
        </p:spPr>
        <p:txBody>
          <a:bodyPr/>
          <a:lstStyle/>
          <a:p>
            <a:r>
              <a:rPr lang="en-GB" dirty="0" smtClean="0"/>
              <a:t>Graphene</a:t>
            </a:r>
          </a:p>
          <a:p>
            <a:pPr lvl="1"/>
            <a:r>
              <a:rPr lang="en-GB" dirty="0" smtClean="0">
                <a:solidFill>
                  <a:schemeClr val="tx1"/>
                </a:solidFill>
              </a:rPr>
              <a:t>The new wonder 2D material discovered at University of Manchester.</a:t>
            </a:r>
          </a:p>
          <a:p>
            <a:pPr lvl="1"/>
            <a:r>
              <a:rPr lang="en-GB" dirty="0" smtClean="0">
                <a:solidFill>
                  <a:schemeClr val="tx1"/>
                </a:solidFill>
              </a:rPr>
              <a:t>Not exempt from Standards developments</a:t>
            </a:r>
            <a:r>
              <a:rPr lang="en-GB" dirty="0">
                <a:solidFill>
                  <a:schemeClr val="tx1"/>
                </a:solidFill>
              </a:rPr>
              <a:t> </a:t>
            </a:r>
            <a:r>
              <a:rPr lang="en-GB" dirty="0" smtClean="0">
                <a:solidFill>
                  <a:schemeClr val="tx1"/>
                </a:solidFill>
              </a:rPr>
              <a:t>in ISO and IEC:</a:t>
            </a:r>
          </a:p>
          <a:p>
            <a:pPr lvl="2"/>
            <a:r>
              <a:rPr lang="en-GB" dirty="0" smtClean="0">
                <a:solidFill>
                  <a:schemeClr val="tx1"/>
                </a:solidFill>
              </a:rPr>
              <a:t>Terminology:</a:t>
            </a:r>
          </a:p>
          <a:p>
            <a:pPr lvl="3"/>
            <a:r>
              <a:rPr lang="en-GB" dirty="0" smtClean="0"/>
              <a:t>NP </a:t>
            </a:r>
            <a:r>
              <a:rPr lang="en-GB" dirty="0"/>
              <a:t>- NEW WORK ITEM PROPOSAL ISO/IEC TS 80004-13 Nanotechnologies – Vocabulary – Part 13 Graphene and other two dimensional </a:t>
            </a:r>
            <a:r>
              <a:rPr lang="en-GB" dirty="0" smtClean="0"/>
              <a:t>materials</a:t>
            </a:r>
          </a:p>
          <a:p>
            <a:pPr lvl="2"/>
            <a:r>
              <a:rPr lang="en-GB" dirty="0" smtClean="0">
                <a:solidFill>
                  <a:schemeClr val="tx1"/>
                </a:solidFill>
              </a:rPr>
              <a:t>Domains and defects</a:t>
            </a:r>
            <a:r>
              <a:rPr lang="en-GB" dirty="0">
                <a:solidFill>
                  <a:schemeClr val="tx1"/>
                </a:solidFill>
              </a:rPr>
              <a:t>:</a:t>
            </a:r>
            <a:endParaRPr lang="en-GB" dirty="0" smtClean="0">
              <a:solidFill>
                <a:schemeClr val="tx1"/>
              </a:solidFill>
            </a:endParaRPr>
          </a:p>
          <a:p>
            <a:pPr lvl="3"/>
            <a:r>
              <a:rPr lang="en-GB" dirty="0"/>
              <a:t>NWIP </a:t>
            </a:r>
            <a:r>
              <a:rPr lang="en-GB" dirty="0" err="1" smtClean="0"/>
              <a:t>Nanomanufacturing</a:t>
            </a:r>
            <a:r>
              <a:rPr lang="en-GB" dirty="0" smtClean="0"/>
              <a:t> </a:t>
            </a:r>
            <a:r>
              <a:rPr lang="en-GB" dirty="0"/>
              <a:t>– Key control characteristics – Graphene – Characterization of </a:t>
            </a:r>
            <a:r>
              <a:rPr lang="en-GB" dirty="0" err="1"/>
              <a:t>graaphene</a:t>
            </a:r>
            <a:r>
              <a:rPr lang="en-GB" dirty="0"/>
              <a:t> domains and </a:t>
            </a:r>
            <a:r>
              <a:rPr lang="en-GB" dirty="0" smtClean="0"/>
              <a:t>defects</a:t>
            </a:r>
          </a:p>
          <a:p>
            <a:pPr lvl="2"/>
            <a:r>
              <a:rPr lang="en-GB" dirty="0" smtClean="0">
                <a:solidFill>
                  <a:schemeClr val="tx1"/>
                </a:solidFill>
              </a:rPr>
              <a:t>Properties</a:t>
            </a:r>
            <a:r>
              <a:rPr lang="en-GB" dirty="0">
                <a:solidFill>
                  <a:schemeClr val="tx1"/>
                </a:solidFill>
              </a:rPr>
              <a:t>:</a:t>
            </a:r>
            <a:endParaRPr lang="en-GB" dirty="0" smtClean="0">
              <a:solidFill>
                <a:schemeClr val="tx1"/>
              </a:solidFill>
            </a:endParaRPr>
          </a:p>
          <a:p>
            <a:pPr lvl="3"/>
            <a:r>
              <a:rPr lang="en-GB" dirty="0" smtClean="0"/>
              <a:t>PWI </a:t>
            </a:r>
            <a:r>
              <a:rPr lang="en-GB" dirty="0"/>
              <a:t>'Nanotechnologies - Structural characterization of graphene</a:t>
            </a:r>
            <a:r>
              <a:rPr lang="en-GB" dirty="0" smtClean="0"/>
              <a:t>'</a:t>
            </a:r>
          </a:p>
          <a:p>
            <a:pPr lvl="2"/>
            <a:r>
              <a:rPr lang="en-GB" dirty="0" smtClean="0">
                <a:solidFill>
                  <a:schemeClr val="tx1"/>
                </a:solidFill>
              </a:rPr>
              <a:t>Blank details:</a:t>
            </a:r>
          </a:p>
          <a:p>
            <a:pPr lvl="3"/>
            <a:r>
              <a:rPr lang="en-GB" dirty="0" smtClean="0"/>
              <a:t>N </a:t>
            </a:r>
            <a:r>
              <a:rPr lang="en-GB" dirty="0"/>
              <a:t>1267 - NWIP '</a:t>
            </a:r>
            <a:r>
              <a:rPr lang="en-GB" dirty="0" err="1"/>
              <a:t>Nanomanufacturing</a:t>
            </a:r>
            <a:r>
              <a:rPr lang="en-GB" dirty="0"/>
              <a:t> -- Key control characteristics -- Graphene - Characterization of graphene domains and defects' </a:t>
            </a:r>
            <a:endParaRPr lang="en-GB" dirty="0" smtClean="0"/>
          </a:p>
          <a:p>
            <a:pPr lvl="2"/>
            <a:r>
              <a:rPr lang="en-GB" dirty="0" smtClean="0">
                <a:solidFill>
                  <a:schemeClr val="tx1"/>
                </a:solidFill>
              </a:rPr>
              <a:t>Characterisation and measurement:</a:t>
            </a:r>
          </a:p>
          <a:p>
            <a:pPr lvl="3"/>
            <a:r>
              <a:rPr lang="en-GB" u="sng" dirty="0"/>
              <a:t>ISO/NP TR 19733</a:t>
            </a:r>
            <a:r>
              <a:rPr lang="en-GB" dirty="0"/>
              <a:t> ‘Matrix of characterization and measurement methods for </a:t>
            </a:r>
            <a:r>
              <a:rPr lang="en-GB" dirty="0" smtClean="0"/>
              <a:t>Graphene</a:t>
            </a:r>
          </a:p>
          <a:p>
            <a:pPr lvl="3"/>
            <a:endParaRPr lang="en-GB" dirty="0"/>
          </a:p>
        </p:txBody>
      </p:sp>
      <p:pic>
        <p:nvPicPr>
          <p:cNvPr id="4098" name="Picture 2" descr="http://www.2gb.com/sites/default/files/field/image/20131119/graphene-materiau-presente-feuillets-ultra.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654" y="220095"/>
            <a:ext cx="1645621" cy="1098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809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Nano Standards Highlights</a:t>
            </a:r>
          </a:p>
        </p:txBody>
      </p:sp>
      <p:sp>
        <p:nvSpPr>
          <p:cNvPr id="3" name="Content Placeholder 2"/>
          <p:cNvSpPr>
            <a:spLocks noGrp="1"/>
          </p:cNvSpPr>
          <p:nvPr>
            <p:ph idx="1"/>
          </p:nvPr>
        </p:nvSpPr>
        <p:spPr/>
        <p:txBody>
          <a:bodyPr/>
          <a:lstStyle/>
          <a:p>
            <a:r>
              <a:rPr lang="en-GB" b="1" dirty="0"/>
              <a:t>Paints</a:t>
            </a:r>
          </a:p>
          <a:p>
            <a:pPr lvl="1"/>
            <a:r>
              <a:rPr lang="en-GB" dirty="0"/>
              <a:t>One of the first commercial applications for </a:t>
            </a:r>
            <a:r>
              <a:rPr lang="en-GB" dirty="0" err="1"/>
              <a:t>nano</a:t>
            </a:r>
            <a:r>
              <a:rPr lang="en-GB" dirty="0"/>
              <a:t> was the use of carbon nanotubes in paints. </a:t>
            </a:r>
            <a:endParaRPr lang="en-GB" dirty="0" smtClean="0"/>
          </a:p>
          <a:p>
            <a:pPr lvl="1"/>
            <a:r>
              <a:rPr lang="en-GB" dirty="0" smtClean="0"/>
              <a:t>To reduce the build up algae </a:t>
            </a:r>
            <a:r>
              <a:rPr lang="en-GB" dirty="0"/>
              <a:t>and barnacles </a:t>
            </a:r>
            <a:r>
              <a:rPr lang="en-GB" dirty="0" smtClean="0"/>
              <a:t>which could not adhere to hulls on ships.</a:t>
            </a:r>
          </a:p>
          <a:p>
            <a:pPr lvl="2"/>
            <a:r>
              <a:rPr lang="en-GB" dirty="0">
                <a:hlinkClick r:id="rId2" action="ppaction://hlinkfile"/>
              </a:rPr>
              <a:t>BS EN 15458:2014</a:t>
            </a:r>
            <a:r>
              <a:rPr lang="en-GB" dirty="0"/>
              <a:t> </a:t>
            </a:r>
            <a:r>
              <a:rPr lang="en-GB" dirty="0" smtClean="0"/>
              <a:t>Paints </a:t>
            </a:r>
            <a:r>
              <a:rPr lang="en-GB" dirty="0"/>
              <a:t>and varnishes. Laboratory method for testing the efficacy of film preservatives in a coating against algae</a:t>
            </a:r>
          </a:p>
          <a:p>
            <a:pPr lvl="1"/>
            <a:r>
              <a:rPr lang="en-GB" dirty="0" smtClean="0"/>
              <a:t>Saving money on </a:t>
            </a:r>
            <a:r>
              <a:rPr lang="en-GB" dirty="0"/>
              <a:t>cleaning, huge fuel savings and replacing previous coatings which were dangerous to marine </a:t>
            </a:r>
            <a:r>
              <a:rPr lang="en-GB" dirty="0" smtClean="0"/>
              <a:t>life.</a:t>
            </a:r>
          </a:p>
          <a:p>
            <a:pPr lvl="1"/>
            <a:r>
              <a:rPr lang="en-GB" dirty="0"/>
              <a:t>The paint used on the Forth Bridge is said to include </a:t>
            </a:r>
            <a:r>
              <a:rPr lang="en-GB" dirty="0" err="1"/>
              <a:t>nano</a:t>
            </a:r>
            <a:r>
              <a:rPr lang="en-GB"/>
              <a:t> components - but now, instead of needing to start painting the bridge again when they have just finished it, as the saying goes - the bridge won't need painting for 25 years!</a:t>
            </a:r>
            <a:endParaRPr lang="en-GB" dirty="0"/>
          </a:p>
          <a:p>
            <a:endParaRPr lang="en-GB" dirty="0"/>
          </a:p>
        </p:txBody>
      </p:sp>
      <p:sp>
        <p:nvSpPr>
          <p:cNvPr id="4" name="Date Placeholder 3"/>
          <p:cNvSpPr>
            <a:spLocks noGrp="1"/>
          </p:cNvSpPr>
          <p:nvPr>
            <p:ph type="dt" sz="half" idx="10"/>
          </p:nvPr>
        </p:nvSpPr>
        <p:spPr/>
        <p:txBody>
          <a:bodyPr/>
          <a:lstStyle/>
          <a:p>
            <a:fld id="{63F82CB4-AE7D-4F84-9C60-17327A217487}" type="datetime1">
              <a:rPr lang="en-GB" smtClean="0"/>
              <a:t>18/05/2018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7F5081-76B7-4CFD-B77D-D6A316FC555D}" type="slidenum">
              <a:rPr lang="en-GB" smtClean="0"/>
              <a:t>8</a:t>
            </a:fld>
            <a:endParaRPr lang="en-GB"/>
          </a:p>
        </p:txBody>
      </p:sp>
      <p:pic>
        <p:nvPicPr>
          <p:cNvPr id="3074" name="Picture 2" descr="http://www.whenwasitinvented.org/wp-content/uploads/2011/11/aerosol-spray.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3956" y="152717"/>
            <a:ext cx="1621303" cy="108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609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Nano composite Standards highlights</a:t>
            </a:r>
          </a:p>
        </p:txBody>
      </p:sp>
      <p:sp>
        <p:nvSpPr>
          <p:cNvPr id="3" name="Content Placeholder 2"/>
          <p:cNvSpPr>
            <a:spLocks noGrp="1"/>
          </p:cNvSpPr>
          <p:nvPr>
            <p:ph idx="1"/>
          </p:nvPr>
        </p:nvSpPr>
        <p:spPr/>
        <p:txBody>
          <a:bodyPr/>
          <a:lstStyle/>
          <a:p>
            <a:r>
              <a:rPr lang="en-GB" sz="1400" b="1" dirty="0"/>
              <a:t>Batteries for road vehicle use.</a:t>
            </a:r>
          </a:p>
          <a:p>
            <a:pPr lvl="1"/>
            <a:r>
              <a:rPr lang="en-GB" dirty="0" smtClean="0"/>
              <a:t>Is lithium ion last generation?</a:t>
            </a:r>
          </a:p>
          <a:p>
            <a:pPr lvl="1"/>
            <a:r>
              <a:rPr lang="en-GB" dirty="0"/>
              <a:t>lithium-oxygen demonstrator cell with a higher energy capacity, increased efficiency and improved material stability over that of previous </a:t>
            </a:r>
            <a:r>
              <a:rPr lang="en-GB" dirty="0" smtClean="0"/>
              <a:t>attempts, with a graphene electrode.</a:t>
            </a:r>
          </a:p>
          <a:p>
            <a:r>
              <a:rPr lang="en-GB" sz="1400" b="1" dirty="0" smtClean="0"/>
              <a:t>Battery </a:t>
            </a:r>
            <a:r>
              <a:rPr lang="en-GB" sz="1400" b="1" dirty="0"/>
              <a:t>Dimensions and shape</a:t>
            </a:r>
          </a:p>
          <a:p>
            <a:r>
              <a:rPr lang="en-GB" sz="1400" dirty="0"/>
              <a:t>PD ISO/IEC PAS 16898:2012 Electrically propelled road vehicles. Dimensions and designation of secondary lithium-ion cells, which details the 3 main </a:t>
            </a:r>
            <a:r>
              <a:rPr lang="en-GB" sz="1400" dirty="0" smtClean="0"/>
              <a:t>shapes for </a:t>
            </a:r>
            <a:r>
              <a:rPr lang="en-GB" sz="1400" dirty="0"/>
              <a:t>use within road vehicle:</a:t>
            </a:r>
          </a:p>
          <a:p>
            <a:r>
              <a:rPr lang="en-GB" sz="1400" b="1" dirty="0" smtClean="0"/>
              <a:t>Performance </a:t>
            </a:r>
            <a:r>
              <a:rPr lang="en-GB" sz="1400" b="1" dirty="0"/>
              <a:t>Testing.</a:t>
            </a:r>
          </a:p>
          <a:p>
            <a:r>
              <a:rPr lang="en-GB" sz="1400" dirty="0"/>
              <a:t>The main standards revolve around BS EN ISO 12405 which was developed by ISO/TC 22, </a:t>
            </a:r>
            <a:r>
              <a:rPr lang="en-GB" sz="1400" i="1" dirty="0"/>
              <a:t>Road vehicles</a:t>
            </a:r>
            <a:r>
              <a:rPr lang="en-GB" sz="1400" dirty="0"/>
              <a:t>, Subcommittee SC 21, </a:t>
            </a:r>
            <a:r>
              <a:rPr lang="en-GB" sz="1400" i="1" dirty="0"/>
              <a:t>Electrically propelled road vehicles.  </a:t>
            </a:r>
            <a:r>
              <a:rPr lang="en-GB" sz="1400" dirty="0"/>
              <a:t>The standard</a:t>
            </a:r>
            <a:r>
              <a:rPr lang="en-GB" sz="1400" i="1" dirty="0"/>
              <a:t> </a:t>
            </a:r>
            <a:r>
              <a:rPr lang="en-GB" sz="1400" dirty="0"/>
              <a:t>specifies test procedures for lithium-ion battery packs and systems for use in electrically propelled road vehicles.      </a:t>
            </a:r>
          </a:p>
          <a:p>
            <a:endParaRPr lang="en-GB" dirty="0"/>
          </a:p>
        </p:txBody>
      </p:sp>
      <p:sp>
        <p:nvSpPr>
          <p:cNvPr id="4" name="Date Placeholder 3"/>
          <p:cNvSpPr>
            <a:spLocks noGrp="1"/>
          </p:cNvSpPr>
          <p:nvPr>
            <p:ph type="dt" sz="half" idx="10"/>
          </p:nvPr>
        </p:nvSpPr>
        <p:spPr/>
        <p:txBody>
          <a:bodyPr/>
          <a:lstStyle/>
          <a:p>
            <a:fld id="{CBEB96B3-5EA5-49C5-B858-E1F61B3C5080}" type="datetime1">
              <a:rPr lang="en-GB" smtClean="0"/>
              <a:t>18/05/2018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7F5081-76B7-4CFD-B77D-D6A316FC555D}" type="slidenum">
              <a:rPr lang="en-GB" smtClean="0"/>
              <a:t>9</a:t>
            </a:fld>
            <a:endParaRPr lang="en-GB"/>
          </a:p>
        </p:txBody>
      </p:sp>
      <p:pic>
        <p:nvPicPr>
          <p:cNvPr id="7"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472941" y="173514"/>
            <a:ext cx="1531209" cy="1200253"/>
          </a:xfrm>
        </p:spPr>
      </p:pic>
      <p:pic>
        <p:nvPicPr>
          <p:cNvPr id="9"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1577" y="193638"/>
            <a:ext cx="1683947" cy="1319978"/>
          </a:xfrm>
          <a:prstGeom prst="rect">
            <a:avLst/>
          </a:prstGeom>
          <a:noFill/>
          <a:ln w="9525">
            <a:noFill/>
            <a:miter lim="800000"/>
            <a:headEnd/>
            <a:tailEnd/>
          </a:ln>
        </p:spPr>
      </p:pic>
    </p:spTree>
    <p:extLst>
      <p:ext uri="{BB962C8B-B14F-4D97-AF65-F5344CB8AC3E}">
        <p14:creationId xmlns:p14="http://schemas.microsoft.com/office/powerpoint/2010/main" val="1369413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D  BSI PowerPoint template v11">
  <a:themeElements>
    <a:clrScheme name="BSI Core and Secondary palette">
      <a:dk1>
        <a:sysClr val="windowText" lastClr="000000"/>
      </a:dk1>
      <a:lt1>
        <a:sysClr val="window" lastClr="FFFFFF"/>
      </a:lt1>
      <a:dk2>
        <a:srgbClr val="FF2B1F"/>
      </a:dk2>
      <a:lt2>
        <a:srgbClr val="6F6F6F"/>
      </a:lt2>
      <a:accent1>
        <a:srgbClr val="FF2B1F"/>
      </a:accent1>
      <a:accent2>
        <a:srgbClr val="FFB9AF"/>
      </a:accent2>
      <a:accent3>
        <a:srgbClr val="9E2B1F"/>
      </a:accent3>
      <a:accent4>
        <a:srgbClr val="FF8273"/>
      </a:accent4>
      <a:accent5>
        <a:srgbClr val="642B1F"/>
      </a:accent5>
      <a:accent6>
        <a:srgbClr val="C5C5C5"/>
      </a:accent6>
      <a:hlink>
        <a:srgbClr val="9B9B9B"/>
      </a:hlink>
      <a:folHlink>
        <a:srgbClr val="ECECEC"/>
      </a:folHlink>
    </a:clrScheme>
    <a:fontScheme name="BSI">
      <a:majorFont>
        <a:latin typeface="Tahom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ahom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1508</Words>
  <Application>Microsoft Office PowerPoint</Application>
  <PresentationFormat>On-screen Show (16:9)</PresentationFormat>
  <Paragraphs>169</Paragraphs>
  <Slides>10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Courier New</vt:lpstr>
      <vt:lpstr>ヒラギノ角ゴ Pro W3</vt:lpstr>
      <vt:lpstr>Times New Roman</vt:lpstr>
      <vt:lpstr>Tahoma</vt:lpstr>
      <vt:lpstr>Calibri</vt:lpstr>
      <vt:lpstr>Tahoma Bold</vt:lpstr>
      <vt:lpstr>D  BSI PowerPoint template v11</vt:lpstr>
      <vt:lpstr>NANOCOMPOSITES: ACCELERATING INNOVATION THROUGH COOPERATION AND CONSENSUS IN STANDARDS   May 2015   BSI Standards 020 8996 7261 Alex.Price@BSIgroup.com  </vt:lpstr>
      <vt:lpstr>Nanotechnology in standards. </vt:lpstr>
      <vt:lpstr>Nanomaterials and composites.</vt:lpstr>
      <vt:lpstr>Nano composite Standards highlights</vt:lpstr>
      <vt:lpstr>Nano composite Standards highlights</vt:lpstr>
      <vt:lpstr>Nano Standards Highlights</vt:lpstr>
      <vt:lpstr>Nano Standards Highlights</vt:lpstr>
      <vt:lpstr>Nano Standards Highlights</vt:lpstr>
      <vt:lpstr>Nano composite Standards highlights</vt:lpstr>
      <vt:lpstr>Nano standards highlights</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briefing presentation for Values, Behaviours, PDR</dc:title>
  <dc:creator>Steven Wilson</dc:creator>
  <cp:keywords>making excellence a habit; behaviours; pdr; values</cp:keywords>
  <cp:lastModifiedBy>Alex Price</cp:lastModifiedBy>
  <cp:revision>548</cp:revision>
  <cp:lastPrinted>2015-11-12T15:34:55Z</cp:lastPrinted>
  <dcterms:created xsi:type="dcterms:W3CDTF">2012-06-01T09:44:37Z</dcterms:created>
  <dcterms:modified xsi:type="dcterms:W3CDTF">2018-05-18T13:37:48Z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0x01010058BB4A1BCFDA71419E91871CCF50BB0500D06B9D471EE41E4CB59F4DA61A5D8509</vt:lpwstr>
  </property>
  <property fmtid="{D5CDD505-2E9C-101B-9397-08002B2CF9AE}" pid="3" name="_dlc_DocIdItemGuid">
    <vt:lpwstr>61dc62df-d267-4051-9fb3-e1d595aab898</vt:lpwstr>
  </property>
  <property fmtid="{D5CDD505-2E9C-101B-9397-08002B2CF9AE}" pid="4" name="TaxKeyword">
    <vt:lpwstr>1026;#pdr|00ede8ce-0105-4994-95e8-4f95868e3223;#1021;#values|177a2d4c-880c-4992-af00-33ba7893c77c;#1022;#behaviours|f2fd156f-eccd-4c44-b96b-c483667f3a66;#590;#making excellence a habit|532d78d8-f078-4e46-9ed4-64a2359806d5</vt:lpwstr>
  </property>
  <property fmtid="{D5CDD505-2E9C-101B-9397-08002B2CF9AE}" pid="5" name="Author(s)">
    <vt:lpwstr/>
  </property>
  <property fmtid="{D5CDD505-2E9C-101B-9397-08002B2CF9AE}" pid="6" name="Associated Business Stream">
    <vt:lpwstr>;#Global;#</vt:lpwstr>
  </property>
  <property fmtid="{D5CDD505-2E9C-101B-9397-08002B2CF9AE}" pid="7" name="Publish Date">
    <vt:lpwstr>2012-09-12T23:00:00Z</vt:lpwstr>
  </property>
  <property fmtid="{D5CDD505-2E9C-101B-9397-08002B2CF9AE}" pid="8" name="Associated Region">
    <vt:lpwstr>;#Global;#</vt:lpwstr>
  </property>
  <property fmtid="{D5CDD505-2E9C-101B-9397-08002B2CF9AE}" pid="9" name="Executive Summary">
    <vt:lpwstr/>
  </property>
  <property fmtid="{D5CDD505-2E9C-101B-9397-08002B2CF9AE}" pid="10" name="TaxCatchAll">
    <vt:lpwstr>1022;#;#1021;#;#590;#;#1026;#</vt:lpwstr>
  </property>
  <property fmtid="{D5CDD505-2E9C-101B-9397-08002B2CF9AE}" pid="11" name="BSI_RelatedSector">
    <vt:lpwstr>Aerospace</vt:lpwstr>
  </property>
  <property fmtid="{D5CDD505-2E9C-101B-9397-08002B2CF9AE}" pid="12" name="BSI_BusinessFunctions">
    <vt:lpwstr>Sales</vt:lpwstr>
  </property>
  <property fmtid="{D5CDD505-2E9C-101B-9397-08002B2CF9AE}" pid="13" name="TaxKeywordTaxHTField">
    <vt:lpwstr>pdr00ede8ce-0105-4994-95e8-4f95868e3223values177a2d4c-880c-4992-af00-33ba7893c77cbehavioursf2fd156f-eccd-4c44-b96b-c483667f3a66making excellence a habit532d78d8-f078-4e46-9ed4-64a2359806d5</vt:lpwstr>
  </property>
  <property fmtid="{D5CDD505-2E9C-101B-9397-08002B2CF9AE}" pid="14" name="_dlc_DocId">
    <vt:lpwstr>X2NRS4N5DJD3-242-14</vt:lpwstr>
  </property>
  <property fmtid="{D5CDD505-2E9C-101B-9397-08002B2CF9AE}" pid="15" name="_dlc_DocIdUrl">
    <vt:lpwstr>https://intranet.bsi-global.com/OurBSI/OurCredo/_layouts/DocIdRedir.aspx?ID=X2NRS4N5DJD3-242-14, X2NRS4N5DJD3-242-14</vt:lpwstr>
  </property>
</Properties>
</file>