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7954963" cy="5143500"/>
  <p:notesSz cx="9144000" cy="6858000"/>
  <p:custDataLst>
    <p:tags r:id="rId7"/>
  </p:custDataLst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5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D8FB"/>
    <a:srgbClr val="054A91"/>
    <a:srgbClr val="F7F7FF"/>
    <a:srgbClr val="FFBD1E"/>
    <a:srgbClr val="10161F"/>
    <a:srgbClr val="47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13"/>
  </p:normalViewPr>
  <p:slideViewPr>
    <p:cSldViewPr snapToGrid="0" snapToObjects="1">
      <p:cViewPr varScale="1">
        <p:scale>
          <a:sx n="143" d="100"/>
          <a:sy n="143" d="100"/>
        </p:scale>
        <p:origin x="1218" y="114"/>
      </p:cViewPr>
      <p:guideLst>
        <p:guide orient="horz" pos="1620"/>
        <p:guide pos="25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279545090803"/>
          <c:y val="0.161921610146603"/>
          <c:w val="0.46619719635846701"/>
          <c:h val="0.47031639896709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Months</c:v>
                </c:pt>
              </c:strCache>
            </c:strRef>
          </c:tx>
          <c:spPr>
            <a:gradFill flip="none" rotWithShape="1">
              <a:gsLst>
                <a:gs pos="15000">
                  <a:srgbClr val="054A91"/>
                </a:gs>
                <a:gs pos="100000">
                  <a:srgbClr val="53D8FB">
                    <a:alpha val="85000"/>
                  </a:srgbClr>
                </a:gs>
              </a:gsLst>
              <a:lin ang="10800000" scaled="0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i="0" dirty="0"/>
                      <a:t>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4D-40F2-9BB4-EB048B6E2C6E}"/>
                </c:ext>
              </c:extLst>
            </c:dLbl>
            <c:dLbl>
              <c:idx val="1"/>
              <c:layout>
                <c:manualLayout>
                  <c:x val="-0.10190083238609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dirty="0"/>
                      <a:t>1.5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05986687880694E-2"/>
                      <c:h val="0.11497682659377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EF0-4A89-8854-0532DF4AC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Typical CSV Setup</c:v>
                </c:pt>
                <c:pt idx="1">
                  <c:v>USDM CSV Setup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2-4CE9-BB7B-00E1332C52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70596520"/>
        <c:axId val="-2070002600"/>
      </c:barChart>
      <c:catAx>
        <c:axId val="-2070596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002600"/>
        <c:crosses val="autoZero"/>
        <c:auto val="1"/>
        <c:lblAlgn val="ctr"/>
        <c:lblOffset val="100"/>
        <c:noMultiLvlLbl val="0"/>
      </c:catAx>
      <c:valAx>
        <c:axId val="-2070002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5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75197280876797"/>
          <c:y val="0.79943281872886596"/>
          <c:w val="0.27269384254791501"/>
          <c:h val="0.145685641130905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22CC-8B94-4C4D-AAE4-350E37F812BC}" type="datetime1">
              <a:rPr kumimoji="1" lang="en-US" altLang="zh-TW" smtClean="0"/>
              <a:t>7/17/2017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TW"/>
              <a:t>Managing Risk &amp; Compliance  |  Bio-Tech &amp; Pharma  |  USDM.com </a:t>
            </a:r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35CC0-369D-4C40-9A13-30161D4C2E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787887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6C931-2795-DC4C-9C89-6DF5E8DEB984}" type="datetime1">
              <a:rPr kumimoji="1" lang="en-US" altLang="zh-TW" smtClean="0"/>
              <a:t>7/17/2017</a:t>
            </a:fld>
            <a:endParaRPr kumimoji="1"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514350"/>
            <a:ext cx="3978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TW"/>
              <a:t>Click to edit Master text styles</a:t>
            </a:r>
          </a:p>
          <a:p>
            <a:pPr lvl="1"/>
            <a:r>
              <a:rPr kumimoji="1" lang="en-US" altLang="zh-TW"/>
              <a:t>Second level</a:t>
            </a:r>
          </a:p>
          <a:p>
            <a:pPr lvl="2"/>
            <a:r>
              <a:rPr kumimoji="1" lang="en-US" altLang="zh-TW"/>
              <a:t>Third level</a:t>
            </a:r>
          </a:p>
          <a:p>
            <a:pPr lvl="3"/>
            <a:r>
              <a:rPr kumimoji="1" lang="en-US" altLang="zh-TW"/>
              <a:t>Fourth level</a:t>
            </a:r>
          </a:p>
          <a:p>
            <a:pPr lvl="4"/>
            <a:r>
              <a:rPr kumimoji="1" lang="en-US" altLang="zh-TW"/>
              <a:t>Fifth level</a:t>
            </a:r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TW"/>
              <a:t>Managing Risk &amp; Compliance  |  Bio-Tech &amp; Pharma  |  USDM.com </a:t>
            </a:r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E19E-989C-E748-B3B6-AB7F84D2E7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33206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zh-TW"/>
              <a:t>Managing Risk &amp; Compliance  |  Bio-Tech &amp; Pharma  |  USDM.com </a:t>
            </a:r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8E19E-989C-E748-B3B6-AB7F84D2E7D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066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zh-TW"/>
              <a:t>Managing Risk &amp; Compliance  |  Bio-Tech &amp; Pharma  |  USDM.com </a:t>
            </a:r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8E19E-989C-E748-B3B6-AB7F84D2E7D8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021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zh-TW"/>
              <a:t>Managing Risk &amp; Compliance  |  Bio-Tech &amp; Pharma  |  USDM.com </a:t>
            </a:r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8E19E-989C-E748-B3B6-AB7F84D2E7D8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73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r="196" b="1096"/>
          <a:stretch/>
        </p:blipFill>
        <p:spPr>
          <a:xfrm>
            <a:off x="0" y="-1"/>
            <a:ext cx="7954962" cy="51435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Managing Risk &amp; Compliance  |  Bio-Tech &amp; Pharma  |  USDM.com </a:t>
            </a:r>
            <a:endParaRPr kumimoji="1" lang="zh-TW" altLang="en-US"/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398463" y="814916"/>
            <a:ext cx="7158037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zh-TW" dirty="0"/>
              <a:t>Click to edit Master title style</a:t>
            </a:r>
            <a:br>
              <a:rPr kumimoji="1" lang="en-US" altLang="zh-TW" dirty="0"/>
            </a:br>
            <a:r>
              <a:rPr kumimoji="1" lang="en-US" altLang="zh-TW" dirty="0"/>
              <a:t>Arial, 30PT</a:t>
            </a:r>
            <a:endParaRPr kumimoji="1" lang="zh-TW" alt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59588" y="2381250"/>
            <a:ext cx="3713163" cy="28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Clr>
                <a:srgbClr val="53D8FF"/>
              </a:buClr>
              <a:buSzPct val="90000"/>
              <a:buFontTx/>
              <a:buNone/>
              <a:defRPr sz="1050" b="1">
                <a:solidFill>
                  <a:srgbClr val="53D8FF"/>
                </a:solidFill>
                <a:latin typeface="+mn-lt"/>
                <a:cs typeface="HelveticaNeueLT Pro 65 Md"/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THE SITUATION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98463" y="1858763"/>
            <a:ext cx="7158037" cy="35076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zh-TW" dirty="0"/>
              <a:t>Click to edit Master subtitle style, 16PT</a:t>
            </a:r>
            <a:endParaRPr kumimoji="1" lang="zh-TW" alt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97748" y="2381250"/>
            <a:ext cx="2178765" cy="28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Clr>
                <a:srgbClr val="53D8FF"/>
              </a:buClr>
              <a:buSzPct val="90000"/>
              <a:buFontTx/>
              <a:buNone/>
              <a:defRPr sz="1050" b="1">
                <a:solidFill>
                  <a:srgbClr val="53D8FF"/>
                </a:solidFill>
                <a:latin typeface="+mn-lt"/>
                <a:cs typeface="HelveticaNeueLT Pro 65 Md"/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CLIENT PROFILE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759588" y="2662239"/>
            <a:ext cx="3713163" cy="1873250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53D8FF"/>
              </a:buClr>
              <a:buSzPct val="90000"/>
              <a:buFont typeface="Arial"/>
              <a:buChar char="•"/>
              <a:tabLst/>
              <a:defRPr lang="en-US" altLang="zh-TW" sz="1200" b="0" i="0" u="none" strike="noStrike" baseline="0" smtClean="0">
                <a:solidFill>
                  <a:schemeClr val="bg1"/>
                </a:solidFill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Bullets, Arial, 12PT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98464" y="2662239"/>
            <a:ext cx="2178050" cy="1873250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53D8FF"/>
              </a:buClr>
              <a:buSzPct val="90000"/>
              <a:buFont typeface="Arial"/>
              <a:buChar char="•"/>
              <a:tabLst/>
              <a:defRPr lang="en-US" altLang="zh-TW" sz="1200" b="0" i="0" u="none" strike="noStrike" baseline="0" smtClean="0">
                <a:solidFill>
                  <a:schemeClr val="bg1"/>
                </a:solidFill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Bullets, Arial, 12PT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75157" y="1873249"/>
            <a:ext cx="5997594" cy="347038"/>
            <a:chOff x="475157" y="1873249"/>
            <a:chExt cx="7082058" cy="347038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475157" y="1873249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475157" y="2220287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00713" y="4767263"/>
            <a:ext cx="185578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kumimoji="1" lang="en-US" altLang="zh-TW" dirty="0"/>
              <a:t>Case Study </a:t>
            </a:r>
            <a:fld id="{541DDDCA-DD62-A44D-9F4E-92EC0666CC5C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75157" y="-1"/>
            <a:ext cx="672636" cy="732111"/>
            <a:chOff x="475157" y="-1"/>
            <a:chExt cx="672636" cy="732111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75157" y="-1"/>
              <a:ext cx="672636" cy="55189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75157" y="542396"/>
              <a:ext cx="672636" cy="1897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475158" y="540850"/>
            <a:ext cx="674114" cy="188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kumimoji="1" lang="en-US" altLang="zh-TW" sz="500" b="1" kern="1300" dirty="0">
                <a:solidFill>
                  <a:srgbClr val="1F497D"/>
                </a:solidFill>
                <a:latin typeface="Helvetica Neue Lt pro 65"/>
                <a:cs typeface="Helvetica Neue Lt pro 65"/>
              </a:rPr>
              <a:t>CASE STUDY</a:t>
            </a:r>
            <a:endParaRPr kumimoji="1" lang="zh-TW" altLang="en-US" sz="500" b="1" kern="1300" dirty="0">
              <a:solidFill>
                <a:srgbClr val="1F497D"/>
              </a:solidFill>
              <a:latin typeface="Helvetica Neue Lt pro 65"/>
              <a:cs typeface="Helvetica Neue Lt pro 65"/>
            </a:endParaRPr>
          </a:p>
        </p:txBody>
      </p:sp>
    </p:spTree>
    <p:extLst>
      <p:ext uri="{BB962C8B-B14F-4D97-AF65-F5344CB8AC3E}">
        <p14:creationId xmlns:p14="http://schemas.microsoft.com/office/powerpoint/2010/main" val="22188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s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r="196" b="1096"/>
          <a:stretch/>
        </p:blipFill>
        <p:spPr>
          <a:xfrm>
            <a:off x="0" y="-1"/>
            <a:ext cx="7954962" cy="51435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Managing Risk &amp; Compliance  |  Bio-Tech &amp; Pharma  |  USDM.com </a:t>
            </a:r>
            <a:endParaRPr kumimoji="1" lang="zh-TW" altLang="en-US"/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398463" y="814916"/>
            <a:ext cx="7158037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zh-TW" dirty="0"/>
              <a:t>Click to edit Master title style</a:t>
            </a:r>
            <a:br>
              <a:rPr kumimoji="1" lang="en-US" altLang="zh-TW" dirty="0"/>
            </a:br>
            <a:r>
              <a:rPr kumimoji="1" lang="en-US" altLang="zh-TW" dirty="0"/>
              <a:t>Arial, 30PT</a:t>
            </a:r>
            <a:endParaRPr kumimoji="1" lang="zh-TW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98464" y="2484196"/>
            <a:ext cx="1742516" cy="1650239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kumimoji="1" lang="en-US" altLang="zh-TW" dirty="0"/>
              <a:t>Picture</a:t>
            </a:r>
            <a:endParaRPr kumimoji="1" lang="zh-TW" alt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226729" y="2381250"/>
            <a:ext cx="2046880" cy="3129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rgbClr val="53D8FF"/>
              </a:buClr>
              <a:buSzPct val="90000"/>
              <a:buFontTx/>
              <a:buNone/>
              <a:defRPr sz="1050" b="1" baseline="0">
                <a:solidFill>
                  <a:srgbClr val="53D8FF"/>
                </a:solidFill>
                <a:latin typeface="+mn-lt"/>
                <a:cs typeface="HelveticaNeueLT Pro 65 Md"/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HOW WE SOLVED IT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226729" y="2694214"/>
            <a:ext cx="2046880" cy="1796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rgbClr val="53D8FF"/>
              </a:buClr>
              <a:buSzPct val="90000"/>
              <a:buFontTx/>
              <a:buNone/>
              <a:defRPr sz="1200" b="0" baseline="0">
                <a:solidFill>
                  <a:srgbClr val="FFFFFF"/>
                </a:solidFill>
                <a:latin typeface="+mn-lt"/>
                <a:cs typeface="HelveticaNeueLT Pro 65 Md"/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Click to edit master text styles. Arial 12PT. </a:t>
            </a:r>
            <a:r>
              <a:rPr kumimoji="1" lang="en-US" altLang="zh-TW" dirty="0" err="1"/>
              <a:t>Omnihil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ea</a:t>
            </a:r>
            <a:r>
              <a:rPr kumimoji="1" lang="en-US" altLang="zh-TW" dirty="0"/>
              <a:t> et </a:t>
            </a:r>
            <a:r>
              <a:rPr kumimoji="1" lang="en-US" altLang="zh-TW" dirty="0" err="1"/>
              <a:t>adis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nestrum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quiae</a:t>
            </a:r>
            <a:r>
              <a:rPr kumimoji="1" lang="en-US" altLang="zh-TW" dirty="0"/>
              <a:t>. Et rest, </a:t>
            </a:r>
            <a:r>
              <a:rPr kumimoji="1" lang="en-US" altLang="zh-TW" dirty="0" err="1"/>
              <a:t>velitasit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ut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fugiae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nectendus</a:t>
            </a:r>
            <a:r>
              <a:rPr kumimoji="1" lang="en-US" altLang="zh-TW" dirty="0"/>
              <a:t> mil </a:t>
            </a:r>
            <a:r>
              <a:rPr kumimoji="1" lang="en-US" altLang="zh-TW" dirty="0" err="1"/>
              <a:t>ipsant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opta</a:t>
            </a:r>
            <a:r>
              <a:rPr kumimoji="1" lang="en-US" altLang="zh-TW" dirty="0"/>
              <a:t> quae </a:t>
            </a:r>
            <a:r>
              <a:rPr kumimoji="1" lang="en-US" altLang="zh-TW" dirty="0" err="1"/>
              <a:t>doluptatur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aut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alitium</a:t>
            </a:r>
            <a:r>
              <a:rPr kumimoji="1" lang="en-US" altLang="zh-TW" dirty="0"/>
              <a:t>.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421200" y="2381249"/>
            <a:ext cx="3135299" cy="2109107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53D8FF"/>
              </a:buClr>
              <a:buSzPct val="90000"/>
              <a:buFont typeface="Arial"/>
              <a:buChar char="•"/>
              <a:tabLst/>
              <a:defRPr lang="en-US" altLang="zh-TW" sz="1200" b="0" i="0" u="none" strike="noStrike" baseline="0" smtClean="0">
                <a:solidFill>
                  <a:srgbClr val="FFFFFF"/>
                </a:solidFill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Bullets, Arial, 12PT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  <a:p>
            <a:pPr lvl="0"/>
            <a:r>
              <a:rPr kumimoji="1" lang="en-US" altLang="zh-TW" dirty="0"/>
              <a:t>Solution highlight bullet 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98463" y="1858763"/>
            <a:ext cx="7158037" cy="35076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zh-TW" dirty="0"/>
              <a:t>Click to edit Master subtitle style, 16PT</a:t>
            </a:r>
            <a:endParaRPr kumimoji="1" lang="zh-TW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75157" y="1873249"/>
            <a:ext cx="5997594" cy="347038"/>
            <a:chOff x="475157" y="1873249"/>
            <a:chExt cx="7082058" cy="347038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475157" y="1873249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475157" y="2220287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00713" y="4767263"/>
            <a:ext cx="185578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kumimoji="1" lang="en-US" altLang="zh-TW" dirty="0"/>
              <a:t>Case Study </a:t>
            </a:r>
            <a:fld id="{541DDDCA-DD62-A44D-9F4E-92EC0666CC5C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75157" y="-1"/>
            <a:ext cx="672636" cy="732111"/>
            <a:chOff x="475157" y="-1"/>
            <a:chExt cx="672636" cy="732111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75157" y="-1"/>
              <a:ext cx="672636" cy="55189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75157" y="542396"/>
              <a:ext cx="672636" cy="189714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 userDrawn="1"/>
        </p:nvSpPr>
        <p:spPr>
          <a:xfrm>
            <a:off x="475158" y="540850"/>
            <a:ext cx="674114" cy="188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kumimoji="1" lang="en-US" altLang="zh-TW" sz="500" b="1" kern="1300" dirty="0">
                <a:solidFill>
                  <a:srgbClr val="1F497D"/>
                </a:solidFill>
                <a:latin typeface="Helvetica Neue Lt pro 65"/>
                <a:cs typeface="Helvetica Neue Lt pro 65"/>
              </a:rPr>
              <a:t>CASE STUDY</a:t>
            </a:r>
            <a:endParaRPr kumimoji="1" lang="zh-TW" altLang="en-US" sz="500" b="1" kern="1300" dirty="0">
              <a:solidFill>
                <a:srgbClr val="1F497D"/>
              </a:solidFill>
              <a:latin typeface="Helvetica Neue Lt pro 65"/>
              <a:cs typeface="Helvetica Neue Lt pro 65"/>
            </a:endParaRPr>
          </a:p>
        </p:txBody>
      </p:sp>
    </p:spTree>
    <p:extLst>
      <p:ext uri="{BB962C8B-B14F-4D97-AF65-F5344CB8AC3E}">
        <p14:creationId xmlns:p14="http://schemas.microsoft.com/office/powerpoint/2010/main" val="423316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en-US" altLang="zh-TW" dirty="0"/>
              <a:t>Managing Risk &amp; Compliance  |  Bio-Tech &amp; </a:t>
            </a:r>
            <a:r>
              <a:rPr kumimoji="1" lang="en-US" altLang="zh-TW" dirty="0" err="1"/>
              <a:t>Pharma</a:t>
            </a:r>
            <a:r>
              <a:rPr kumimoji="1" lang="en-US" altLang="zh-TW" dirty="0"/>
              <a:t>  |  </a:t>
            </a:r>
            <a:r>
              <a:rPr kumimoji="1" lang="en-US" altLang="zh-TW" dirty="0" err="1"/>
              <a:t>USDM.com</a:t>
            </a:r>
            <a:r>
              <a:rPr kumimoji="1" lang="en-US" altLang="zh-TW" dirty="0"/>
              <a:t> </a:t>
            </a:r>
            <a:endParaRPr kumimoji="1" lang="zh-TW" alt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5156" y="971165"/>
            <a:ext cx="3202617" cy="36195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Clr>
                <a:srgbClr val="53D8FF"/>
              </a:buClr>
              <a:buSzPct val="90000"/>
              <a:buFontTx/>
              <a:buNone/>
              <a:defRPr sz="1200" b="1" baseline="0">
                <a:solidFill>
                  <a:srgbClr val="53D8FF"/>
                </a:solidFill>
                <a:latin typeface="+mn-lt"/>
                <a:cs typeface="HelveticaNeueLT Pro 65 Md"/>
              </a:defRPr>
            </a:lvl1pPr>
            <a:lvl2pPr marL="628650" indent="-171450">
              <a:buClr>
                <a:srgbClr val="53D8FF"/>
              </a:buClr>
              <a:buSzPct val="90000"/>
              <a:buFont typeface="Arial"/>
              <a:buChar char="•"/>
              <a:defRPr sz="1200">
                <a:latin typeface="Helvetica Neue Lt pro 45"/>
                <a:cs typeface="Helvetica Neue Lt pro 45"/>
              </a:defRPr>
            </a:lvl2pPr>
          </a:lstStyle>
          <a:p>
            <a:pPr lvl="0"/>
            <a:r>
              <a:rPr kumimoji="1" lang="en-US" altLang="zh-TW" dirty="0"/>
              <a:t>CLICK TO EDIT MASTER TEXT STYLES</a:t>
            </a:r>
          </a:p>
        </p:txBody>
      </p:sp>
      <p:sp>
        <p:nvSpPr>
          <p:cNvPr id="11" name="Chart Placeholder 5"/>
          <p:cNvSpPr>
            <a:spLocks noGrp="1"/>
          </p:cNvSpPr>
          <p:nvPr>
            <p:ph type="chart" sz="quarter" idx="14" hasCustomPrompt="1"/>
          </p:nvPr>
        </p:nvSpPr>
        <p:spPr>
          <a:xfrm>
            <a:off x="474664" y="1595438"/>
            <a:ext cx="1166378" cy="1208721"/>
          </a:xfrm>
        </p:spPr>
        <p:txBody>
          <a:bodyPr/>
          <a:lstStyle>
            <a:lvl1pPr>
              <a:defRPr>
                <a:solidFill>
                  <a:srgbClr val="A6A6A6"/>
                </a:solidFill>
                <a:latin typeface="+mn-lt"/>
                <a:cs typeface="HelveticaNeueLT Pro 45 Lt"/>
              </a:defRPr>
            </a:lvl1pPr>
          </a:lstStyle>
          <a:p>
            <a:r>
              <a:rPr kumimoji="1" lang="en-US" altLang="zh-TW" dirty="0"/>
              <a:t>Chart</a:t>
            </a:r>
            <a:endParaRPr kumimoji="1" lang="zh-TW" altLang="en-US" dirty="0"/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2875166" y="1595438"/>
            <a:ext cx="1166378" cy="1208721"/>
          </a:xfrm>
        </p:spPr>
        <p:txBody>
          <a:bodyPr/>
          <a:lstStyle>
            <a:lvl1pPr>
              <a:defRPr>
                <a:solidFill>
                  <a:srgbClr val="A6A6A6"/>
                </a:solidFill>
                <a:latin typeface="+mn-lt"/>
                <a:cs typeface="HelveticaNeueLT Pro 45 Lt"/>
              </a:defRPr>
            </a:lvl1pPr>
          </a:lstStyle>
          <a:p>
            <a:r>
              <a:rPr kumimoji="1" lang="en-US" altLang="zh-TW" dirty="0"/>
              <a:t>Chart</a:t>
            </a:r>
            <a:endParaRPr kumimoji="1" lang="zh-TW" alt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759377" y="1595438"/>
            <a:ext cx="891322" cy="1208721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800" baseline="0">
                <a:solidFill>
                  <a:srgbClr val="595959"/>
                </a:solidFill>
                <a:latin typeface="+mn-lt"/>
                <a:cs typeface="HelveticaNeueLTPro 45 Lt"/>
              </a:defRPr>
            </a:lvl1pPr>
            <a:lvl2pPr>
              <a:lnSpc>
                <a:spcPct val="12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20000"/>
              </a:lnSpc>
              <a:defRPr sz="800"/>
            </a:lvl4pPr>
            <a:lvl5pPr>
              <a:lnSpc>
                <a:spcPct val="120000"/>
              </a:lnSpc>
              <a:defRPr sz="800"/>
            </a:lvl5pPr>
          </a:lstStyle>
          <a:p>
            <a:pPr lvl="0"/>
            <a:r>
              <a:rPr kumimoji="1" lang="en-US" altLang="zh-TW" dirty="0"/>
              <a:t>Arial, 8PT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145518" y="1595438"/>
            <a:ext cx="891322" cy="1208721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800">
                <a:solidFill>
                  <a:srgbClr val="595959"/>
                </a:solidFill>
                <a:latin typeface="+mn-lt"/>
                <a:cs typeface="HelveticaNeueLTPro 45 Lt"/>
              </a:defRPr>
            </a:lvl1pPr>
            <a:lvl2pPr>
              <a:lnSpc>
                <a:spcPct val="12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20000"/>
              </a:lnSpc>
              <a:defRPr sz="800"/>
            </a:lvl4pPr>
            <a:lvl5pPr>
              <a:lnSpc>
                <a:spcPct val="120000"/>
              </a:lnSpc>
              <a:defRPr sz="800"/>
            </a:lvl5pPr>
          </a:lstStyle>
          <a:p>
            <a:pPr lvl="0"/>
            <a:r>
              <a:rPr kumimoji="1" lang="en-US" altLang="zh-TW" dirty="0"/>
              <a:t>Reduced average study startup time by more than 50%</a:t>
            </a:r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8" hasCustomPrompt="1"/>
          </p:nvPr>
        </p:nvSpPr>
        <p:spPr>
          <a:xfrm>
            <a:off x="474663" y="3251519"/>
            <a:ext cx="2176035" cy="1102767"/>
          </a:xfrm>
        </p:spPr>
        <p:txBody>
          <a:bodyPr/>
          <a:lstStyle>
            <a:lvl1pPr>
              <a:defRPr>
                <a:solidFill>
                  <a:srgbClr val="A6A6A6"/>
                </a:solidFill>
                <a:latin typeface="+mn-lt"/>
                <a:cs typeface="HelveticaNeueLT Pro 45 Lt"/>
              </a:defRPr>
            </a:lvl1pPr>
          </a:lstStyle>
          <a:p>
            <a:r>
              <a:rPr kumimoji="1" lang="en-US" altLang="zh-TW" dirty="0"/>
              <a:t>Chart</a:t>
            </a:r>
            <a:endParaRPr kumimoji="1" lang="zh-TW" altLang="en-US" dirty="0"/>
          </a:p>
        </p:txBody>
      </p:sp>
      <p:sp>
        <p:nvSpPr>
          <p:cNvPr id="17" name="Chart Placeholder 5"/>
          <p:cNvSpPr>
            <a:spLocks noGrp="1"/>
          </p:cNvSpPr>
          <p:nvPr>
            <p:ph type="chart" sz="quarter" idx="19" hasCustomPrompt="1"/>
          </p:nvPr>
        </p:nvSpPr>
        <p:spPr>
          <a:xfrm>
            <a:off x="2875166" y="3251519"/>
            <a:ext cx="2176035" cy="1102767"/>
          </a:xfrm>
        </p:spPr>
        <p:txBody>
          <a:bodyPr/>
          <a:lstStyle>
            <a:lvl1pPr>
              <a:defRPr>
                <a:solidFill>
                  <a:srgbClr val="A6A6A6"/>
                </a:solidFill>
                <a:latin typeface="+mn-lt"/>
                <a:cs typeface="HelveticaNeueLT Pro 45 Lt"/>
              </a:defRPr>
            </a:lvl1pPr>
          </a:lstStyle>
          <a:p>
            <a:r>
              <a:rPr kumimoji="1" lang="en-US" altLang="zh-TW" dirty="0"/>
              <a:t>Chart</a:t>
            </a:r>
            <a:endParaRPr kumimoji="1" lang="zh-TW" alt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875166" y="3007360"/>
            <a:ext cx="2176036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74662" y="3007360"/>
            <a:ext cx="2176036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157254" y="1940560"/>
            <a:ext cx="2176036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157254" y="2108358"/>
            <a:ext cx="2176036" cy="28940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1050" b="1">
                <a:solidFill>
                  <a:srgbClr val="53D8FF"/>
                </a:solidFill>
                <a:latin typeface="+mn-lt"/>
                <a:cs typeface="HelveticaNeueLT Pro 65 Md"/>
              </a:defRPr>
            </a:lvl1pPr>
            <a:lvl2pPr>
              <a:lnSpc>
                <a:spcPct val="12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20000"/>
              </a:lnSpc>
              <a:defRPr sz="800"/>
            </a:lvl4pPr>
            <a:lvl5pPr>
              <a:lnSpc>
                <a:spcPct val="120000"/>
              </a:lnSpc>
              <a:defRPr sz="800"/>
            </a:lvl5pPr>
          </a:lstStyle>
          <a:p>
            <a:pPr lvl="0"/>
            <a:r>
              <a:rPr kumimoji="1" lang="en-US" altLang="zh-TW" dirty="0"/>
              <a:t>KEY LEARNINGS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57254" y="2418395"/>
            <a:ext cx="2176036" cy="1273676"/>
          </a:xfrm>
        </p:spPr>
        <p:txBody>
          <a:bodyPr anchor="t">
            <a:normAutofit/>
          </a:bodyPr>
          <a:lstStyle>
            <a:lvl1pPr marL="0" marR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TW" sz="900" b="0" i="0" u="none" strike="noStrike" baseline="0">
                <a:solidFill>
                  <a:srgbClr val="595959"/>
                </a:solidFill>
                <a:latin typeface="+mn-lt"/>
                <a:cs typeface="HelveticaNeueLT Pro 45 Lt"/>
              </a:defRPr>
            </a:lvl1pPr>
            <a:lvl2pPr>
              <a:lnSpc>
                <a:spcPct val="12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20000"/>
              </a:lnSpc>
              <a:defRPr sz="800"/>
            </a:lvl4pPr>
            <a:lvl5pPr>
              <a:lnSpc>
                <a:spcPct val="120000"/>
              </a:lnSpc>
              <a:defRPr sz="800"/>
            </a:lvl5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Arial, 9PT. Improvements have been realized by client’s CDM in the areas of process efficiency. By establishing a standard for studies, they have had significant decreases in study testing time, and reduction of CDM resource needed for study testing. 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57788" y="864845"/>
            <a:ext cx="1968500" cy="722312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zh-TW" dirty="0"/>
              <a:t>$450k</a:t>
            </a:r>
            <a:endParaRPr kumimoji="1" lang="zh-TW" alt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155383" y="1651158"/>
            <a:ext cx="2401832" cy="28940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NeueLT Pro 65 Md"/>
              </a:defRPr>
            </a:lvl1pPr>
            <a:lvl2pPr>
              <a:lnSpc>
                <a:spcPct val="12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20000"/>
              </a:lnSpc>
              <a:defRPr sz="800"/>
            </a:lvl4pPr>
            <a:lvl5pPr>
              <a:lnSpc>
                <a:spcPct val="120000"/>
              </a:lnSpc>
              <a:defRPr sz="800"/>
            </a:lvl5pPr>
          </a:lstStyle>
          <a:p>
            <a:pPr lvl="0"/>
            <a:r>
              <a:rPr kumimoji="1" lang="en-US" altLang="zh-TW" dirty="0"/>
              <a:t>SAVED ANNUALLY FOR EDC UAT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5155382" y="3706929"/>
            <a:ext cx="2177908" cy="647357"/>
          </a:xfr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47CFFF"/>
              </a:buClr>
              <a:buSzPct val="90000"/>
              <a:buFont typeface="Arial"/>
              <a:buChar char="•"/>
              <a:tabLst/>
              <a:defRPr sz="1000"/>
            </a:lvl1pPr>
          </a:lstStyle>
          <a:p>
            <a:pPr lvl="0"/>
            <a:r>
              <a:rPr kumimoji="1" lang="en-US" altLang="zh-TW" dirty="0"/>
              <a:t>Click to edit Master text styles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7CFFF"/>
              </a:buClr>
              <a:buSzPct val="90000"/>
              <a:buFont typeface="Arial"/>
              <a:buChar char="•"/>
              <a:tabLst/>
              <a:defRPr/>
            </a:pPr>
            <a:r>
              <a:rPr kumimoji="1" lang="en-US" altLang="zh-TW" dirty="0"/>
              <a:t>Click to edit Master text styles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7CFFF"/>
              </a:buClr>
              <a:buSzPct val="90000"/>
              <a:buFont typeface="Arial"/>
              <a:buChar char="•"/>
              <a:tabLst/>
              <a:defRPr/>
            </a:pPr>
            <a:r>
              <a:rPr kumimoji="1" lang="en-US" altLang="zh-TW" dirty="0"/>
              <a:t>Click to edit Master text styles</a:t>
            </a:r>
          </a:p>
          <a:p>
            <a:pPr lvl="0"/>
            <a:endParaRPr kumimoji="1" lang="en-US" altLang="zh-TW" dirty="0"/>
          </a:p>
        </p:txBody>
      </p:sp>
      <p:sp>
        <p:nvSpPr>
          <p:cNvPr id="3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00713" y="4767263"/>
            <a:ext cx="185578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kumimoji="1" lang="en-US" altLang="zh-TW" dirty="0"/>
              <a:t>Case Study </a:t>
            </a:r>
            <a:fld id="{541DDDCA-DD62-A44D-9F4E-92EC0666CC5C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75157" y="-1"/>
            <a:ext cx="672636" cy="732111"/>
            <a:chOff x="475157" y="-1"/>
            <a:chExt cx="672636" cy="732111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75157" y="-1"/>
              <a:ext cx="672636" cy="55189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75157" y="542396"/>
              <a:ext cx="672636" cy="1897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 userDrawn="1"/>
        </p:nvSpPr>
        <p:spPr>
          <a:xfrm>
            <a:off x="475158" y="540850"/>
            <a:ext cx="674114" cy="188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kumimoji="1" lang="en-US" altLang="zh-TW" sz="500" b="1" kern="1300" dirty="0">
                <a:solidFill>
                  <a:srgbClr val="1F497D"/>
                </a:solidFill>
                <a:latin typeface="Helvetica Neue Lt pro 65"/>
                <a:cs typeface="Helvetica Neue Lt pro 65"/>
              </a:rPr>
              <a:t>CASE STUDY</a:t>
            </a:r>
            <a:endParaRPr kumimoji="1" lang="zh-TW" altLang="en-US" sz="500" b="1" kern="1300" dirty="0">
              <a:solidFill>
                <a:srgbClr val="1F497D"/>
              </a:solidFill>
              <a:latin typeface="Helvetica Neue Lt pro 65"/>
              <a:cs typeface="Helvetica Neue Lt pro 65"/>
            </a:endParaRPr>
          </a:p>
        </p:txBody>
      </p:sp>
    </p:spTree>
    <p:extLst>
      <p:ext uri="{BB962C8B-B14F-4D97-AF65-F5344CB8AC3E}">
        <p14:creationId xmlns:p14="http://schemas.microsoft.com/office/powerpoint/2010/main" val="399722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48" y="1853592"/>
            <a:ext cx="7159467" cy="34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zh-TW" dirty="0"/>
              <a:t>Click to edit Master subtitle style, 16PT</a:t>
            </a:r>
            <a:endParaRPr kumimoji="1" lang="zh-TW" alt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98463" y="814916"/>
            <a:ext cx="7158037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dirty="0"/>
              <a:t>Click to edit Master title style</a:t>
            </a:r>
            <a:br>
              <a:rPr kumimoji="1" lang="en-US" altLang="zh-TW" dirty="0"/>
            </a:br>
            <a:r>
              <a:rPr kumimoji="1" lang="en-US" altLang="zh-TW" dirty="0"/>
              <a:t>Arial, 30PT</a:t>
            </a:r>
            <a:endParaRPr kumimoji="1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748" y="4767263"/>
            <a:ext cx="25190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kumimoji="1" lang="en-US" altLang="zh-TW" dirty="0"/>
              <a:t>Managing Risk &amp; Compliance  |  Bio-Tech &amp; </a:t>
            </a:r>
            <a:r>
              <a:rPr kumimoji="1" lang="en-US" altLang="zh-TW" dirty="0" err="1"/>
              <a:t>Pharma</a:t>
            </a:r>
            <a:r>
              <a:rPr kumimoji="1" lang="en-US" altLang="zh-TW" dirty="0"/>
              <a:t>  |  </a:t>
            </a:r>
            <a:r>
              <a:rPr kumimoji="1" lang="en-US" altLang="zh-TW" dirty="0" err="1"/>
              <a:t>USDM.com</a:t>
            </a:r>
            <a:r>
              <a:rPr kumimoji="1" lang="en-US" altLang="zh-TW" dirty="0"/>
              <a:t> </a:t>
            </a:r>
            <a:endParaRPr kumimoji="1" lang="zh-TW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00713" y="4767263"/>
            <a:ext cx="185578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kumimoji="1" lang="en-US" altLang="zh-TW" dirty="0"/>
              <a:t>Case Study</a:t>
            </a:r>
            <a:fld id="{541DDDCA-DD62-A44D-9F4E-92EC0666CC5C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6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0" i="0" u="none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sv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r="196" b="1096"/>
          <a:stretch/>
        </p:blipFill>
        <p:spPr>
          <a:xfrm>
            <a:off x="0" y="8354"/>
            <a:ext cx="7954962" cy="5143501"/>
          </a:xfrm>
          <a:prstGeom prst="rect">
            <a:avLst/>
          </a:prstGeom>
        </p:spPr>
      </p:pic>
      <p:sp>
        <p:nvSpPr>
          <p:cNvPr id="10" name="object 8"/>
          <p:cNvSpPr/>
          <p:nvPr/>
        </p:nvSpPr>
        <p:spPr>
          <a:xfrm>
            <a:off x="6483096" y="0"/>
            <a:ext cx="1472565" cy="669290"/>
          </a:xfrm>
          <a:custGeom>
            <a:avLst/>
            <a:gdLst/>
            <a:ahLst/>
            <a:cxnLst/>
            <a:rect l="l" t="t" r="r" b="b"/>
            <a:pathLst>
              <a:path w="1472565" h="669290">
                <a:moveTo>
                  <a:pt x="0" y="668769"/>
                </a:moveTo>
                <a:lnTo>
                  <a:pt x="1472183" y="668769"/>
                </a:lnTo>
                <a:lnTo>
                  <a:pt x="1472183" y="0"/>
                </a:lnTo>
                <a:lnTo>
                  <a:pt x="0" y="0"/>
                </a:lnTo>
                <a:lnTo>
                  <a:pt x="0" y="668769"/>
                </a:lnTo>
                <a:close/>
              </a:path>
            </a:pathLst>
          </a:custGeom>
          <a:solidFill>
            <a:srgbClr val="FFBD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7748" y="4763010"/>
            <a:ext cx="2519072" cy="273844"/>
          </a:xfrm>
        </p:spPr>
        <p:txBody>
          <a:bodyPr/>
          <a:lstStyle/>
          <a:p>
            <a:r>
              <a:rPr lang="es-ES_tradnl" dirty="0" err="1"/>
              <a:t>Compliance</a:t>
            </a:r>
            <a:r>
              <a:rPr lang="es-ES_tradnl" dirty="0"/>
              <a:t> </a:t>
            </a:r>
            <a:r>
              <a:rPr lang="es-ES_tradnl" dirty="0" err="1"/>
              <a:t>Wellness</a:t>
            </a:r>
            <a:r>
              <a:rPr lang="es-ES_tradnl" dirty="0"/>
              <a:t> | USDM.com</a:t>
            </a:r>
            <a:r>
              <a:rPr lang="en-US" dirty="0"/>
              <a:t> </a:t>
            </a:r>
            <a:endParaRPr kumimoji="1"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463" y="769631"/>
            <a:ext cx="7158037" cy="984250"/>
          </a:xfrm>
        </p:spPr>
        <p:txBody>
          <a:bodyPr>
            <a:normAutofit/>
          </a:bodyPr>
          <a:lstStyle/>
          <a:p>
            <a:r>
              <a:rPr kumimoji="1" lang="en-US" altLang="zh-TW" sz="2800" dirty="0">
                <a:solidFill>
                  <a:srgbClr val="F7F7FF"/>
                </a:solidFill>
              </a:rPr>
              <a:t>CSV Program and Application</a:t>
            </a:r>
            <a:br>
              <a:rPr kumimoji="1" lang="en-US" altLang="zh-TW" sz="2800" dirty="0">
                <a:solidFill>
                  <a:srgbClr val="F7F7FF"/>
                </a:solidFill>
              </a:rPr>
            </a:br>
            <a:r>
              <a:rPr kumimoji="1" lang="en-US" altLang="zh-TW" sz="2800" dirty="0">
                <a:solidFill>
                  <a:srgbClr val="F7F7FF"/>
                </a:solidFill>
              </a:rPr>
              <a:t>Validation in Less than 6 Weeks</a:t>
            </a:r>
            <a:endParaRPr kumimoji="1" lang="zh-TW" altLang="en-US" sz="2800" dirty="0">
              <a:solidFill>
                <a:srgbClr val="F7F7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59588" y="2228953"/>
            <a:ext cx="3713163" cy="280988"/>
          </a:xfrm>
        </p:spPr>
        <p:txBody>
          <a:bodyPr/>
          <a:lstStyle/>
          <a:p>
            <a:r>
              <a:rPr kumimoji="1" lang="en-US" altLang="zh-TW" dirty="0"/>
              <a:t>THE SITUATION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8463" y="1706123"/>
            <a:ext cx="7158037" cy="350764"/>
          </a:xfrm>
        </p:spPr>
        <p:txBody>
          <a:bodyPr>
            <a:normAutofit/>
          </a:bodyPr>
          <a:lstStyle/>
          <a:p>
            <a:r>
              <a:rPr kumimoji="1" lang="en-US" altLang="zh-TW" dirty="0">
                <a:solidFill>
                  <a:srgbClr val="F7F7FF"/>
                </a:solidFill>
              </a:rPr>
              <a:t>Rapid Compliance for Emerging Companies</a:t>
            </a:r>
            <a:endParaRPr kumimoji="1" lang="zh-TW" altLang="en-US" dirty="0">
              <a:solidFill>
                <a:srgbClr val="F7F7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97748" y="2228953"/>
            <a:ext cx="2178765" cy="280988"/>
          </a:xfrm>
        </p:spPr>
        <p:txBody>
          <a:bodyPr/>
          <a:lstStyle/>
          <a:p>
            <a:r>
              <a:rPr kumimoji="1" lang="en-US" altLang="zh-TW" dirty="0"/>
              <a:t>CLIENT PROFILE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759588" y="2509942"/>
            <a:ext cx="3713163" cy="23314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000" dirty="0"/>
              <a:t>Emerging Biotech company implementing capabilities for EDC and eCTD Publishing without Computer System Validation procedures in place.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000" dirty="0"/>
              <a:t>Needed retrospective </a:t>
            </a:r>
            <a:r>
              <a:rPr lang="en-US" altLang="zh-TW" sz="1000" dirty="0"/>
              <a:t>validation and acceleration of CSV for systems.</a:t>
            </a:r>
            <a:endParaRPr lang="en-US" sz="1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000" dirty="0"/>
              <a:t>Patient enrollment was to begin in less than 60 days, and FDA submission deadline coming fast.</a:t>
            </a:r>
            <a:endParaRPr kumimoji="1" lang="en-US" altLang="zh-TW" sz="1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98464" y="2509942"/>
            <a:ext cx="2361124" cy="1873251"/>
          </a:xfrm>
        </p:spPr>
        <p:txBody>
          <a:bodyPr>
            <a:normAutofit/>
          </a:bodyPr>
          <a:lstStyle/>
          <a:p>
            <a:pPr marL="173736" indent="-173736">
              <a:lnSpc>
                <a:spcPct val="120000"/>
              </a:lnSpc>
              <a:spcBef>
                <a:spcPts val="500"/>
              </a:spcBef>
              <a:buSzPct val="100000"/>
            </a:pPr>
            <a:r>
              <a:rPr lang="en-US" sz="1000" dirty="0"/>
              <a:t>Pre-Commercial Biotech, </a:t>
            </a:r>
            <a:br>
              <a:rPr lang="en-US" sz="1000" dirty="0"/>
            </a:br>
            <a:r>
              <a:rPr lang="en-US" sz="1000" dirty="0"/>
              <a:t>West Coast</a:t>
            </a:r>
          </a:p>
          <a:p>
            <a:pPr marL="173736" indent="-173736">
              <a:lnSpc>
                <a:spcPct val="120000"/>
              </a:lnSpc>
              <a:spcBef>
                <a:spcPts val="500"/>
              </a:spcBef>
              <a:buSzPct val="100000"/>
            </a:pPr>
            <a:r>
              <a:rPr lang="en-US" sz="1000" dirty="0"/>
              <a:t>Departments: Regulatory Affairs, Data Management and IT</a:t>
            </a:r>
          </a:p>
          <a:p>
            <a:pPr marL="173736" indent="-173736">
              <a:lnSpc>
                <a:spcPct val="120000"/>
              </a:lnSpc>
              <a:spcBef>
                <a:spcPts val="500"/>
              </a:spcBef>
              <a:buSzPct val="100000"/>
            </a:pPr>
            <a:r>
              <a:rPr lang="en-US" altLang="zh-TW" sz="1000" dirty="0"/>
              <a:t>Team: </a:t>
            </a:r>
            <a:r>
              <a:rPr lang="en-US" sz="1000" dirty="0"/>
              <a:t>Project Manager, Subject Matter Experts, Validation Team </a:t>
            </a: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6483350" cy="669290"/>
          </a:xfrm>
          <a:custGeom>
            <a:avLst/>
            <a:gdLst/>
            <a:ahLst/>
            <a:cxnLst/>
            <a:rect l="l" t="t" r="r" b="b"/>
            <a:pathLst>
              <a:path w="6483350" h="669290">
                <a:moveTo>
                  <a:pt x="0" y="668769"/>
                </a:moveTo>
                <a:lnTo>
                  <a:pt x="6483096" y="668769"/>
                </a:lnTo>
                <a:lnTo>
                  <a:pt x="6483096" y="0"/>
                </a:lnTo>
                <a:lnTo>
                  <a:pt x="0" y="0"/>
                </a:lnTo>
                <a:lnTo>
                  <a:pt x="0" y="668769"/>
                </a:lnTo>
                <a:close/>
              </a:path>
            </a:pathLst>
          </a:custGeom>
          <a:solidFill>
            <a:srgbClr val="F7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/>
          <p:cNvSpPr txBox="1"/>
          <p:nvPr/>
        </p:nvSpPr>
        <p:spPr>
          <a:xfrm>
            <a:off x="6690696" y="244761"/>
            <a:ext cx="1052195" cy="16696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7960" marR="5080" indent="-175895" algn="ctr">
              <a:lnSpc>
                <a:spcPct val="104200"/>
              </a:lnSpc>
              <a:spcBef>
                <a:spcPts val="60"/>
              </a:spcBef>
            </a:pPr>
            <a:r>
              <a:rPr lang="en-US" sz="1000" b="1" dirty="0">
                <a:solidFill>
                  <a:srgbClr val="054A91"/>
                </a:solidFill>
                <a:latin typeface="Helvetica Neue LT Pro 75"/>
                <a:cs typeface="Helvetica Neue LT Pro 75"/>
              </a:rPr>
              <a:t>CASE  STUDY</a:t>
            </a:r>
            <a:endParaRPr sz="1000" dirty="0">
              <a:solidFill>
                <a:srgbClr val="054A91"/>
              </a:solidFill>
              <a:latin typeface="Helvetica Neue LT Pro 75"/>
              <a:cs typeface="Helvetica Neue LT Pro 75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5157" y="1721327"/>
            <a:ext cx="5997594" cy="347038"/>
            <a:chOff x="475157" y="1873249"/>
            <a:chExt cx="7082058" cy="347038"/>
          </a:xfrm>
        </p:grpSpPr>
        <p:cxnSp>
          <p:nvCxnSpPr>
            <p:cNvPr id="19" name="Straight Connector 18"/>
            <p:cNvCxnSpPr/>
            <p:nvPr userDrawn="1"/>
          </p:nvCxnSpPr>
          <p:spPr>
            <a:xfrm>
              <a:off x="475157" y="1873249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75157" y="2220287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8" descr="USD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4" y="66593"/>
            <a:ext cx="1235815" cy="5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700713" y="4763010"/>
            <a:ext cx="1855787" cy="274637"/>
          </a:xfrm>
        </p:spPr>
        <p:txBody>
          <a:bodyPr/>
          <a:lstStyle/>
          <a:p>
            <a:r>
              <a:rPr kumimoji="1" lang="en-US" altLang="zh-TW" dirty="0"/>
              <a:t>Case Study 003A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771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sv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r="196" b="1096"/>
          <a:stretch/>
        </p:blipFill>
        <p:spPr>
          <a:xfrm>
            <a:off x="0" y="8354"/>
            <a:ext cx="7954962" cy="5143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463" y="769631"/>
            <a:ext cx="7158037" cy="984250"/>
          </a:xfrm>
        </p:spPr>
        <p:txBody>
          <a:bodyPr>
            <a:normAutofit/>
          </a:bodyPr>
          <a:lstStyle/>
          <a:p>
            <a:r>
              <a:rPr kumimoji="1" lang="en-US" altLang="zh-TW" sz="2800" dirty="0">
                <a:solidFill>
                  <a:srgbClr val="F7F7FF"/>
                </a:solidFill>
              </a:rPr>
              <a:t>CSV Program and Application</a:t>
            </a:r>
            <a:br>
              <a:rPr kumimoji="1" lang="en-US" altLang="zh-TW" sz="2800" dirty="0">
                <a:solidFill>
                  <a:srgbClr val="F7F7FF"/>
                </a:solidFill>
              </a:rPr>
            </a:br>
            <a:r>
              <a:rPr kumimoji="1" lang="en-US" altLang="zh-TW" sz="2800" dirty="0">
                <a:solidFill>
                  <a:srgbClr val="F7F7FF"/>
                </a:solidFill>
              </a:rPr>
              <a:t>Validation in Less than 6 Weeks</a:t>
            </a:r>
            <a:endParaRPr kumimoji="1" lang="zh-TW" altLang="en-US" sz="2800" dirty="0">
              <a:solidFill>
                <a:srgbClr val="F7F7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41539" y="2152410"/>
            <a:ext cx="2046880" cy="312964"/>
          </a:xfrm>
        </p:spPr>
        <p:txBody>
          <a:bodyPr>
            <a:normAutofit/>
          </a:bodyPr>
          <a:lstStyle/>
          <a:p>
            <a:r>
              <a:rPr kumimoji="1" lang="en-US" altLang="zh-TW" dirty="0"/>
              <a:t>HOW WE SOLVED 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41538" y="2421829"/>
            <a:ext cx="1935681" cy="249992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TW" dirty="0"/>
              <a:t>USDM’s Compliance team to</a:t>
            </a:r>
            <a:r>
              <a:rPr lang="en-US" dirty="0"/>
              <a:t> develop, plan, remediate and execute the validation life cycle activities: 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/>
              <a:t>Review of documentation </a:t>
            </a:r>
            <a:br>
              <a:rPr lang="en-US" sz="1100" dirty="0"/>
            </a:br>
            <a:r>
              <a:rPr lang="en-US" sz="1100" dirty="0"/>
              <a:t>&amp; gap assessment </a:t>
            </a:r>
          </a:p>
          <a:p>
            <a:pPr marL="171450" indent="-171450"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/>
              <a:t>Develop SOPs for CSV </a:t>
            </a:r>
            <a:endParaRPr kumimoji="1" lang="zh-TW" altLang="en-US" sz="1100" dirty="0"/>
          </a:p>
          <a:p>
            <a:pPr marL="171450" indent="-171450"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/>
              <a:t>Planning for remediation </a:t>
            </a:r>
          </a:p>
          <a:p>
            <a:pPr marL="171450" indent="-171450"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/>
              <a:t>Remediated all systems </a:t>
            </a:r>
            <a:br>
              <a:rPr lang="en-US" sz="1100" dirty="0"/>
            </a:br>
            <a:r>
              <a:rPr lang="en-US" sz="1100" dirty="0"/>
              <a:t>with minimal business owner support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077219" y="2152409"/>
            <a:ext cx="2395532" cy="3191116"/>
          </a:xfrm>
        </p:spPr>
        <p:txBody>
          <a:bodyPr>
            <a:normAutofit/>
          </a:bodyPr>
          <a:lstStyle/>
          <a:p>
            <a:pPr marL="173736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000" dirty="0"/>
              <a:t>USDM provided consulting &amp; delivered accelerated validation for Publishing and EDC systems in a month and a half </a:t>
            </a:r>
          </a:p>
          <a:p>
            <a:pPr marL="173736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000" dirty="0"/>
              <a:t>USDM developed a comprehensive CSV Program and IT CSV Procedures: CSV SOP, Change Management, Disaster Recovery, IT System Security </a:t>
            </a:r>
          </a:p>
          <a:p>
            <a:pPr marL="173736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000" dirty="0"/>
              <a:t>System Admin and End User SOPs developed and approved within 3 weeks of launch </a:t>
            </a:r>
            <a:endParaRPr kumimoji="1" lang="en-US" altLang="zh-TW" sz="1000" dirty="0"/>
          </a:p>
          <a:p>
            <a:pPr marL="173736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kumimoji="1" lang="en-US" altLang="zh-TW" sz="1000" dirty="0"/>
              <a:t>End-to-end compliance from USDM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98463" y="1706123"/>
            <a:ext cx="7158037" cy="350764"/>
          </a:xfrm>
        </p:spPr>
        <p:txBody>
          <a:bodyPr>
            <a:normAutofit/>
          </a:bodyPr>
          <a:lstStyle/>
          <a:p>
            <a:r>
              <a:rPr kumimoji="1" lang="en-US" altLang="zh-TW" dirty="0">
                <a:solidFill>
                  <a:srgbClr val="F7F7FF"/>
                </a:solidFill>
              </a:rPr>
              <a:t>Rapid Compliance for Emerging Companies</a:t>
            </a:r>
            <a:endParaRPr kumimoji="1" lang="zh-TW" altLang="en-US" dirty="0">
              <a:solidFill>
                <a:srgbClr val="F7F7FF"/>
              </a:solidFill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483096" y="0"/>
            <a:ext cx="1472565" cy="669290"/>
          </a:xfrm>
          <a:custGeom>
            <a:avLst/>
            <a:gdLst/>
            <a:ahLst/>
            <a:cxnLst/>
            <a:rect l="l" t="t" r="r" b="b"/>
            <a:pathLst>
              <a:path w="1472565" h="669290">
                <a:moveTo>
                  <a:pt x="0" y="668769"/>
                </a:moveTo>
                <a:lnTo>
                  <a:pt x="1472183" y="668769"/>
                </a:lnTo>
                <a:lnTo>
                  <a:pt x="1472183" y="0"/>
                </a:lnTo>
                <a:lnTo>
                  <a:pt x="0" y="0"/>
                </a:lnTo>
                <a:lnTo>
                  <a:pt x="0" y="668769"/>
                </a:lnTo>
                <a:close/>
              </a:path>
            </a:pathLst>
          </a:custGeom>
          <a:solidFill>
            <a:srgbClr val="FFBD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6483350" cy="669290"/>
          </a:xfrm>
          <a:custGeom>
            <a:avLst/>
            <a:gdLst/>
            <a:ahLst/>
            <a:cxnLst/>
            <a:rect l="l" t="t" r="r" b="b"/>
            <a:pathLst>
              <a:path w="6483350" h="669290">
                <a:moveTo>
                  <a:pt x="0" y="668769"/>
                </a:moveTo>
                <a:lnTo>
                  <a:pt x="6483096" y="668769"/>
                </a:lnTo>
                <a:lnTo>
                  <a:pt x="6483096" y="0"/>
                </a:lnTo>
                <a:lnTo>
                  <a:pt x="0" y="0"/>
                </a:lnTo>
                <a:lnTo>
                  <a:pt x="0" y="668769"/>
                </a:lnTo>
                <a:close/>
              </a:path>
            </a:pathLst>
          </a:custGeom>
          <a:solidFill>
            <a:srgbClr val="F7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6690696" y="244761"/>
            <a:ext cx="1052195" cy="16696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7960" marR="5080" indent="-175895" algn="ctr">
              <a:lnSpc>
                <a:spcPct val="104200"/>
              </a:lnSpc>
              <a:spcBef>
                <a:spcPts val="60"/>
              </a:spcBef>
            </a:pPr>
            <a:r>
              <a:rPr lang="en-US" sz="1000" b="1" dirty="0">
                <a:solidFill>
                  <a:srgbClr val="054A91"/>
                </a:solidFill>
                <a:latin typeface="Helvetica Neue LT Pro 75"/>
                <a:cs typeface="Helvetica Neue LT Pro 75"/>
              </a:rPr>
              <a:t>CASE  STUDY</a:t>
            </a:r>
            <a:endParaRPr sz="1000" dirty="0">
              <a:solidFill>
                <a:srgbClr val="054A91"/>
              </a:solidFill>
              <a:latin typeface="Helvetica Neue LT Pro 75"/>
              <a:cs typeface="Helvetica Neue LT Pro 75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5157" y="1701799"/>
            <a:ext cx="5997594" cy="347038"/>
            <a:chOff x="475157" y="1873249"/>
            <a:chExt cx="7082058" cy="347038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475157" y="1873249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75157" y="2220287"/>
              <a:ext cx="708205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28" descr="USD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4" y="66593"/>
            <a:ext cx="1235815" cy="5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EBE9DC4F-2EB5-4D46-94D4-BB0B988A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748" y="4763010"/>
            <a:ext cx="2519072" cy="273844"/>
          </a:xfrm>
        </p:spPr>
        <p:txBody>
          <a:bodyPr/>
          <a:lstStyle/>
          <a:p>
            <a:r>
              <a:rPr lang="es-ES_tradnl" dirty="0" err="1"/>
              <a:t>Compliance</a:t>
            </a:r>
            <a:r>
              <a:rPr lang="es-ES_tradnl" dirty="0"/>
              <a:t> </a:t>
            </a:r>
            <a:r>
              <a:rPr lang="es-ES_tradnl" dirty="0" err="1"/>
              <a:t>Wellness</a:t>
            </a:r>
            <a:r>
              <a:rPr lang="es-ES_tradnl" dirty="0"/>
              <a:t> | USDM.com</a:t>
            </a:r>
            <a:r>
              <a:rPr lang="en-US" dirty="0"/>
              <a:t> </a:t>
            </a:r>
            <a:endParaRPr kumimoji="1" lang="zh-TW" altLang="en-US" dirty="0"/>
          </a:p>
        </p:txBody>
      </p:sp>
      <p:pic>
        <p:nvPicPr>
          <p:cNvPr id="24" name="Picture 23" descr="77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7" y="2191539"/>
            <a:ext cx="1624251" cy="1624251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700713" y="4763010"/>
            <a:ext cx="1855787" cy="274637"/>
          </a:xfrm>
        </p:spPr>
        <p:txBody>
          <a:bodyPr/>
          <a:lstStyle/>
          <a:p>
            <a:r>
              <a:rPr kumimoji="1" lang="en-US" altLang="zh-TW" dirty="0"/>
              <a:t>Case Study 003A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896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156" y="1074955"/>
            <a:ext cx="3202617" cy="361950"/>
          </a:xfrm>
        </p:spPr>
        <p:txBody>
          <a:bodyPr/>
          <a:lstStyle/>
          <a:p>
            <a:r>
              <a:rPr kumimoji="1" lang="en-US" altLang="zh-TW" dirty="0">
                <a:solidFill>
                  <a:srgbClr val="054A91"/>
                </a:solidFill>
              </a:rPr>
              <a:t>HIGH IMPACT OUTCOMES</a:t>
            </a:r>
            <a:endParaRPr kumimoji="1" lang="zh-TW" altLang="en-US" dirty="0">
              <a:solidFill>
                <a:srgbClr val="054A9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3282" y="1114082"/>
            <a:ext cx="1759806" cy="289402"/>
          </a:xfrm>
        </p:spPr>
        <p:txBody>
          <a:bodyPr>
            <a:noAutofit/>
          </a:bodyPr>
          <a:lstStyle/>
          <a:p>
            <a:r>
              <a:rPr kumimoji="1" lang="en-US" altLang="zh-TW" sz="1200" dirty="0">
                <a:solidFill>
                  <a:srgbClr val="054A91"/>
                </a:solidFill>
              </a:rPr>
              <a:t>KEY LEARNINGS</a:t>
            </a:r>
            <a:endParaRPr kumimoji="1" lang="zh-TW" altLang="en-US" sz="1200" dirty="0">
              <a:solidFill>
                <a:srgbClr val="054A9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293282" y="1364523"/>
            <a:ext cx="2060538" cy="3663975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1100" dirty="0">
                <a:solidFill>
                  <a:schemeClr val="tx1"/>
                </a:solidFill>
              </a:rPr>
              <a:t>USDM’s high capacity team delivers the best resources and validation best practices, saving months of effort and avoiding major FDA findings.</a:t>
            </a:r>
            <a:endParaRPr lang="en-US" altLang="zh-TW" sz="11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500"/>
              </a:spcAft>
              <a:buClr>
                <a:srgbClr val="054A91"/>
              </a:buClr>
              <a:buFont typeface="Arial" panose="020B0604020202020204" pitchFamily="34" charset="0"/>
              <a:buChar char="•"/>
            </a:pPr>
            <a:r>
              <a:rPr lang="en-US" altLang="zh-TW" sz="1000" dirty="0">
                <a:solidFill>
                  <a:schemeClr val="tx1"/>
                </a:solidFill>
              </a:rPr>
              <a:t>Ridiculously accelerate engagement, decisions, and approval of IT SOPs</a:t>
            </a:r>
          </a:p>
          <a:p>
            <a:pPr marL="171450" indent="-171450">
              <a:spcAft>
                <a:spcPts val="500"/>
              </a:spcAft>
              <a:buClr>
                <a:srgbClr val="054A91"/>
              </a:buClr>
              <a:buFont typeface="Arial" panose="020B0604020202020204" pitchFamily="34" charset="0"/>
              <a:buChar char="•"/>
            </a:pPr>
            <a:r>
              <a:rPr lang="en-US" altLang="zh-TW" sz="1000" dirty="0">
                <a:solidFill>
                  <a:schemeClr val="tx1"/>
                </a:solidFill>
              </a:rPr>
              <a:t>Speed up implementation of critical business apps</a:t>
            </a:r>
          </a:p>
          <a:p>
            <a:pPr marL="171450" indent="-171450">
              <a:spcAft>
                <a:spcPts val="500"/>
              </a:spcAft>
              <a:buClr>
                <a:srgbClr val="054A91"/>
              </a:buClr>
              <a:buFont typeface="Arial" panose="020B0604020202020204" pitchFamily="34" charset="0"/>
              <a:buChar char="•"/>
            </a:pPr>
            <a:r>
              <a:rPr lang="en-US" altLang="zh-TW" sz="1000" dirty="0">
                <a:solidFill>
                  <a:schemeClr val="tx1"/>
                </a:solidFill>
              </a:rPr>
              <a:t>Be FDA audit-ready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5262497" y="1372378"/>
            <a:ext cx="2441705" cy="617541"/>
          </a:xfrm>
        </p:spPr>
        <p:txBody>
          <a:bodyPr>
            <a:noAutofit/>
          </a:bodyPr>
          <a:lstStyle/>
          <a:p>
            <a:r>
              <a:rPr kumimoji="1" lang="en-US" altLang="zh-TW" sz="1100" dirty="0"/>
              <a:t>FASTER</a:t>
            </a:r>
            <a:r>
              <a:rPr kumimoji="1" lang="en-US" altLang="zh-TW" sz="1100" b="0" dirty="0"/>
              <a:t> implementation of CSV Program and Application Validation</a:t>
            </a:r>
            <a:endParaRPr kumimoji="1" lang="zh-TW" altLang="en-US" sz="1100" b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5262497" y="1838568"/>
            <a:ext cx="2306318" cy="2551762"/>
          </a:xfrm>
        </p:spPr>
        <p:txBody>
          <a:bodyPr>
            <a:noAutofit/>
          </a:bodyPr>
          <a:lstStyle/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rgbClr val="054A91"/>
              </a:buClr>
              <a:buSzPct val="100000"/>
            </a:pPr>
            <a:r>
              <a:rPr lang="en-US" altLang="zh-TW" dirty="0">
                <a:solidFill>
                  <a:schemeClr val="tx1"/>
                </a:solidFill>
              </a:rPr>
              <a:t>Let us help you begin your journey to commercialization today.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rgbClr val="054A91"/>
              </a:buClr>
            </a:pPr>
            <a:r>
              <a:rPr lang="en-US" altLang="zh-TW" dirty="0">
                <a:solidFill>
                  <a:schemeClr val="tx1"/>
                </a:solidFill>
              </a:rPr>
              <a:t>USDM’s compliance methodology is based on Life Sciences best practices. Our true domain expertise is what sets us apart from any other provider.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rgbClr val="054A91"/>
              </a:buClr>
            </a:pPr>
            <a:r>
              <a:rPr lang="en-US" altLang="zh-TW" dirty="0">
                <a:solidFill>
                  <a:schemeClr val="tx1"/>
                </a:solidFill>
              </a:rPr>
              <a:t>USDM partners with many emerging life science companies to rapidly deploy cloud based apps that reduce risk and accelerate time to market.</a:t>
            </a:r>
          </a:p>
        </p:txBody>
      </p:sp>
      <p:sp>
        <p:nvSpPr>
          <p:cNvPr id="16" name="object 8"/>
          <p:cNvSpPr/>
          <p:nvPr/>
        </p:nvSpPr>
        <p:spPr>
          <a:xfrm>
            <a:off x="6483096" y="0"/>
            <a:ext cx="1472565" cy="669290"/>
          </a:xfrm>
          <a:custGeom>
            <a:avLst/>
            <a:gdLst/>
            <a:ahLst/>
            <a:cxnLst/>
            <a:rect l="l" t="t" r="r" b="b"/>
            <a:pathLst>
              <a:path w="1472565" h="669290">
                <a:moveTo>
                  <a:pt x="0" y="668769"/>
                </a:moveTo>
                <a:lnTo>
                  <a:pt x="1472183" y="668769"/>
                </a:lnTo>
                <a:lnTo>
                  <a:pt x="1472183" y="0"/>
                </a:lnTo>
                <a:lnTo>
                  <a:pt x="0" y="0"/>
                </a:lnTo>
                <a:lnTo>
                  <a:pt x="0" y="668769"/>
                </a:lnTo>
                <a:close/>
              </a:path>
            </a:pathLst>
          </a:custGeom>
          <a:solidFill>
            <a:srgbClr val="FFBD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0" y="0"/>
            <a:ext cx="6483350" cy="669290"/>
          </a:xfrm>
          <a:custGeom>
            <a:avLst/>
            <a:gdLst/>
            <a:ahLst/>
            <a:cxnLst/>
            <a:rect l="l" t="t" r="r" b="b"/>
            <a:pathLst>
              <a:path w="6483350" h="669290">
                <a:moveTo>
                  <a:pt x="0" y="668769"/>
                </a:moveTo>
                <a:lnTo>
                  <a:pt x="6483096" y="668769"/>
                </a:lnTo>
                <a:lnTo>
                  <a:pt x="6483096" y="0"/>
                </a:lnTo>
                <a:lnTo>
                  <a:pt x="0" y="0"/>
                </a:lnTo>
                <a:lnTo>
                  <a:pt x="0" y="668769"/>
                </a:lnTo>
                <a:close/>
              </a:path>
            </a:pathLst>
          </a:custGeom>
          <a:solidFill>
            <a:srgbClr val="F7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/>
          <p:cNvSpPr txBox="1"/>
          <p:nvPr/>
        </p:nvSpPr>
        <p:spPr>
          <a:xfrm>
            <a:off x="6690696" y="244761"/>
            <a:ext cx="1052195" cy="16696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7960" marR="5080" indent="-175895" algn="ctr">
              <a:lnSpc>
                <a:spcPct val="104200"/>
              </a:lnSpc>
              <a:spcBef>
                <a:spcPts val="60"/>
              </a:spcBef>
            </a:pPr>
            <a:r>
              <a:rPr lang="en-US" sz="1000" b="1" dirty="0">
                <a:solidFill>
                  <a:srgbClr val="054A91"/>
                </a:solidFill>
                <a:latin typeface="Helvetica Neue LT Pro 75"/>
                <a:cs typeface="Helvetica Neue LT Pro 75"/>
              </a:rPr>
              <a:t>CASE  STUDY</a:t>
            </a:r>
            <a:endParaRPr sz="1000" dirty="0">
              <a:solidFill>
                <a:srgbClr val="054A91"/>
              </a:solidFill>
              <a:latin typeface="Helvetica Neue LT Pro 75"/>
              <a:cs typeface="Helvetica Neue LT Pro 75"/>
            </a:endParaRPr>
          </a:p>
        </p:txBody>
      </p:sp>
      <p:graphicFrame>
        <p:nvGraphicFramePr>
          <p:cNvPr id="26" name="Chart Placeholder 25"/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389824609"/>
              </p:ext>
            </p:extLst>
          </p:nvPr>
        </p:nvGraphicFramePr>
        <p:xfrm>
          <a:off x="410354" y="1553629"/>
          <a:ext cx="2866218" cy="185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72683" y="1344009"/>
            <a:ext cx="2619928" cy="494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Typical CSV Program implementations take 6 to 12 months</a:t>
            </a:r>
            <a:endParaRPr kumimoji="1" lang="zh-TW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pic>
        <p:nvPicPr>
          <p:cNvPr id="21" name="Picture 28" descr="USD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4" y="66593"/>
            <a:ext cx="1235815" cy="5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A3B70401-B504-4223-BC45-E9DF2004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748" y="4763010"/>
            <a:ext cx="2519072" cy="273844"/>
          </a:xfrm>
        </p:spPr>
        <p:txBody>
          <a:bodyPr/>
          <a:lstStyle/>
          <a:p>
            <a:r>
              <a:rPr lang="es-ES_tradnl" dirty="0" err="1"/>
              <a:t>Compliance</a:t>
            </a:r>
            <a:r>
              <a:rPr lang="es-ES_tradnl" dirty="0"/>
              <a:t> </a:t>
            </a:r>
            <a:r>
              <a:rPr lang="es-ES_tradnl" dirty="0" err="1"/>
              <a:t>Wellness</a:t>
            </a:r>
            <a:r>
              <a:rPr lang="es-ES_tradnl" dirty="0"/>
              <a:t> | USDM.com</a:t>
            </a:r>
            <a:r>
              <a:rPr lang="en-US" dirty="0"/>
              <a:t> </a:t>
            </a:r>
            <a:endParaRPr kumimoji="1" lang="zh-TW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6C832B-BCE6-43D8-BD39-368052BB61DB}"/>
              </a:ext>
            </a:extLst>
          </p:cNvPr>
          <p:cNvSpPr/>
          <p:nvPr/>
        </p:nvSpPr>
        <p:spPr>
          <a:xfrm>
            <a:off x="681743" y="3500655"/>
            <a:ext cx="1867728" cy="48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kumimoji="1" lang="en-US" altLang="zh-TW" sz="600" b="1" dirty="0">
              <a:solidFill>
                <a:srgbClr val="054A9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4DC6A-833A-46A9-A371-6D2372C7A3B5}"/>
              </a:ext>
            </a:extLst>
          </p:cNvPr>
          <p:cNvSpPr/>
          <p:nvPr/>
        </p:nvSpPr>
        <p:spPr>
          <a:xfrm>
            <a:off x="363252" y="3586524"/>
            <a:ext cx="2930030" cy="329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CSV Program Setup and Validated EDC and eCTD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7EC96-361A-481A-9236-6732045C5FA7}"/>
              </a:ext>
            </a:extLst>
          </p:cNvPr>
          <p:cNvSpPr/>
          <p:nvPr/>
        </p:nvSpPr>
        <p:spPr>
          <a:xfrm>
            <a:off x="397748" y="3669925"/>
            <a:ext cx="1840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TW" sz="3600" b="1" dirty="0">
                <a:solidFill>
                  <a:srgbClr val="054A91"/>
                </a:solidFill>
              </a:rPr>
              <a:t>6 Weeks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1563" y="3082967"/>
            <a:ext cx="185920" cy="167098"/>
          </a:xfrm>
          <a:prstGeom prst="rect">
            <a:avLst/>
          </a:prstGeom>
          <a:solidFill>
            <a:srgbClr val="F7F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148" y="3483500"/>
            <a:ext cx="2669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BE7EC96-361A-481A-9236-6732045C5FA7}"/>
              </a:ext>
            </a:extLst>
          </p:cNvPr>
          <p:cNvSpPr/>
          <p:nvPr/>
        </p:nvSpPr>
        <p:spPr>
          <a:xfrm>
            <a:off x="5211163" y="589563"/>
            <a:ext cx="14166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TW" sz="4800" b="1" dirty="0">
                <a:solidFill>
                  <a:srgbClr val="054A91"/>
                </a:solidFill>
              </a:rPr>
              <a:t>77%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700713" y="4763010"/>
            <a:ext cx="1855787" cy="274637"/>
          </a:xfrm>
        </p:spPr>
        <p:txBody>
          <a:bodyPr/>
          <a:lstStyle/>
          <a:p>
            <a:r>
              <a:rPr kumimoji="1" lang="en-US" altLang="zh-TW" dirty="0"/>
              <a:t>Case Study 00</a:t>
            </a:r>
            <a:fld id="{541DDDCA-DD62-A44D-9F4E-92EC0666CC5C}" type="slidenum">
              <a:rPr kumimoji="1" lang="zh-TW" altLang="en-US"/>
              <a:pPr/>
              <a:t>3</a:t>
            </a:fld>
            <a:r>
              <a:rPr kumimoji="1" lang="en-US" altLang="zh-TW" dirty="0"/>
              <a:t>A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9838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aining Records Completed X% faster 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raining Records Completed X% faster 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322</Words>
  <Application>Microsoft Office PowerPoint</Application>
  <PresentationFormat>Custom</PresentationFormat>
  <Paragraphs>53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Helvetica Neue Lt pro 45</vt:lpstr>
      <vt:lpstr>Helvetica Neue Lt pro 65</vt:lpstr>
      <vt:lpstr>Helvetica Neue LT Pro 75</vt:lpstr>
      <vt:lpstr>HelveticaNeueLT Pro 45 Lt</vt:lpstr>
      <vt:lpstr>HelveticaNeueLT Pro 65 Md</vt:lpstr>
      <vt:lpstr>HelveticaNeueLTPro 45 Lt</vt:lpstr>
      <vt:lpstr>Office Theme</vt:lpstr>
      <vt:lpstr>CSV Program and Application Validation in Less than 6 Weeks</vt:lpstr>
      <vt:lpstr>CSV Program and Application Validation in Less than 6 Weeks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Ma</dc:creator>
  <cp:lastModifiedBy>Jeff Burton</cp:lastModifiedBy>
  <cp:revision>124</cp:revision>
  <dcterms:created xsi:type="dcterms:W3CDTF">2017-02-09T04:40:25Z</dcterms:created>
  <dcterms:modified xsi:type="dcterms:W3CDTF">2017-07-17T21:28:18Z</dcterms:modified>
</cp:coreProperties>
</file>